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tiff" ContentType="image/tiff"/>
  <Default Extension="gif" ContentType="image/gif"/>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80"/>
  </p:handoutMasterIdLst>
  <p:sldIdLst>
    <p:sldId id="497" r:id="rId3"/>
    <p:sldId id="423" r:id="rId5"/>
    <p:sldId id="582" r:id="rId6"/>
    <p:sldId id="604" r:id="rId7"/>
    <p:sldId id="605" r:id="rId8"/>
    <p:sldId id="606" r:id="rId9"/>
    <p:sldId id="393" r:id="rId10"/>
    <p:sldId id="391" r:id="rId11"/>
    <p:sldId id="392" r:id="rId12"/>
    <p:sldId id="394" r:id="rId13"/>
    <p:sldId id="396" r:id="rId14"/>
    <p:sldId id="520" r:id="rId15"/>
    <p:sldId id="607" r:id="rId16"/>
    <p:sldId id="609" r:id="rId17"/>
    <p:sldId id="608" r:id="rId18"/>
    <p:sldId id="642" r:id="rId19"/>
    <p:sldId id="612" r:id="rId20"/>
    <p:sldId id="613" r:id="rId21"/>
    <p:sldId id="611" r:id="rId22"/>
    <p:sldId id="615" r:id="rId23"/>
    <p:sldId id="614" r:id="rId24"/>
    <p:sldId id="622" r:id="rId25"/>
    <p:sldId id="618" r:id="rId26"/>
    <p:sldId id="643" r:id="rId27"/>
    <p:sldId id="644" r:id="rId28"/>
    <p:sldId id="645" r:id="rId29"/>
    <p:sldId id="652" r:id="rId30"/>
    <p:sldId id="616" r:id="rId31"/>
    <p:sldId id="463" r:id="rId32"/>
    <p:sldId id="464" r:id="rId33"/>
    <p:sldId id="550" r:id="rId34"/>
    <p:sldId id="465" r:id="rId35"/>
    <p:sldId id="522" r:id="rId36"/>
    <p:sldId id="466" r:id="rId37"/>
    <p:sldId id="587" r:id="rId38"/>
    <p:sldId id="470" r:id="rId39"/>
    <p:sldId id="468" r:id="rId40"/>
    <p:sldId id="558" r:id="rId41"/>
    <p:sldId id="518" r:id="rId42"/>
    <p:sldId id="578" r:id="rId43"/>
    <p:sldId id="588" r:id="rId44"/>
    <p:sldId id="535" r:id="rId45"/>
    <p:sldId id="621" r:id="rId46"/>
    <p:sldId id="620" r:id="rId47"/>
    <p:sldId id="536" r:id="rId48"/>
    <p:sldId id="589" r:id="rId49"/>
    <p:sldId id="501" r:id="rId50"/>
    <p:sldId id="502" r:id="rId51"/>
    <p:sldId id="504" r:id="rId52"/>
    <p:sldId id="531" r:id="rId53"/>
    <p:sldId id="566" r:id="rId54"/>
    <p:sldId id="562" r:id="rId55"/>
    <p:sldId id="537" r:id="rId56"/>
    <p:sldId id="579" r:id="rId57"/>
    <p:sldId id="586" r:id="rId58"/>
    <p:sldId id="581" r:id="rId59"/>
    <p:sldId id="545" r:id="rId60"/>
    <p:sldId id="546" r:id="rId61"/>
    <p:sldId id="547" r:id="rId62"/>
    <p:sldId id="548" r:id="rId63"/>
    <p:sldId id="580" r:id="rId64"/>
    <p:sldId id="577" r:id="rId65"/>
    <p:sldId id="585" r:id="rId66"/>
    <p:sldId id="650" r:id="rId67"/>
    <p:sldId id="647" r:id="rId68"/>
    <p:sldId id="648" r:id="rId69"/>
    <p:sldId id="649" r:id="rId70"/>
    <p:sldId id="584" r:id="rId71"/>
    <p:sldId id="656" r:id="rId72"/>
    <p:sldId id="489" r:id="rId73"/>
    <p:sldId id="731" r:id="rId74"/>
    <p:sldId id="732" r:id="rId75"/>
    <p:sldId id="733" r:id="rId76"/>
    <p:sldId id="734" r:id="rId77"/>
    <p:sldId id="736" r:id="rId78"/>
    <p:sldId id="730" r:id="rId79"/>
  </p:sldIdLst>
  <p:sldSz cx="12192000" cy="6858000"/>
  <p:notesSz cx="6858000" cy="994727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9473"/>
    <a:srgbClr val="415199"/>
    <a:srgbClr val="E0784E"/>
    <a:srgbClr val="E6E6E6"/>
    <a:srgbClr val="A8A9AD"/>
    <a:srgbClr val="3C3C3C"/>
    <a:srgbClr val="969696"/>
    <a:srgbClr val="990000"/>
    <a:srgbClr val="DE6D40"/>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296" autoAdjust="0"/>
    <p:restoredTop sz="93227" autoAdjust="0"/>
  </p:normalViewPr>
  <p:slideViewPr>
    <p:cSldViewPr snapToObjects="1">
      <p:cViewPr varScale="1">
        <p:scale>
          <a:sx n="81" d="100"/>
          <a:sy n="81" d="100"/>
        </p:scale>
        <p:origin x="878" y="72"/>
      </p:cViewPr>
      <p:guideLst>
        <p:guide orient="horz" pos="2115"/>
        <p:guide pos="3795"/>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Objects="1">
      <p:cViewPr varScale="1">
        <p:scale>
          <a:sx n="68" d="100"/>
          <a:sy n="68" d="100"/>
        </p:scale>
        <p:origin x="-2844" y="-90"/>
      </p:cViewPr>
      <p:guideLst>
        <p:guide orient="horz" pos="3065"/>
        <p:guide pos="2160"/>
        <p:guide orient="horz" pos="2098"/>
        <p:guide pos="3839"/>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3" Type="http://schemas.openxmlformats.org/officeDocument/2006/relationships/tableStyles" Target="tableStyles.xml"/><Relationship Id="rId82" Type="http://schemas.openxmlformats.org/officeDocument/2006/relationships/viewProps" Target="viewProps.xml"/><Relationship Id="rId81" Type="http://schemas.openxmlformats.org/officeDocument/2006/relationships/presProps" Target="presProps.xml"/><Relationship Id="rId80" Type="http://schemas.openxmlformats.org/officeDocument/2006/relationships/handoutMaster" Target="handoutMasters/handoutMaster1.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D9230F10-34E1-477D-9CD3-8EED56CD50B3}"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6383D50F-EB16-4B1E-A6AB-6F228A9DB6FE}">
      <dgm:prSet custT="1"/>
      <dgm:spPr>
        <a:solidFill>
          <a:srgbClr val="0070C0"/>
        </a:solidFill>
      </dgm:spPr>
      <dgm:t>
        <a:bodyPr/>
        <a:lstStyle/>
        <a:p>
          <a:pPr rtl="0"/>
          <a:r>
            <a:rPr lang="en-US" sz="1600" b="0" dirty="0">
              <a:latin typeface="微软雅黑" panose="020B0503020204020204" pitchFamily="34" charset="-122"/>
              <a:ea typeface="微软雅黑" panose="020B0503020204020204" pitchFamily="34" charset="-122"/>
            </a:rPr>
            <a:t>为了缓解交通拥堵，交通部门根据不同的车辆、运营方式进行分流管理，比如设置BRT 快速公交通道，非机动车专用通道等…</a:t>
          </a:r>
          <a:endParaRPr lang="zh-CN" sz="1600" b="0" dirty="0">
            <a:latin typeface="微软雅黑" panose="020B0503020204020204" pitchFamily="34" charset="-122"/>
            <a:ea typeface="微软雅黑" panose="020B0503020204020204" pitchFamily="34" charset="-122"/>
          </a:endParaRPr>
        </a:p>
      </dgm:t>
    </dgm:pt>
    <dgm:pt modelId="{8DAA9706-F78E-4D17-A5EA-9DB59929BBC0}" cxnId="{4523C288-8BD1-4272-A5D4-55CFAC8F13AE}" type="parTrans">
      <dgm:prSet/>
      <dgm:spPr/>
      <dgm:t>
        <a:bodyPr/>
        <a:lstStyle/>
        <a:p>
          <a:endParaRPr lang="zh-CN" altLang="en-US" b="0">
            <a:latin typeface="微软雅黑" panose="020B0503020204020204" pitchFamily="34" charset="-122"/>
            <a:ea typeface="微软雅黑" panose="020B0503020204020204" pitchFamily="34" charset="-122"/>
          </a:endParaRPr>
        </a:p>
      </dgm:t>
    </dgm:pt>
    <dgm:pt modelId="{3279FB49-F52C-48A5-A87D-804478BF6A54}" cxnId="{4523C288-8BD1-4272-A5D4-55CFAC8F13AE}" type="sibTrans">
      <dgm:prSet/>
      <dgm:spPr/>
      <dgm:t>
        <a:bodyPr/>
        <a:lstStyle/>
        <a:p>
          <a:endParaRPr lang="zh-CN" altLang="en-US" b="0">
            <a:latin typeface="微软雅黑" panose="020B0503020204020204" pitchFamily="34" charset="-122"/>
            <a:ea typeface="微软雅黑" panose="020B0503020204020204" pitchFamily="34" charset="-122"/>
          </a:endParaRPr>
        </a:p>
      </dgm:t>
    </dgm:pt>
    <dgm:pt modelId="{16A54EC9-27DB-487E-B54B-121DDD3E01E3}" type="pres">
      <dgm:prSet presAssocID="{D9230F10-34E1-477D-9CD3-8EED56CD50B3}" presName="linear" presStyleCnt="0">
        <dgm:presLayoutVars>
          <dgm:animLvl val="lvl"/>
          <dgm:resizeHandles val="exact"/>
        </dgm:presLayoutVars>
      </dgm:prSet>
      <dgm:spPr/>
      <dgm:t>
        <a:bodyPr/>
        <a:lstStyle/>
        <a:p>
          <a:endParaRPr lang="zh-CN" altLang="en-US"/>
        </a:p>
      </dgm:t>
    </dgm:pt>
    <dgm:pt modelId="{CA0711F2-9B88-4599-9AE7-177F422C85DF}" type="pres">
      <dgm:prSet presAssocID="{6383D50F-EB16-4B1E-A6AB-6F228A9DB6FE}" presName="parentText" presStyleLbl="node1" presStyleIdx="0" presStyleCnt="1" custScaleY="432621">
        <dgm:presLayoutVars>
          <dgm:chMax val="0"/>
          <dgm:bulletEnabled val="1"/>
        </dgm:presLayoutVars>
      </dgm:prSet>
      <dgm:spPr/>
      <dgm:t>
        <a:bodyPr/>
        <a:lstStyle/>
        <a:p>
          <a:endParaRPr lang="zh-CN" altLang="en-US"/>
        </a:p>
      </dgm:t>
    </dgm:pt>
  </dgm:ptLst>
  <dgm:cxnLst>
    <dgm:cxn modelId="{DF1EC15D-019E-4D72-8ADD-8C2520841AE2}" type="presOf" srcId="{6383D50F-EB16-4B1E-A6AB-6F228A9DB6FE}" destId="{CA0711F2-9B88-4599-9AE7-177F422C85DF}" srcOrd="0" destOrd="0" presId="urn:microsoft.com/office/officeart/2005/8/layout/vList2"/>
    <dgm:cxn modelId="{4523C288-8BD1-4272-A5D4-55CFAC8F13AE}" srcId="{D9230F10-34E1-477D-9CD3-8EED56CD50B3}" destId="{6383D50F-EB16-4B1E-A6AB-6F228A9DB6FE}" srcOrd="0" destOrd="0" parTransId="{8DAA9706-F78E-4D17-A5EA-9DB59929BBC0}" sibTransId="{3279FB49-F52C-48A5-A87D-804478BF6A54}"/>
    <dgm:cxn modelId="{97B62D6B-EC9B-4D52-823E-AE121EC80543}" type="presOf" srcId="{D9230F10-34E1-477D-9CD3-8EED56CD50B3}" destId="{16A54EC9-27DB-487E-B54B-121DDD3E01E3}" srcOrd="0" destOrd="0" presId="urn:microsoft.com/office/officeart/2005/8/layout/vList2"/>
    <dgm:cxn modelId="{CC81EB44-2C80-463B-A66A-994CC1EF7182}" type="presParOf" srcId="{16A54EC9-27DB-487E-B54B-121DDD3E01E3}" destId="{CA0711F2-9B88-4599-9AE7-177F422C85DF}" srcOrd="0" destOrd="0" presId="urn:microsoft.com/office/officeart/2005/8/layout/vList2"/>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340831F-DBE7-4606-B426-DBE40B7053EC}"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zh-CN" altLang="en-US"/>
        </a:p>
      </dgm:t>
    </dgm:pt>
    <dgm:pt modelId="{44DDBFE3-376E-4EE6-90BC-A5870B1823FB}" type="pres">
      <dgm:prSet presAssocID="{4340831F-DBE7-4606-B426-DBE40B7053EC}" presName="linear" presStyleCnt="0">
        <dgm:presLayoutVars>
          <dgm:animLvl val="lvl"/>
          <dgm:resizeHandles val="exact"/>
        </dgm:presLayoutVars>
      </dgm:prSet>
      <dgm:spPr/>
      <dgm:t>
        <a:bodyPr/>
        <a:lstStyle/>
        <a:p>
          <a:endParaRPr lang="zh-CN" altLang="en-US"/>
        </a:p>
      </dgm:t>
    </dgm:pt>
  </dgm:ptLst>
  <dgm:cxnLst>
    <dgm:cxn modelId="{E72CE721-F351-4224-9CE8-04A5494B03ED}" type="presOf" srcId="{4340831F-DBE7-4606-B426-DBE40B7053EC}" destId="{44DDBFE3-376E-4EE6-90BC-A5870B1823FB}" srcOrd="0" destOrd="0" presId="urn:microsoft.com/office/officeart/2005/8/layout/vList2"/>
  </dgm:cxnLst>
  <dgm:bg>
    <a:noFill/>
  </dgm:bg>
  <dgm:whole/>
  <dgm:extLst>
    <a:ext uri="http://schemas.microsoft.com/office/drawing/2008/diagram">
      <dsp:dataModelExt xmlns:dsp="http://schemas.microsoft.com/office/drawing/2008/diagram" relId="rId5"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655255A-2F6D-5B4E-A346-2BD52DCF3BC6}"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zh-CN" altLang="en-US"/>
        </a:p>
      </dgm:t>
    </dgm:pt>
    <dgm:pt modelId="{7061A2E2-F782-AE40-8E33-A9AA55D28AC9}" type="pres">
      <dgm:prSet presAssocID="{4655255A-2F6D-5B4E-A346-2BD52DCF3BC6}" presName="Name0" presStyleCnt="0">
        <dgm:presLayoutVars>
          <dgm:dir/>
          <dgm:animLvl val="lvl"/>
          <dgm:resizeHandles val="exact"/>
        </dgm:presLayoutVars>
      </dgm:prSet>
      <dgm:spPr/>
      <dgm:t>
        <a:bodyPr/>
        <a:lstStyle/>
        <a:p>
          <a:endParaRPr lang="zh-CN" altLang="en-US"/>
        </a:p>
      </dgm:t>
    </dgm:pt>
  </dgm:ptLst>
  <dgm:cxnLst>
    <dgm:cxn modelId="{DD0FC25C-E81B-4298-BB87-6CD9C8B56E4A}" type="presOf" srcId="{4655255A-2F6D-5B4E-A346-2BD52DCF3BC6}" destId="{7061A2E2-F782-AE40-8E33-A9AA55D28AC9}" srcOrd="0" destOrd="0" presId="urn:microsoft.com/office/officeart/2005/8/layout/vList5"/>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53959AB-1D81-4FC6-B447-5D6851538856}" type="doc">
      <dgm:prSet loTypeId="urn:microsoft.com/office/officeart/2005/8/layout/radial6#1" loCatId="relationship" qsTypeId="urn:microsoft.com/office/officeart/2005/8/quickstyle/simple1#17" qsCatId="simple" csTypeId="urn:microsoft.com/office/officeart/2005/8/colors/colorful1" csCatId="colorful" phldr="1"/>
      <dgm:spPr/>
      <dgm:t>
        <a:bodyPr/>
        <a:lstStyle/>
        <a:p>
          <a:endParaRPr lang="zh-CN" altLang="en-US"/>
        </a:p>
      </dgm:t>
    </dgm:pt>
    <dgm:pt modelId="{73E175E4-DF8C-4F3C-909B-C6C67FADB725}">
      <dgm:prSet phldrT="[文本]" custT="1"/>
      <dgm:spPr/>
      <dgm:t>
        <a:bodyPr/>
        <a:lstStyle/>
        <a:p>
          <a:r>
            <a:rPr lang="en-US" altLang="en-US" sz="2800" b="1">
              <a:latin typeface="微软雅黑" panose="020B0503020204020204" pitchFamily="34" charset="-122"/>
              <a:ea typeface="微软雅黑" panose="020B0503020204020204" pitchFamily="34" charset="-122"/>
            </a:rPr>
            <a:t>5G</a:t>
          </a:r>
          <a:r>
            <a:rPr lang="zh-CN" altLang="en-US" sz="2800" b="1">
              <a:latin typeface="微软雅黑" panose="020B0503020204020204" pitchFamily="34" charset="-122"/>
              <a:ea typeface="微软雅黑" panose="020B0503020204020204" pitchFamily="34" charset="-122"/>
            </a:rPr>
            <a:t>安全解决方案</a:t>
          </a:r>
          <a:endParaRPr lang="zh-CN" altLang="en-US" sz="2800" b="1" dirty="0">
            <a:latin typeface="微软雅黑" panose="020B0503020204020204" pitchFamily="34" charset="-122"/>
            <a:ea typeface="微软雅黑" panose="020B0503020204020204" pitchFamily="34" charset="-122"/>
          </a:endParaRPr>
        </a:p>
      </dgm:t>
    </dgm:pt>
    <dgm:pt modelId="{CA4EB88C-1760-4DE9-ACDF-1AC1FE028543}" cxnId="{A9B8B5D1-2038-44D0-9F81-147FB5CD85B8}" type="parTrans">
      <dgm:prSet/>
      <dgm:spPr/>
      <dgm:t>
        <a:bodyPr/>
        <a:lstStyle/>
        <a:p>
          <a:endParaRPr lang="zh-CN" altLang="en-US"/>
        </a:p>
      </dgm:t>
    </dgm:pt>
    <dgm:pt modelId="{7ACFB24E-089A-4828-97FD-8E6C69E93E6A}" cxnId="{A9B8B5D1-2038-44D0-9F81-147FB5CD85B8}" type="sibTrans">
      <dgm:prSet/>
      <dgm:spPr/>
      <dgm:t>
        <a:bodyPr/>
        <a:lstStyle/>
        <a:p>
          <a:endParaRPr lang="zh-CN" altLang="en-US"/>
        </a:p>
      </dgm:t>
    </dgm:pt>
    <dgm:pt modelId="{14ADC3C3-6CA2-48A2-970D-23C45A7403BE}">
      <dgm:prSet phldrT="[文本]" custT="1"/>
      <dgm:spPr/>
      <dgm:t>
        <a:bodyPr/>
        <a:lstStyle/>
        <a:p>
          <a:pPr>
            <a:lnSpc>
              <a:spcPct val="100000"/>
            </a:lnSpc>
          </a:pPr>
          <a:r>
            <a:rPr lang="zh-CN" altLang="en-US" sz="2000" b="1" dirty="0">
              <a:latin typeface="微软雅黑" panose="020B0503020204020204" pitchFamily="34" charset="-122"/>
              <a:ea typeface="微软雅黑" panose="020B0503020204020204" pitchFamily="34" charset="-122"/>
            </a:rPr>
            <a:t>统一的认证框架</a:t>
          </a:r>
        </a:p>
      </dgm:t>
    </dgm:pt>
    <dgm:pt modelId="{71D8D672-83D0-4E3E-8FEB-B7F6A19F71F7}" cxnId="{861906DF-234D-490C-AB7C-600D12EEB11C}" type="parTrans">
      <dgm:prSet/>
      <dgm:spPr/>
      <dgm:t>
        <a:bodyPr/>
        <a:lstStyle/>
        <a:p>
          <a:endParaRPr lang="zh-CN" altLang="en-US"/>
        </a:p>
      </dgm:t>
    </dgm:pt>
    <dgm:pt modelId="{830905B8-0F52-41FB-A38F-5DBE79D5E895}" cxnId="{861906DF-234D-490C-AB7C-600D12EEB11C}" type="sibTrans">
      <dgm:prSet/>
      <dgm:spPr/>
      <dgm:t>
        <a:bodyPr/>
        <a:lstStyle/>
        <a:p>
          <a:endParaRPr lang="zh-CN" altLang="en-US"/>
        </a:p>
      </dgm:t>
    </dgm:pt>
    <dgm:pt modelId="{32602C15-B41B-447A-B911-32A86DF546E0}">
      <dgm:prSet phldrT="[文本]" custT="1"/>
      <dgm:spPr/>
      <dgm:t>
        <a:bodyPr/>
        <a:lstStyle/>
        <a:p>
          <a:r>
            <a:rPr lang="en-US" altLang="zh-CN" sz="2000" b="1" dirty="0">
              <a:latin typeface="微软雅黑" panose="020B0503020204020204" pitchFamily="34" charset="-122"/>
              <a:ea typeface="微软雅黑" panose="020B0503020204020204" pitchFamily="34" charset="-122"/>
            </a:rPr>
            <a:t>MEC</a:t>
          </a:r>
          <a:r>
            <a:rPr lang="zh-CN" altLang="en-US" sz="2000" b="1" dirty="0">
              <a:latin typeface="微软雅黑" panose="020B0503020204020204" pitchFamily="34" charset="-122"/>
              <a:ea typeface="微软雅黑" panose="020B0503020204020204" pitchFamily="34" charset="-122"/>
            </a:rPr>
            <a:t>安全框架</a:t>
          </a:r>
        </a:p>
      </dgm:t>
    </dgm:pt>
    <dgm:pt modelId="{832803FC-C980-425C-8B1A-A625C26E8A6A}" cxnId="{2264890B-EA81-4205-B2DC-C5D20FD08E24}" type="parTrans">
      <dgm:prSet/>
      <dgm:spPr/>
      <dgm:t>
        <a:bodyPr/>
        <a:lstStyle/>
        <a:p>
          <a:endParaRPr lang="zh-CN" altLang="en-US"/>
        </a:p>
      </dgm:t>
    </dgm:pt>
    <dgm:pt modelId="{84A461C2-0DBC-48F0-889A-50C3B52D406A}" cxnId="{2264890B-EA81-4205-B2DC-C5D20FD08E24}" type="sibTrans">
      <dgm:prSet/>
      <dgm:spPr/>
      <dgm:t>
        <a:bodyPr/>
        <a:lstStyle/>
        <a:p>
          <a:endParaRPr lang="zh-CN" altLang="en-US"/>
        </a:p>
      </dgm:t>
    </dgm:pt>
    <dgm:pt modelId="{9A09513E-7584-45FE-9698-93C73A14C072}">
      <dgm:prSet phldrT="[文本]" custT="1"/>
      <dgm:spPr/>
      <dgm:t>
        <a:bodyPr/>
        <a:lstStyle/>
        <a:p>
          <a:r>
            <a:rPr lang="zh-CN" altLang="en-US" sz="2000" b="1">
              <a:latin typeface="微软雅黑" panose="020B0503020204020204" pitchFamily="34" charset="-122"/>
              <a:ea typeface="微软雅黑" panose="020B0503020204020204" pitchFamily="34" charset="-122"/>
            </a:rPr>
            <a:t>多层次的切片安全机制</a:t>
          </a:r>
          <a:endParaRPr lang="zh-CN" altLang="en-US" sz="2000" b="1" dirty="0">
            <a:latin typeface="微软雅黑" panose="020B0503020204020204" pitchFamily="34" charset="-122"/>
            <a:ea typeface="微软雅黑" panose="020B0503020204020204" pitchFamily="34" charset="-122"/>
          </a:endParaRPr>
        </a:p>
      </dgm:t>
    </dgm:pt>
    <dgm:pt modelId="{6D072A81-2FF4-47A3-9EC5-5AD65DE084E6}" cxnId="{EF91F863-C7FD-4C23-9255-D58E7755CF72}" type="parTrans">
      <dgm:prSet/>
      <dgm:spPr/>
      <dgm:t>
        <a:bodyPr/>
        <a:lstStyle/>
        <a:p>
          <a:endParaRPr lang="zh-CN" altLang="en-US"/>
        </a:p>
      </dgm:t>
    </dgm:pt>
    <dgm:pt modelId="{3020A2B3-6F9F-44E5-B1D1-5F07F0DA88C9}" cxnId="{EF91F863-C7FD-4C23-9255-D58E7755CF72}" type="sibTrans">
      <dgm:prSet/>
      <dgm:spPr/>
      <dgm:t>
        <a:bodyPr/>
        <a:lstStyle/>
        <a:p>
          <a:endParaRPr lang="zh-CN" altLang="en-US"/>
        </a:p>
      </dgm:t>
    </dgm:pt>
    <dgm:pt modelId="{626C9601-EFA4-410D-85D7-D7AE84FE3B52}">
      <dgm:prSet custT="1"/>
      <dgm:spPr/>
      <dgm:t>
        <a:bodyPr/>
        <a:lstStyle/>
        <a:p>
          <a:r>
            <a:rPr lang="zh-CN" altLang="en-US" sz="2000" b="1">
              <a:latin typeface="微软雅黑" panose="020B0503020204020204" pitchFamily="34" charset="-122"/>
              <a:ea typeface="微软雅黑" panose="020B0503020204020204" pitchFamily="34" charset="-122"/>
            </a:rPr>
            <a:t>丰富的密钥层级架构</a:t>
          </a:r>
          <a:endParaRPr lang="zh-CN" altLang="en-US" sz="2000" b="1" dirty="0">
            <a:latin typeface="微软雅黑" panose="020B0503020204020204" pitchFamily="34" charset="-122"/>
            <a:ea typeface="微软雅黑" panose="020B0503020204020204" pitchFamily="34" charset="-122"/>
          </a:endParaRPr>
        </a:p>
      </dgm:t>
    </dgm:pt>
    <dgm:pt modelId="{B8E289B6-82F2-4E0A-AF28-2261E38397DE}" cxnId="{D7E7E6B4-E27A-4FD5-BF36-AD867BDB28F8}" type="parTrans">
      <dgm:prSet/>
      <dgm:spPr/>
      <dgm:t>
        <a:bodyPr/>
        <a:lstStyle/>
        <a:p>
          <a:endParaRPr lang="zh-CN" altLang="en-US"/>
        </a:p>
      </dgm:t>
    </dgm:pt>
    <dgm:pt modelId="{3561A921-DBDE-4973-A907-90B205735206}" cxnId="{D7E7E6B4-E27A-4FD5-BF36-AD867BDB28F8}" type="sibTrans">
      <dgm:prSet/>
      <dgm:spPr/>
      <dgm:t>
        <a:bodyPr/>
        <a:lstStyle/>
        <a:p>
          <a:endParaRPr lang="zh-CN" altLang="en-US"/>
        </a:p>
      </dgm:t>
    </dgm:pt>
    <dgm:pt modelId="{733D47DC-9B78-4CA5-A8BC-4ADA7A25FD1B}">
      <dgm:prSet custT="1"/>
      <dgm:spPr/>
      <dgm:t>
        <a:bodyPr/>
        <a:lstStyle/>
        <a:p>
          <a:r>
            <a:rPr lang="zh-CN" altLang="en-US" sz="1800" b="1">
              <a:latin typeface="微软雅黑" panose="020B0503020204020204" pitchFamily="34" charset="-122"/>
              <a:ea typeface="微软雅黑" panose="020B0503020204020204" pitchFamily="34" charset="-122"/>
            </a:rPr>
            <a:t>按需的用户</a:t>
          </a:r>
          <a:r>
            <a:rPr lang="zh-CN" altLang="en-US" sz="2000" b="1">
              <a:latin typeface="微软雅黑" panose="020B0503020204020204" pitchFamily="34" charset="-122"/>
              <a:ea typeface="微软雅黑" panose="020B0503020204020204" pitchFamily="34" charset="-122"/>
            </a:rPr>
            <a:t>隐私保护</a:t>
          </a:r>
          <a:endParaRPr lang="zh-CN" altLang="en-US" sz="2000" b="1" dirty="0">
            <a:latin typeface="微软雅黑" panose="020B0503020204020204" pitchFamily="34" charset="-122"/>
            <a:ea typeface="微软雅黑" panose="020B0503020204020204" pitchFamily="34" charset="-122"/>
          </a:endParaRPr>
        </a:p>
      </dgm:t>
    </dgm:pt>
    <dgm:pt modelId="{A236A00E-E529-482C-BD59-D1472EB1452B}" cxnId="{73767676-5867-4C35-8B6D-52F40BE36032}" type="parTrans">
      <dgm:prSet/>
      <dgm:spPr/>
      <dgm:t>
        <a:bodyPr/>
        <a:lstStyle/>
        <a:p>
          <a:endParaRPr lang="zh-CN" altLang="en-US"/>
        </a:p>
      </dgm:t>
    </dgm:pt>
    <dgm:pt modelId="{20274CA9-8BCF-4082-82BB-3F444CEE71A9}" cxnId="{73767676-5867-4C35-8B6D-52F40BE36032}" type="sibTrans">
      <dgm:prSet/>
      <dgm:spPr/>
      <dgm:t>
        <a:bodyPr/>
        <a:lstStyle/>
        <a:p>
          <a:endParaRPr lang="zh-CN" altLang="en-US"/>
        </a:p>
      </dgm:t>
    </dgm:pt>
    <dgm:pt modelId="{85834C90-944C-46D2-9318-69021AC0F87F}">
      <dgm:prSet custT="1"/>
      <dgm:spPr/>
      <dgm:t>
        <a:bodyPr/>
        <a:lstStyle/>
        <a:p>
          <a:r>
            <a:rPr lang="zh-CN" altLang="en-US" sz="2000" b="1">
              <a:latin typeface="微软雅黑" panose="020B0503020204020204" pitchFamily="34" charset="-122"/>
              <a:ea typeface="微软雅黑" panose="020B0503020204020204" pitchFamily="34" charset="-122"/>
            </a:rPr>
            <a:t>差异化的安全保护</a:t>
          </a:r>
          <a:endParaRPr lang="zh-CN" altLang="en-US" sz="2000" b="1" dirty="0">
            <a:latin typeface="微软雅黑" panose="020B0503020204020204" pitchFamily="34" charset="-122"/>
            <a:ea typeface="微软雅黑" panose="020B0503020204020204" pitchFamily="34" charset="-122"/>
          </a:endParaRPr>
        </a:p>
      </dgm:t>
    </dgm:pt>
    <dgm:pt modelId="{948834AB-710E-45E6-90DA-110D92CB437E}" cxnId="{053546D7-FC69-4FFF-9A09-436ED3C2CA2D}" type="parTrans">
      <dgm:prSet/>
      <dgm:spPr/>
      <dgm:t>
        <a:bodyPr/>
        <a:lstStyle/>
        <a:p>
          <a:endParaRPr lang="zh-CN" altLang="en-US"/>
        </a:p>
      </dgm:t>
    </dgm:pt>
    <dgm:pt modelId="{A323DF1B-9809-4217-8515-2986C3CCAB68}" cxnId="{053546D7-FC69-4FFF-9A09-436ED3C2CA2D}" type="sibTrans">
      <dgm:prSet/>
      <dgm:spPr/>
      <dgm:t>
        <a:bodyPr/>
        <a:lstStyle/>
        <a:p>
          <a:endParaRPr lang="zh-CN" altLang="en-US"/>
        </a:p>
      </dgm:t>
    </dgm:pt>
    <dgm:pt modelId="{66DB2554-C1AE-48B0-A4C3-8056992B5969}" type="pres">
      <dgm:prSet presAssocID="{753959AB-1D81-4FC6-B447-5D6851538856}" presName="Name0" presStyleCnt="0">
        <dgm:presLayoutVars>
          <dgm:chMax val="1"/>
          <dgm:dir/>
          <dgm:animLvl val="ctr"/>
          <dgm:resizeHandles val="exact"/>
        </dgm:presLayoutVars>
      </dgm:prSet>
      <dgm:spPr/>
      <dgm:t>
        <a:bodyPr/>
        <a:lstStyle/>
        <a:p>
          <a:endParaRPr lang="zh-CN" altLang="en-US"/>
        </a:p>
      </dgm:t>
    </dgm:pt>
    <dgm:pt modelId="{926AD792-3778-4B9B-8EB1-C7BFB1BE1D90}" type="pres">
      <dgm:prSet presAssocID="{73E175E4-DF8C-4F3C-909B-C6C67FADB725}" presName="centerShape" presStyleLbl="node0" presStyleIdx="0" presStyleCnt="1" custScaleX="107207" custScaleY="107362" custLinFactNeighborX="3403" custLinFactNeighborY="733"/>
      <dgm:spPr/>
      <dgm:t>
        <a:bodyPr/>
        <a:lstStyle/>
        <a:p>
          <a:endParaRPr lang="zh-CN" altLang="en-US"/>
        </a:p>
      </dgm:t>
    </dgm:pt>
    <dgm:pt modelId="{DF2FA3BD-2694-4C38-858A-4D409ECDFA9A}" type="pres">
      <dgm:prSet presAssocID="{14ADC3C3-6CA2-48A2-970D-23C45A7403BE}" presName="node" presStyleLbl="node1" presStyleIdx="0" presStyleCnt="6" custScaleX="116128" custScaleY="116439" custRadScaleRad="100098" custRadScaleInc="-170195">
        <dgm:presLayoutVars>
          <dgm:bulletEnabled val="1"/>
        </dgm:presLayoutVars>
      </dgm:prSet>
      <dgm:spPr/>
      <dgm:t>
        <a:bodyPr/>
        <a:lstStyle/>
        <a:p>
          <a:endParaRPr lang="zh-CN" altLang="en-US"/>
        </a:p>
      </dgm:t>
    </dgm:pt>
    <dgm:pt modelId="{284E50B0-AE65-4805-A193-96C6CF2AD44B}" type="pres">
      <dgm:prSet presAssocID="{14ADC3C3-6CA2-48A2-970D-23C45A7403BE}" presName="dummy" presStyleCnt="0"/>
      <dgm:spPr/>
    </dgm:pt>
    <dgm:pt modelId="{AD4B12DD-06E9-4AB2-8F4A-356EFBBF7EDF}" type="pres">
      <dgm:prSet presAssocID="{830905B8-0F52-41FB-A38F-5DBE79D5E895}" presName="sibTrans" presStyleLbl="sibTrans2D1" presStyleIdx="0" presStyleCnt="6"/>
      <dgm:spPr/>
      <dgm:t>
        <a:bodyPr/>
        <a:lstStyle/>
        <a:p>
          <a:endParaRPr lang="zh-CN" altLang="en-US"/>
        </a:p>
      </dgm:t>
    </dgm:pt>
    <dgm:pt modelId="{18F6A738-4128-408D-961C-2511A89D7C63}" type="pres">
      <dgm:prSet presAssocID="{32602C15-B41B-447A-B911-32A86DF546E0}" presName="node" presStyleLbl="node1" presStyleIdx="1" presStyleCnt="6" custScaleX="107320" custScaleY="113035" custRadScaleRad="108123" custRadScaleInc="-136443">
        <dgm:presLayoutVars>
          <dgm:bulletEnabled val="1"/>
        </dgm:presLayoutVars>
      </dgm:prSet>
      <dgm:spPr/>
      <dgm:t>
        <a:bodyPr/>
        <a:lstStyle/>
        <a:p>
          <a:endParaRPr lang="zh-CN" altLang="en-US"/>
        </a:p>
      </dgm:t>
    </dgm:pt>
    <dgm:pt modelId="{5EEFBB0E-6862-4928-979B-B75530F7AFE7}" type="pres">
      <dgm:prSet presAssocID="{32602C15-B41B-447A-B911-32A86DF546E0}" presName="dummy" presStyleCnt="0"/>
      <dgm:spPr/>
    </dgm:pt>
    <dgm:pt modelId="{81A56DFF-65EF-477B-840D-7B19DEA9F1A5}" type="pres">
      <dgm:prSet presAssocID="{84A461C2-0DBC-48F0-889A-50C3B52D406A}" presName="sibTrans" presStyleLbl="sibTrans2D1" presStyleIdx="1" presStyleCnt="6"/>
      <dgm:spPr/>
      <dgm:t>
        <a:bodyPr/>
        <a:lstStyle/>
        <a:p>
          <a:endParaRPr lang="zh-CN" altLang="en-US"/>
        </a:p>
      </dgm:t>
    </dgm:pt>
    <dgm:pt modelId="{E3754B0D-E09B-4E1B-82BA-1CDA25E14AE5}" type="pres">
      <dgm:prSet presAssocID="{85834C90-944C-46D2-9318-69021AC0F87F}" presName="node" presStyleLbl="node1" presStyleIdx="2" presStyleCnt="6" custScaleX="122145" custScaleY="119645" custRadScaleRad="109572" custRadScaleInc="-166673">
        <dgm:presLayoutVars>
          <dgm:bulletEnabled val="1"/>
        </dgm:presLayoutVars>
      </dgm:prSet>
      <dgm:spPr/>
      <dgm:t>
        <a:bodyPr/>
        <a:lstStyle/>
        <a:p>
          <a:endParaRPr lang="zh-CN" altLang="en-US"/>
        </a:p>
      </dgm:t>
    </dgm:pt>
    <dgm:pt modelId="{C48E9367-84D1-4DA4-947E-C64AE9030441}" type="pres">
      <dgm:prSet presAssocID="{85834C90-944C-46D2-9318-69021AC0F87F}" presName="dummy" presStyleCnt="0"/>
      <dgm:spPr/>
    </dgm:pt>
    <dgm:pt modelId="{C43C2B7C-044C-4578-A4FE-5D92DB539307}" type="pres">
      <dgm:prSet presAssocID="{A323DF1B-9809-4217-8515-2986C3CCAB68}" presName="sibTrans" presStyleLbl="sibTrans2D1" presStyleIdx="2" presStyleCnt="6"/>
      <dgm:spPr/>
      <dgm:t>
        <a:bodyPr/>
        <a:lstStyle/>
        <a:p>
          <a:endParaRPr lang="zh-CN" altLang="en-US"/>
        </a:p>
      </dgm:t>
    </dgm:pt>
    <dgm:pt modelId="{65B9EE82-A0B8-44FB-8051-1F13AA305A5C}" type="pres">
      <dgm:prSet presAssocID="{733D47DC-9B78-4CA5-A8BC-4ADA7A25FD1B}" presName="node" presStyleLbl="node1" presStyleIdx="3" presStyleCnt="6" custScaleX="129570" custScaleY="124960" custRadScaleRad="114508" custRadScaleInc="-216109">
        <dgm:presLayoutVars>
          <dgm:bulletEnabled val="1"/>
        </dgm:presLayoutVars>
      </dgm:prSet>
      <dgm:spPr/>
      <dgm:t>
        <a:bodyPr/>
        <a:lstStyle/>
        <a:p>
          <a:endParaRPr lang="zh-CN" altLang="en-US"/>
        </a:p>
      </dgm:t>
    </dgm:pt>
    <dgm:pt modelId="{7E6D1AEE-93D5-49FE-9C38-99DFFCC2AE7B}" type="pres">
      <dgm:prSet presAssocID="{733D47DC-9B78-4CA5-A8BC-4ADA7A25FD1B}" presName="dummy" presStyleCnt="0"/>
      <dgm:spPr/>
    </dgm:pt>
    <dgm:pt modelId="{0F229595-42E6-47B0-8BB4-AD1313AA5719}" type="pres">
      <dgm:prSet presAssocID="{20274CA9-8BCF-4082-82BB-3F444CEE71A9}" presName="sibTrans" presStyleLbl="sibTrans2D1" presStyleIdx="3" presStyleCnt="6"/>
      <dgm:spPr/>
      <dgm:t>
        <a:bodyPr/>
        <a:lstStyle/>
        <a:p>
          <a:endParaRPr lang="zh-CN" altLang="en-US"/>
        </a:p>
      </dgm:t>
    </dgm:pt>
    <dgm:pt modelId="{7062162D-6520-48D5-9801-D58AD5552764}" type="pres">
      <dgm:prSet presAssocID="{9A09513E-7584-45FE-9698-93C73A14C072}" presName="node" presStyleLbl="node1" presStyleIdx="4" presStyleCnt="6" custScaleX="135809" custScaleY="132016" custRadScaleRad="103553" custRadScaleInc="-112488">
        <dgm:presLayoutVars>
          <dgm:bulletEnabled val="1"/>
        </dgm:presLayoutVars>
      </dgm:prSet>
      <dgm:spPr/>
      <dgm:t>
        <a:bodyPr/>
        <a:lstStyle/>
        <a:p>
          <a:endParaRPr lang="zh-CN" altLang="en-US"/>
        </a:p>
      </dgm:t>
    </dgm:pt>
    <dgm:pt modelId="{27464B75-BFF5-41CE-8A38-92EC26547CB3}" type="pres">
      <dgm:prSet presAssocID="{9A09513E-7584-45FE-9698-93C73A14C072}" presName="dummy" presStyleCnt="0"/>
      <dgm:spPr/>
    </dgm:pt>
    <dgm:pt modelId="{2D990ADD-D53C-4457-B5C8-F8C97F5071D1}" type="pres">
      <dgm:prSet presAssocID="{3020A2B3-6F9F-44E5-B1D1-5F07F0DA88C9}" presName="sibTrans" presStyleLbl="sibTrans2D1" presStyleIdx="4" presStyleCnt="6"/>
      <dgm:spPr/>
      <dgm:t>
        <a:bodyPr/>
        <a:lstStyle/>
        <a:p>
          <a:endParaRPr lang="zh-CN" altLang="en-US"/>
        </a:p>
      </dgm:t>
    </dgm:pt>
    <dgm:pt modelId="{7A643305-1C24-451C-BD5A-461F457DCE8E}" type="pres">
      <dgm:prSet presAssocID="{626C9601-EFA4-410D-85D7-D7AE84FE3B52}" presName="node" presStyleLbl="node1" presStyleIdx="5" presStyleCnt="6" custScaleX="113718" custScaleY="108785" custRadScaleRad="112125" custRadScaleInc="-133707">
        <dgm:presLayoutVars>
          <dgm:bulletEnabled val="1"/>
        </dgm:presLayoutVars>
      </dgm:prSet>
      <dgm:spPr/>
      <dgm:t>
        <a:bodyPr/>
        <a:lstStyle/>
        <a:p>
          <a:endParaRPr lang="zh-CN" altLang="en-US"/>
        </a:p>
      </dgm:t>
    </dgm:pt>
    <dgm:pt modelId="{A3287D3B-1FEE-4F9D-9151-3E6EF78E75DF}" type="pres">
      <dgm:prSet presAssocID="{626C9601-EFA4-410D-85D7-D7AE84FE3B52}" presName="dummy" presStyleCnt="0"/>
      <dgm:spPr/>
    </dgm:pt>
    <dgm:pt modelId="{E7316C4E-5781-4638-8CE2-483D53D8E10E}" type="pres">
      <dgm:prSet presAssocID="{3561A921-DBDE-4973-A907-90B205735206}" presName="sibTrans" presStyleLbl="sibTrans2D1" presStyleIdx="5" presStyleCnt="6"/>
      <dgm:spPr/>
      <dgm:t>
        <a:bodyPr/>
        <a:lstStyle/>
        <a:p>
          <a:endParaRPr lang="zh-CN" altLang="en-US"/>
        </a:p>
      </dgm:t>
    </dgm:pt>
  </dgm:ptLst>
  <dgm:cxnLst>
    <dgm:cxn modelId="{60F45273-CE0B-450A-8EE2-C4B2A304D741}" type="presOf" srcId="{3020A2B3-6F9F-44E5-B1D1-5F07F0DA88C9}" destId="{2D990ADD-D53C-4457-B5C8-F8C97F5071D1}" srcOrd="0" destOrd="0" presId="urn:microsoft.com/office/officeart/2005/8/layout/radial6#1"/>
    <dgm:cxn modelId="{73767676-5867-4C35-8B6D-52F40BE36032}" srcId="{73E175E4-DF8C-4F3C-909B-C6C67FADB725}" destId="{733D47DC-9B78-4CA5-A8BC-4ADA7A25FD1B}" srcOrd="3" destOrd="0" parTransId="{A236A00E-E529-482C-BD59-D1472EB1452B}" sibTransId="{20274CA9-8BCF-4082-82BB-3F444CEE71A9}"/>
    <dgm:cxn modelId="{44C36E77-9B1C-4D0A-8D4A-7D3F80F2BFE0}" type="presOf" srcId="{A323DF1B-9809-4217-8515-2986C3CCAB68}" destId="{C43C2B7C-044C-4578-A4FE-5D92DB539307}" srcOrd="0" destOrd="0" presId="urn:microsoft.com/office/officeart/2005/8/layout/radial6#1"/>
    <dgm:cxn modelId="{2264890B-EA81-4205-B2DC-C5D20FD08E24}" srcId="{73E175E4-DF8C-4F3C-909B-C6C67FADB725}" destId="{32602C15-B41B-447A-B911-32A86DF546E0}" srcOrd="1" destOrd="0" parTransId="{832803FC-C980-425C-8B1A-A625C26E8A6A}" sibTransId="{84A461C2-0DBC-48F0-889A-50C3B52D406A}"/>
    <dgm:cxn modelId="{1C7FC2B1-BA5A-490F-90C9-D86E4A666C3A}" type="presOf" srcId="{14ADC3C3-6CA2-48A2-970D-23C45A7403BE}" destId="{DF2FA3BD-2694-4C38-858A-4D409ECDFA9A}" srcOrd="0" destOrd="0" presId="urn:microsoft.com/office/officeart/2005/8/layout/radial6#1"/>
    <dgm:cxn modelId="{D7E7E6B4-E27A-4FD5-BF36-AD867BDB28F8}" srcId="{73E175E4-DF8C-4F3C-909B-C6C67FADB725}" destId="{626C9601-EFA4-410D-85D7-D7AE84FE3B52}" srcOrd="5" destOrd="0" parTransId="{B8E289B6-82F2-4E0A-AF28-2261E38397DE}" sibTransId="{3561A921-DBDE-4973-A907-90B205735206}"/>
    <dgm:cxn modelId="{3632DBA9-D983-4AFC-9073-194E001146C2}" type="presOf" srcId="{84A461C2-0DBC-48F0-889A-50C3B52D406A}" destId="{81A56DFF-65EF-477B-840D-7B19DEA9F1A5}" srcOrd="0" destOrd="0" presId="urn:microsoft.com/office/officeart/2005/8/layout/radial6#1"/>
    <dgm:cxn modelId="{C8F383E7-08A5-4870-9D6D-B317CE2A5F03}" type="presOf" srcId="{20274CA9-8BCF-4082-82BB-3F444CEE71A9}" destId="{0F229595-42E6-47B0-8BB4-AD1313AA5719}" srcOrd="0" destOrd="0" presId="urn:microsoft.com/office/officeart/2005/8/layout/radial6#1"/>
    <dgm:cxn modelId="{861906DF-234D-490C-AB7C-600D12EEB11C}" srcId="{73E175E4-DF8C-4F3C-909B-C6C67FADB725}" destId="{14ADC3C3-6CA2-48A2-970D-23C45A7403BE}" srcOrd="0" destOrd="0" parTransId="{71D8D672-83D0-4E3E-8FEB-B7F6A19F71F7}" sibTransId="{830905B8-0F52-41FB-A38F-5DBE79D5E895}"/>
    <dgm:cxn modelId="{D5653427-5D59-4E42-858F-EAF80DAB94E1}" type="presOf" srcId="{753959AB-1D81-4FC6-B447-5D6851538856}" destId="{66DB2554-C1AE-48B0-A4C3-8056992B5969}" srcOrd="0" destOrd="0" presId="urn:microsoft.com/office/officeart/2005/8/layout/radial6#1"/>
    <dgm:cxn modelId="{61627B6A-5D69-4443-B233-C44EFAC16498}" type="presOf" srcId="{3561A921-DBDE-4973-A907-90B205735206}" destId="{E7316C4E-5781-4638-8CE2-483D53D8E10E}" srcOrd="0" destOrd="0" presId="urn:microsoft.com/office/officeart/2005/8/layout/radial6#1"/>
    <dgm:cxn modelId="{A9B8B5D1-2038-44D0-9F81-147FB5CD85B8}" srcId="{753959AB-1D81-4FC6-B447-5D6851538856}" destId="{73E175E4-DF8C-4F3C-909B-C6C67FADB725}" srcOrd="0" destOrd="0" parTransId="{CA4EB88C-1760-4DE9-ACDF-1AC1FE028543}" sibTransId="{7ACFB24E-089A-4828-97FD-8E6C69E93E6A}"/>
    <dgm:cxn modelId="{FD56A1FE-186D-455C-B203-0AF1A925857F}" type="presOf" srcId="{626C9601-EFA4-410D-85D7-D7AE84FE3B52}" destId="{7A643305-1C24-451C-BD5A-461F457DCE8E}" srcOrd="0" destOrd="0" presId="urn:microsoft.com/office/officeart/2005/8/layout/radial6#1"/>
    <dgm:cxn modelId="{6C2C8E23-6480-4F2B-B950-C42806CB4A21}" type="presOf" srcId="{73E175E4-DF8C-4F3C-909B-C6C67FADB725}" destId="{926AD792-3778-4B9B-8EB1-C7BFB1BE1D90}" srcOrd="0" destOrd="0" presId="urn:microsoft.com/office/officeart/2005/8/layout/radial6#1"/>
    <dgm:cxn modelId="{5DC2D37C-1514-4A92-BBD2-F26EEBA447EB}" type="presOf" srcId="{32602C15-B41B-447A-B911-32A86DF546E0}" destId="{18F6A738-4128-408D-961C-2511A89D7C63}" srcOrd="0" destOrd="0" presId="urn:microsoft.com/office/officeart/2005/8/layout/radial6#1"/>
    <dgm:cxn modelId="{053546D7-FC69-4FFF-9A09-436ED3C2CA2D}" srcId="{73E175E4-DF8C-4F3C-909B-C6C67FADB725}" destId="{85834C90-944C-46D2-9318-69021AC0F87F}" srcOrd="2" destOrd="0" parTransId="{948834AB-710E-45E6-90DA-110D92CB437E}" sibTransId="{A323DF1B-9809-4217-8515-2986C3CCAB68}"/>
    <dgm:cxn modelId="{C9D48A4D-57A8-4B32-B20C-0C90BB732005}" type="presOf" srcId="{9A09513E-7584-45FE-9698-93C73A14C072}" destId="{7062162D-6520-48D5-9801-D58AD5552764}" srcOrd="0" destOrd="0" presId="urn:microsoft.com/office/officeart/2005/8/layout/radial6#1"/>
    <dgm:cxn modelId="{E653DF61-B57C-448B-B162-6EC3F5AF819E}" type="presOf" srcId="{830905B8-0F52-41FB-A38F-5DBE79D5E895}" destId="{AD4B12DD-06E9-4AB2-8F4A-356EFBBF7EDF}" srcOrd="0" destOrd="0" presId="urn:microsoft.com/office/officeart/2005/8/layout/radial6#1"/>
    <dgm:cxn modelId="{2F78E2F9-60D2-48F2-A428-D8DAA12764FD}" type="presOf" srcId="{85834C90-944C-46D2-9318-69021AC0F87F}" destId="{E3754B0D-E09B-4E1B-82BA-1CDA25E14AE5}" srcOrd="0" destOrd="0" presId="urn:microsoft.com/office/officeart/2005/8/layout/radial6#1"/>
    <dgm:cxn modelId="{2FD98537-6372-405F-B663-57649962FC9A}" type="presOf" srcId="{733D47DC-9B78-4CA5-A8BC-4ADA7A25FD1B}" destId="{65B9EE82-A0B8-44FB-8051-1F13AA305A5C}" srcOrd="0" destOrd="0" presId="urn:microsoft.com/office/officeart/2005/8/layout/radial6#1"/>
    <dgm:cxn modelId="{EF91F863-C7FD-4C23-9255-D58E7755CF72}" srcId="{73E175E4-DF8C-4F3C-909B-C6C67FADB725}" destId="{9A09513E-7584-45FE-9698-93C73A14C072}" srcOrd="4" destOrd="0" parTransId="{6D072A81-2FF4-47A3-9EC5-5AD65DE084E6}" sibTransId="{3020A2B3-6F9F-44E5-B1D1-5F07F0DA88C9}"/>
    <dgm:cxn modelId="{77C1F95C-C292-4805-A86A-BE21C20D6C30}" type="presParOf" srcId="{66DB2554-C1AE-48B0-A4C3-8056992B5969}" destId="{926AD792-3778-4B9B-8EB1-C7BFB1BE1D90}" srcOrd="0" destOrd="0" presId="urn:microsoft.com/office/officeart/2005/8/layout/radial6#1"/>
    <dgm:cxn modelId="{D3B4FC81-F07D-4A60-BDB9-19514727D397}" type="presParOf" srcId="{66DB2554-C1AE-48B0-A4C3-8056992B5969}" destId="{DF2FA3BD-2694-4C38-858A-4D409ECDFA9A}" srcOrd="1" destOrd="0" presId="urn:microsoft.com/office/officeart/2005/8/layout/radial6#1"/>
    <dgm:cxn modelId="{070A86A0-3A52-43A6-8864-370EE316E21C}" type="presParOf" srcId="{66DB2554-C1AE-48B0-A4C3-8056992B5969}" destId="{284E50B0-AE65-4805-A193-96C6CF2AD44B}" srcOrd="2" destOrd="0" presId="urn:microsoft.com/office/officeart/2005/8/layout/radial6#1"/>
    <dgm:cxn modelId="{8BDCF9F4-D059-42A1-B0EA-F5BC1493F01D}" type="presParOf" srcId="{66DB2554-C1AE-48B0-A4C3-8056992B5969}" destId="{AD4B12DD-06E9-4AB2-8F4A-356EFBBF7EDF}" srcOrd="3" destOrd="0" presId="urn:microsoft.com/office/officeart/2005/8/layout/radial6#1"/>
    <dgm:cxn modelId="{1A51A774-0AE2-4340-A11A-4B53AEA66835}" type="presParOf" srcId="{66DB2554-C1AE-48B0-A4C3-8056992B5969}" destId="{18F6A738-4128-408D-961C-2511A89D7C63}" srcOrd="4" destOrd="0" presId="urn:microsoft.com/office/officeart/2005/8/layout/radial6#1"/>
    <dgm:cxn modelId="{B5AA3D7D-F1DB-4783-A2FA-B9A1A6BBD44B}" type="presParOf" srcId="{66DB2554-C1AE-48B0-A4C3-8056992B5969}" destId="{5EEFBB0E-6862-4928-979B-B75530F7AFE7}" srcOrd="5" destOrd="0" presId="urn:microsoft.com/office/officeart/2005/8/layout/radial6#1"/>
    <dgm:cxn modelId="{B920B0BE-835B-4726-9A4C-D3CCE7C37C67}" type="presParOf" srcId="{66DB2554-C1AE-48B0-A4C3-8056992B5969}" destId="{81A56DFF-65EF-477B-840D-7B19DEA9F1A5}" srcOrd="6" destOrd="0" presId="urn:microsoft.com/office/officeart/2005/8/layout/radial6#1"/>
    <dgm:cxn modelId="{E247951D-C42F-4C1C-BB4B-AFE4B88A980B}" type="presParOf" srcId="{66DB2554-C1AE-48B0-A4C3-8056992B5969}" destId="{E3754B0D-E09B-4E1B-82BA-1CDA25E14AE5}" srcOrd="7" destOrd="0" presId="urn:microsoft.com/office/officeart/2005/8/layout/radial6#1"/>
    <dgm:cxn modelId="{E4DBB5CC-680B-4D98-BA22-EC5DEE71B4ED}" type="presParOf" srcId="{66DB2554-C1AE-48B0-A4C3-8056992B5969}" destId="{C48E9367-84D1-4DA4-947E-C64AE9030441}" srcOrd="8" destOrd="0" presId="urn:microsoft.com/office/officeart/2005/8/layout/radial6#1"/>
    <dgm:cxn modelId="{B162DF30-5C57-41F5-9429-21CD9DD1CFEE}" type="presParOf" srcId="{66DB2554-C1AE-48B0-A4C3-8056992B5969}" destId="{C43C2B7C-044C-4578-A4FE-5D92DB539307}" srcOrd="9" destOrd="0" presId="urn:microsoft.com/office/officeart/2005/8/layout/radial6#1"/>
    <dgm:cxn modelId="{CDF57F97-7F47-4924-A8FB-0FE0485F2D44}" type="presParOf" srcId="{66DB2554-C1AE-48B0-A4C3-8056992B5969}" destId="{65B9EE82-A0B8-44FB-8051-1F13AA305A5C}" srcOrd="10" destOrd="0" presId="urn:microsoft.com/office/officeart/2005/8/layout/radial6#1"/>
    <dgm:cxn modelId="{717C9386-550C-4448-B3E5-EE6E9D77B13C}" type="presParOf" srcId="{66DB2554-C1AE-48B0-A4C3-8056992B5969}" destId="{7E6D1AEE-93D5-49FE-9C38-99DFFCC2AE7B}" srcOrd="11" destOrd="0" presId="urn:microsoft.com/office/officeart/2005/8/layout/radial6#1"/>
    <dgm:cxn modelId="{646DB299-7474-4DCB-97F5-F2CC663D34A1}" type="presParOf" srcId="{66DB2554-C1AE-48B0-A4C3-8056992B5969}" destId="{0F229595-42E6-47B0-8BB4-AD1313AA5719}" srcOrd="12" destOrd="0" presId="urn:microsoft.com/office/officeart/2005/8/layout/radial6#1"/>
    <dgm:cxn modelId="{DB25D688-0911-4D7A-A418-341E9D5D337F}" type="presParOf" srcId="{66DB2554-C1AE-48B0-A4C3-8056992B5969}" destId="{7062162D-6520-48D5-9801-D58AD5552764}" srcOrd="13" destOrd="0" presId="urn:microsoft.com/office/officeart/2005/8/layout/radial6#1"/>
    <dgm:cxn modelId="{99426DE0-7908-4A64-8B88-F9CB618A1600}" type="presParOf" srcId="{66DB2554-C1AE-48B0-A4C3-8056992B5969}" destId="{27464B75-BFF5-41CE-8A38-92EC26547CB3}" srcOrd="14" destOrd="0" presId="urn:microsoft.com/office/officeart/2005/8/layout/radial6#1"/>
    <dgm:cxn modelId="{61F54E66-A53E-48BF-8983-B1A46155F872}" type="presParOf" srcId="{66DB2554-C1AE-48B0-A4C3-8056992B5969}" destId="{2D990ADD-D53C-4457-B5C8-F8C97F5071D1}" srcOrd="15" destOrd="0" presId="urn:microsoft.com/office/officeart/2005/8/layout/radial6#1"/>
    <dgm:cxn modelId="{1BD42076-9B2E-443C-93BE-A942EDA871BC}" type="presParOf" srcId="{66DB2554-C1AE-48B0-A4C3-8056992B5969}" destId="{7A643305-1C24-451C-BD5A-461F457DCE8E}" srcOrd="16" destOrd="0" presId="urn:microsoft.com/office/officeart/2005/8/layout/radial6#1"/>
    <dgm:cxn modelId="{01BFD3BF-826E-44BC-AD85-92275BD792C3}" type="presParOf" srcId="{66DB2554-C1AE-48B0-A4C3-8056992B5969}" destId="{A3287D3B-1FEE-4F9D-9151-3E6EF78E75DF}" srcOrd="17" destOrd="0" presId="urn:microsoft.com/office/officeart/2005/8/layout/radial6#1"/>
    <dgm:cxn modelId="{43580420-A7CA-485F-BB74-99FA16D23389}" type="presParOf" srcId="{66DB2554-C1AE-48B0-A4C3-8056992B5969}" destId="{E7316C4E-5781-4638-8CE2-483D53D8E10E}" srcOrd="18" destOrd="0" presId="urn:microsoft.com/office/officeart/2005/8/layout/radial6#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0711F2-9B88-4599-9AE7-177F422C85DF}">
      <dsp:nvSpPr>
        <dsp:cNvPr id="0" name=""/>
        <dsp:cNvSpPr/>
      </dsp:nvSpPr>
      <dsp:spPr>
        <a:xfrm>
          <a:off x="0" y="120264"/>
          <a:ext cx="5113020" cy="1061911"/>
        </a:xfrm>
        <a:prstGeom prst="roundRect">
          <a:avLst/>
        </a:prstGeom>
        <a:solidFill>
          <a:srgbClr val="0070C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l" defTabSz="711200" rtl="0">
            <a:lnSpc>
              <a:spcPct val="90000"/>
            </a:lnSpc>
            <a:spcBef>
              <a:spcPct val="0"/>
            </a:spcBef>
            <a:spcAft>
              <a:spcPct val="35000"/>
            </a:spcAft>
          </a:pPr>
          <a:r>
            <a:rPr lang="en-US" sz="1600" b="0" kern="1200" dirty="0">
              <a:latin typeface="微软雅黑" panose="020B0503020204020204" pitchFamily="34" charset="-122"/>
              <a:ea typeface="微软雅黑" panose="020B0503020204020204" pitchFamily="34" charset="-122"/>
            </a:rPr>
            <a:t>为了缓解交通拥堵，交通部门根据不同的车辆、运营方式进行分流管理，比如设置BRT 快速公交通道，非机动车专用通道等…</a:t>
          </a:r>
          <a:endParaRPr lang="zh-CN" sz="1600" b="0" kern="1200" dirty="0">
            <a:latin typeface="微软雅黑" panose="020B0503020204020204" pitchFamily="34" charset="-122"/>
            <a:ea typeface="微软雅黑" panose="020B0503020204020204" pitchFamily="34" charset="-122"/>
          </a:endParaRPr>
        </a:p>
      </dsp:txBody>
      <dsp:txXfrm>
        <a:off x="51838" y="172102"/>
        <a:ext cx="5009344" cy="95823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316C4E-5781-4638-8CE2-483D53D8E10E}">
      <dsp:nvSpPr>
        <dsp:cNvPr id="0" name=""/>
        <dsp:cNvSpPr/>
      </dsp:nvSpPr>
      <dsp:spPr>
        <a:xfrm>
          <a:off x="986992" y="723664"/>
          <a:ext cx="4145665" cy="4145665"/>
        </a:xfrm>
        <a:prstGeom prst="blockArc">
          <a:avLst>
            <a:gd name="adj1" fmla="val 11270257"/>
            <a:gd name="adj2" fmla="val 14666129"/>
            <a:gd name="adj3" fmla="val 4512"/>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D990ADD-D53C-4457-B5C8-F8C97F5071D1}">
      <dsp:nvSpPr>
        <dsp:cNvPr id="0" name=""/>
        <dsp:cNvSpPr/>
      </dsp:nvSpPr>
      <dsp:spPr>
        <a:xfrm>
          <a:off x="1005261" y="498979"/>
          <a:ext cx="4145665" cy="4145665"/>
        </a:xfrm>
        <a:prstGeom prst="blockArc">
          <a:avLst>
            <a:gd name="adj1" fmla="val 7242483"/>
            <a:gd name="adj2" fmla="val 10887565"/>
            <a:gd name="adj3" fmla="val 4512"/>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F229595-42E6-47B0-8BB4-AD1313AA5719}">
      <dsp:nvSpPr>
        <dsp:cNvPr id="0" name=""/>
        <dsp:cNvSpPr/>
      </dsp:nvSpPr>
      <dsp:spPr>
        <a:xfrm>
          <a:off x="1416738" y="821904"/>
          <a:ext cx="4145665" cy="4145665"/>
        </a:xfrm>
        <a:prstGeom prst="blockArc">
          <a:avLst>
            <a:gd name="adj1" fmla="val 2730291"/>
            <a:gd name="adj2" fmla="val 8132476"/>
            <a:gd name="adj3" fmla="val 4512"/>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43C2B7C-044C-4578-A4FE-5D92DB539307}">
      <dsp:nvSpPr>
        <dsp:cNvPr id="0" name=""/>
        <dsp:cNvSpPr/>
      </dsp:nvSpPr>
      <dsp:spPr>
        <a:xfrm>
          <a:off x="1464925" y="776088"/>
          <a:ext cx="4145665" cy="4145665"/>
        </a:xfrm>
        <a:prstGeom prst="blockArc">
          <a:avLst>
            <a:gd name="adj1" fmla="val 21039781"/>
            <a:gd name="adj2" fmla="val 2843116"/>
            <a:gd name="adj3" fmla="val 4512"/>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1A56DFF-65EF-477B-840D-7B19DEA9F1A5}">
      <dsp:nvSpPr>
        <dsp:cNvPr id="0" name=""/>
        <dsp:cNvSpPr/>
      </dsp:nvSpPr>
      <dsp:spPr>
        <a:xfrm>
          <a:off x="1438748" y="499334"/>
          <a:ext cx="4145665" cy="4145665"/>
        </a:xfrm>
        <a:prstGeom prst="blockArc">
          <a:avLst>
            <a:gd name="adj1" fmla="val 17960874"/>
            <a:gd name="adj2" fmla="val 21511833"/>
            <a:gd name="adj3" fmla="val 4512"/>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D4B12DD-06E9-4AB2-8F4A-356EFBBF7EDF}">
      <dsp:nvSpPr>
        <dsp:cNvPr id="0" name=""/>
        <dsp:cNvSpPr/>
      </dsp:nvSpPr>
      <dsp:spPr>
        <a:xfrm>
          <a:off x="1388326" y="470019"/>
          <a:ext cx="4145665" cy="4145665"/>
        </a:xfrm>
        <a:prstGeom prst="blockArc">
          <a:avLst>
            <a:gd name="adj1" fmla="val 13858709"/>
            <a:gd name="adj2" fmla="val 18059841"/>
            <a:gd name="adj3" fmla="val 4512"/>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26AD792-3778-4B9B-8EB1-C7BFB1BE1D90}">
      <dsp:nvSpPr>
        <dsp:cNvPr id="0" name=""/>
        <dsp:cNvSpPr/>
      </dsp:nvSpPr>
      <dsp:spPr>
        <a:xfrm>
          <a:off x="2463884" y="1682856"/>
          <a:ext cx="1989497" cy="199237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r>
            <a:rPr lang="en-US" altLang="en-US" sz="2800" b="1" kern="1200">
              <a:latin typeface="微软雅黑" panose="020B0503020204020204" pitchFamily="34" charset="-122"/>
              <a:ea typeface="微软雅黑" panose="020B0503020204020204" pitchFamily="34" charset="-122"/>
            </a:rPr>
            <a:t>5G</a:t>
          </a:r>
          <a:r>
            <a:rPr lang="zh-CN" altLang="en-US" sz="2800" b="1" kern="1200">
              <a:latin typeface="微软雅黑" panose="020B0503020204020204" pitchFamily="34" charset="-122"/>
              <a:ea typeface="微软雅黑" panose="020B0503020204020204" pitchFamily="34" charset="-122"/>
            </a:rPr>
            <a:t>安全解决方案</a:t>
          </a:r>
          <a:endParaRPr lang="zh-CN" altLang="en-US" sz="2800" b="1" kern="1200" dirty="0">
            <a:latin typeface="微软雅黑" panose="020B0503020204020204" pitchFamily="34" charset="-122"/>
            <a:ea typeface="微软雅黑" panose="020B0503020204020204" pitchFamily="34" charset="-122"/>
          </a:endParaRPr>
        </a:p>
      </dsp:txBody>
      <dsp:txXfrm>
        <a:off x="2755239" y="1974632"/>
        <a:ext cx="1406787" cy="1408821"/>
      </dsp:txXfrm>
    </dsp:sp>
    <dsp:sp modelId="{DF2FA3BD-2694-4C38-858A-4D409ECDFA9A}">
      <dsp:nvSpPr>
        <dsp:cNvPr id="0" name=""/>
        <dsp:cNvSpPr/>
      </dsp:nvSpPr>
      <dsp:spPr>
        <a:xfrm>
          <a:off x="1431254" y="212493"/>
          <a:ext cx="1508534" cy="1512574"/>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100000"/>
            </a:lnSpc>
            <a:spcBef>
              <a:spcPct val="0"/>
            </a:spcBef>
            <a:spcAft>
              <a:spcPct val="35000"/>
            </a:spcAft>
          </a:pPr>
          <a:r>
            <a:rPr lang="zh-CN" altLang="en-US" sz="2000" b="1" kern="1200" dirty="0">
              <a:latin typeface="微软雅黑" panose="020B0503020204020204" pitchFamily="34" charset="-122"/>
              <a:ea typeface="微软雅黑" panose="020B0503020204020204" pitchFamily="34" charset="-122"/>
            </a:rPr>
            <a:t>统一的认证框架</a:t>
          </a:r>
        </a:p>
      </dsp:txBody>
      <dsp:txXfrm>
        <a:off x="1652174" y="434004"/>
        <a:ext cx="1066694" cy="1069552"/>
      </dsp:txXfrm>
    </dsp:sp>
    <dsp:sp modelId="{18F6A738-4128-408D-961C-2511A89D7C63}">
      <dsp:nvSpPr>
        <dsp:cNvPr id="0" name=""/>
        <dsp:cNvSpPr/>
      </dsp:nvSpPr>
      <dsp:spPr>
        <a:xfrm>
          <a:off x="3807522" y="71947"/>
          <a:ext cx="1394115" cy="1468355"/>
        </a:xfrm>
        <a:prstGeom prst="ellips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en-US" altLang="zh-CN" sz="2000" b="1" kern="1200" dirty="0">
              <a:latin typeface="微软雅黑" panose="020B0503020204020204" pitchFamily="34" charset="-122"/>
              <a:ea typeface="微软雅黑" panose="020B0503020204020204" pitchFamily="34" charset="-122"/>
            </a:rPr>
            <a:t>MEC</a:t>
          </a:r>
          <a:r>
            <a:rPr lang="zh-CN" altLang="en-US" sz="2000" b="1" kern="1200" dirty="0">
              <a:latin typeface="微软雅黑" panose="020B0503020204020204" pitchFamily="34" charset="-122"/>
              <a:ea typeface="微软雅黑" panose="020B0503020204020204" pitchFamily="34" charset="-122"/>
            </a:rPr>
            <a:t>安全框架</a:t>
          </a:r>
        </a:p>
      </dsp:txBody>
      <dsp:txXfrm>
        <a:off x="4011685" y="286983"/>
        <a:ext cx="985789" cy="1038283"/>
      </dsp:txXfrm>
    </dsp:sp>
    <dsp:sp modelId="{E3754B0D-E09B-4E1B-82BA-1CDA25E14AE5}">
      <dsp:nvSpPr>
        <dsp:cNvPr id="0" name=""/>
        <dsp:cNvSpPr/>
      </dsp:nvSpPr>
      <dsp:spPr>
        <a:xfrm>
          <a:off x="4743634" y="1743099"/>
          <a:ext cx="1586696" cy="1554221"/>
        </a:xfrm>
        <a:prstGeom prst="ellips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zh-CN" altLang="en-US" sz="2000" b="1" kern="1200">
              <a:latin typeface="微软雅黑" panose="020B0503020204020204" pitchFamily="34" charset="-122"/>
              <a:ea typeface="微软雅黑" panose="020B0503020204020204" pitchFamily="34" charset="-122"/>
            </a:rPr>
            <a:t>差异化的安全保护</a:t>
          </a:r>
          <a:endParaRPr lang="zh-CN" altLang="en-US" sz="2000" b="1" kern="1200" dirty="0">
            <a:latin typeface="微软雅黑" panose="020B0503020204020204" pitchFamily="34" charset="-122"/>
            <a:ea typeface="微软雅黑" panose="020B0503020204020204" pitchFamily="34" charset="-122"/>
          </a:endParaRPr>
        </a:p>
      </dsp:txBody>
      <dsp:txXfrm>
        <a:off x="4976000" y="1970709"/>
        <a:ext cx="1121964" cy="1099001"/>
      </dsp:txXfrm>
    </dsp:sp>
    <dsp:sp modelId="{65B9EE82-A0B8-44FB-8051-1F13AA305A5C}">
      <dsp:nvSpPr>
        <dsp:cNvPr id="0" name=""/>
        <dsp:cNvSpPr/>
      </dsp:nvSpPr>
      <dsp:spPr>
        <a:xfrm>
          <a:off x="4067963" y="3528318"/>
          <a:ext cx="1683149" cy="1623264"/>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zh-CN" altLang="en-US" sz="1800" b="1" kern="1200">
              <a:latin typeface="微软雅黑" panose="020B0503020204020204" pitchFamily="34" charset="-122"/>
              <a:ea typeface="微软雅黑" panose="020B0503020204020204" pitchFamily="34" charset="-122"/>
            </a:rPr>
            <a:t>按需的用户</a:t>
          </a:r>
          <a:r>
            <a:rPr lang="zh-CN" altLang="en-US" sz="2000" b="1" kern="1200">
              <a:latin typeface="微软雅黑" panose="020B0503020204020204" pitchFamily="34" charset="-122"/>
              <a:ea typeface="微软雅黑" panose="020B0503020204020204" pitchFamily="34" charset="-122"/>
            </a:rPr>
            <a:t>隐私保护</a:t>
          </a:r>
          <a:endParaRPr lang="zh-CN" altLang="en-US" sz="2000" b="1" kern="1200" dirty="0">
            <a:latin typeface="微软雅黑" panose="020B0503020204020204" pitchFamily="34" charset="-122"/>
            <a:ea typeface="微软雅黑" panose="020B0503020204020204" pitchFamily="34" charset="-122"/>
          </a:endParaRPr>
        </a:p>
      </dsp:txBody>
      <dsp:txXfrm>
        <a:off x="4314454" y="3766040"/>
        <a:ext cx="1190167" cy="1147820"/>
      </dsp:txXfrm>
    </dsp:sp>
    <dsp:sp modelId="{7062162D-6520-48D5-9801-D58AD5552764}">
      <dsp:nvSpPr>
        <dsp:cNvPr id="0" name=""/>
        <dsp:cNvSpPr/>
      </dsp:nvSpPr>
      <dsp:spPr>
        <a:xfrm>
          <a:off x="1161356" y="3456323"/>
          <a:ext cx="1764195" cy="1714923"/>
        </a:xfrm>
        <a:prstGeom prst="ellipse">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zh-CN" altLang="en-US" sz="2000" b="1" kern="1200">
              <a:latin typeface="微软雅黑" panose="020B0503020204020204" pitchFamily="34" charset="-122"/>
              <a:ea typeface="微软雅黑" panose="020B0503020204020204" pitchFamily="34" charset="-122"/>
            </a:rPr>
            <a:t>多层次的切片安全机制</a:t>
          </a:r>
          <a:endParaRPr lang="zh-CN" altLang="en-US" sz="2000" b="1" kern="1200" dirty="0">
            <a:latin typeface="微软雅黑" panose="020B0503020204020204" pitchFamily="34" charset="-122"/>
            <a:ea typeface="微软雅黑" panose="020B0503020204020204" pitchFamily="34" charset="-122"/>
          </a:endParaRPr>
        </a:p>
      </dsp:txBody>
      <dsp:txXfrm>
        <a:off x="1419716" y="3707468"/>
        <a:ext cx="1247475" cy="1212633"/>
      </dsp:txXfrm>
    </dsp:sp>
    <dsp:sp modelId="{7A643305-1C24-451C-BD5A-461F457DCE8E}">
      <dsp:nvSpPr>
        <dsp:cNvPr id="0" name=""/>
        <dsp:cNvSpPr/>
      </dsp:nvSpPr>
      <dsp:spPr>
        <a:xfrm>
          <a:off x="314069" y="1813636"/>
          <a:ext cx="1477227" cy="1413146"/>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zh-CN" altLang="en-US" sz="2000" b="1" kern="1200">
              <a:latin typeface="微软雅黑" panose="020B0503020204020204" pitchFamily="34" charset="-122"/>
              <a:ea typeface="微软雅黑" panose="020B0503020204020204" pitchFamily="34" charset="-122"/>
            </a:rPr>
            <a:t>丰富的密钥层级架构</a:t>
          </a:r>
          <a:endParaRPr lang="zh-CN" altLang="en-US" sz="2000" b="1" kern="1200" dirty="0">
            <a:latin typeface="微软雅黑" panose="020B0503020204020204" pitchFamily="34" charset="-122"/>
            <a:ea typeface="微软雅黑" panose="020B0503020204020204" pitchFamily="34" charset="-122"/>
          </a:endParaRPr>
        </a:p>
      </dsp:txBody>
      <dsp:txXfrm>
        <a:off x="530404" y="2020586"/>
        <a:ext cx="1044557" cy="99924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type="round2SameRect" r:blip="" rot="90">
                    <dgm:adjLst/>
                  </dgm:shape>
                </dgm:if>
                <dgm:else name="Name12">
                  <dgm:shape xmlns:r="http://schemas.openxmlformats.org/officeDocument/2006/relationships" type="round2SameRect" r:blip="" rot="-90">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radial6#1">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rSet qsTypeId="urn:microsoft.com/office/officeart/2005/8/quickstyle/simple5"/>
        </dgm:pt>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dstNode" val="node"/>
                    <dgm:param type="begSty" val="noArr"/>
                    <dgm:param type="endSty" val="noArr"/>
                    <dgm:param type="connRout" val="curve"/>
                    <dgm:param type="begPts" val="ctr"/>
                    <dgm:param type="endPts" val="ctr"/>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srcNode" val="dummyConnPt"/>
                    <dgm:param type="dstNode" val="dummyConnPt"/>
                    <dgm:param type="begSty" val="noArr"/>
                    <dgm:param type="endSty" val="noArr"/>
                    <dgm:param type="connRout" val="longCurve"/>
                    <dgm:param type="begPts" val="bCtr"/>
                    <dgm:param type="endPts" val="tCtr"/>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17">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5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handoutMaster>
</file>

<file path=ppt/media/>
</file>

<file path=ppt/media/image1.png>
</file>

<file path=ppt/media/image1.tiff>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GIF>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jpeg>
</file>

<file path=ppt/media/image36.jpeg>
</file>

<file path=ppt/media/image37.jpeg>
</file>

<file path=ppt/media/image38.png>
</file>

<file path=ppt/media/image39.png>
</file>

<file path=ppt/media/image4.png>
</file>

<file path=ppt/media/image40.jpeg>
</file>

<file path=ppt/media/image41.png>
</file>

<file path=ppt/media/image42.jpeg>
</file>

<file path=ppt/media/image43.png>
</file>

<file path=ppt/media/image44.jpeg>
</file>

<file path=ppt/media/image45.jpeg>
</file>

<file path=ppt/media/image46.png>
</file>

<file path=ppt/media/image47.jpeg>
</file>

<file path=ppt/media/image48.jpeg>
</file>

<file path=ppt/media/image49.png>
</file>

<file path=ppt/media/image5.jpeg>
</file>

<file path=ppt/media/image50.png>
</file>

<file path=ppt/media/image51.jpeg>
</file>

<file path=ppt/media/image52.jpeg>
</file>

<file path=ppt/media/image53.jpeg>
</file>

<file path=ppt/media/image54.png>
</file>

<file path=ppt/media/image55.png>
</file>

<file path=ppt/media/image56.jpeg>
</file>

<file path=ppt/media/image59.png>
</file>

<file path=ppt/media/image6.jpeg>
</file>

<file path=ppt/media/image60.jpeg>
</file>

<file path=ppt/media/image61.jpeg>
</file>

<file path=ppt/media/image62.png>
</file>

<file path=ppt/media/image63.jpe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97364"/>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97364"/>
          </a:xfrm>
          <a:prstGeom prst="rect">
            <a:avLst/>
          </a:prstGeom>
        </p:spPr>
        <p:txBody>
          <a:bodyPr vert="horz" lIns="91440" tIns="45720" rIns="91440" bIns="45720" rtlCol="0"/>
          <a:lstStyle>
            <a:lvl1pPr algn="r">
              <a:defRPr sz="1200"/>
            </a:lvl1pPr>
          </a:lstStyle>
          <a:p>
            <a:fld id="{8E0CBC6F-53DC-4CDF-A37B-D08E2239D2A9}"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14300" y="746125"/>
            <a:ext cx="6629400" cy="373062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724956"/>
            <a:ext cx="5486400" cy="4476274"/>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448185"/>
            <a:ext cx="2971800" cy="497364"/>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9448185"/>
            <a:ext cx="2971800" cy="497364"/>
          </a:xfrm>
          <a:prstGeom prst="rect">
            <a:avLst/>
          </a:prstGeom>
        </p:spPr>
        <p:txBody>
          <a:bodyPr vert="horz" lIns="91440" tIns="45720" rIns="91440" bIns="45720" rtlCol="0" anchor="b"/>
          <a:lstStyle>
            <a:lvl1pPr algn="r">
              <a:defRPr sz="1200"/>
            </a:lvl1pPr>
          </a:lstStyle>
          <a:p>
            <a:fld id="{D4568EC5-5919-49CF-B425-CB3CD6F53958}"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 y="746125"/>
            <a:ext cx="6629400" cy="3730625"/>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en-US"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研究概述</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zh-CN" altLang="en-US" sz="1200" b="1" dirty="0">
                <a:solidFill>
                  <a:srgbClr val="3C3C3C"/>
                </a:solidFill>
                <a:latin typeface="微软雅黑" panose="020B0503020204020204" pitchFamily="34" charset="-122"/>
                <a:ea typeface="微软雅黑" panose="020B0503020204020204" pitchFamily="34" charset="-122"/>
              </a:rPr>
              <a:t>安全</a:t>
            </a:r>
            <a:r>
              <a:rPr lang="en-US" altLang="en-US" sz="1200" b="1" dirty="0">
                <a:solidFill>
                  <a:srgbClr val="3C3C3C"/>
                </a:solidFill>
                <a:latin typeface="微软雅黑" panose="020B0503020204020204" pitchFamily="34" charset="-122"/>
                <a:ea typeface="微软雅黑" panose="020B0503020204020204" pitchFamily="34" charset="-122"/>
              </a:rPr>
              <a:t>需求</a:t>
            </a:r>
            <a:endParaRPr lang="en-US"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安全架构</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安全问题与挑战</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安全解决方案</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en-US" sz="1200" b="1" dirty="0">
                <a:solidFill>
                  <a:srgbClr val="3C3C3C"/>
                </a:solidFill>
                <a:latin typeface="微软雅黑" panose="020B0503020204020204" pitchFamily="34" charset="-122"/>
                <a:ea typeface="微软雅黑" panose="020B0503020204020204" pitchFamily="34" charset="-122"/>
              </a:rPr>
              <a:t>6</a:t>
            </a:r>
            <a:r>
              <a:rPr lang="en-US" altLang="zh-CN" sz="1200" b="1" dirty="0">
                <a:solidFill>
                  <a:srgbClr val="3C3C3C"/>
                </a:solidFill>
                <a:latin typeface="微软雅黑" panose="020B0503020204020204" pitchFamily="34" charset="-122"/>
                <a:ea typeface="微软雅黑" panose="020B0503020204020204" pitchFamily="34" charset="-122"/>
              </a:rPr>
              <a:t>G</a:t>
            </a:r>
            <a:r>
              <a:rPr lang="zh-CN" altLang="en-US" sz="1200" b="1" dirty="0">
                <a:solidFill>
                  <a:srgbClr val="3C3C3C"/>
                </a:solidFill>
                <a:latin typeface="微软雅黑" panose="020B0503020204020204" pitchFamily="34" charset="-122"/>
                <a:ea typeface="微软雅黑" panose="020B0503020204020204" pitchFamily="34" charset="-122"/>
              </a:rPr>
              <a:t>前景布局</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b="1" dirty="0">
              <a:solidFill>
                <a:srgbClr val="3C3C3C"/>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5"/>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en-US"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研究概述</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zh-CN" altLang="en-US" sz="1200" b="1" dirty="0">
                <a:solidFill>
                  <a:srgbClr val="3C3C3C"/>
                </a:solidFill>
                <a:latin typeface="微软雅黑" panose="020B0503020204020204" pitchFamily="34" charset="-122"/>
                <a:ea typeface="微软雅黑" panose="020B0503020204020204" pitchFamily="34" charset="-122"/>
              </a:rPr>
              <a:t>安全</a:t>
            </a:r>
            <a:r>
              <a:rPr lang="en-US" altLang="en-US" sz="1200" b="1" dirty="0">
                <a:solidFill>
                  <a:srgbClr val="3C3C3C"/>
                </a:solidFill>
                <a:latin typeface="微软雅黑" panose="020B0503020204020204" pitchFamily="34" charset="-122"/>
                <a:ea typeface="微软雅黑" panose="020B0503020204020204" pitchFamily="34" charset="-122"/>
              </a:rPr>
              <a:t>需求</a:t>
            </a:r>
            <a:endParaRPr lang="en-US"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安全架构</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安全问题与挑战</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安全解决方案</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en-US" sz="1200" b="1" dirty="0">
                <a:solidFill>
                  <a:srgbClr val="3C3C3C"/>
                </a:solidFill>
                <a:latin typeface="微软雅黑" panose="020B0503020204020204" pitchFamily="34" charset="-122"/>
                <a:ea typeface="微软雅黑" panose="020B0503020204020204" pitchFamily="34" charset="-122"/>
              </a:rPr>
              <a:t>6</a:t>
            </a:r>
            <a:r>
              <a:rPr lang="en-US" altLang="zh-CN" sz="1200" b="1" dirty="0">
                <a:solidFill>
                  <a:srgbClr val="3C3C3C"/>
                </a:solidFill>
                <a:latin typeface="微软雅黑" panose="020B0503020204020204" pitchFamily="34" charset="-122"/>
                <a:ea typeface="微软雅黑" panose="020B0503020204020204" pitchFamily="34" charset="-122"/>
              </a:rPr>
              <a:t>G</a:t>
            </a:r>
            <a:r>
              <a:rPr lang="zh-CN" altLang="en-US" sz="1200" b="1" dirty="0">
                <a:solidFill>
                  <a:srgbClr val="3C3C3C"/>
                </a:solidFill>
                <a:latin typeface="微软雅黑" panose="020B0503020204020204" pitchFamily="34" charset="-122"/>
                <a:ea typeface="微软雅黑" panose="020B0503020204020204" pitchFamily="34" charset="-122"/>
              </a:rPr>
              <a:t>前景布局</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b="1" dirty="0">
              <a:solidFill>
                <a:srgbClr val="3C3C3C"/>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5"/>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en-US"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研究概述</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zh-CN" altLang="en-US" sz="1200" b="1" dirty="0">
                <a:solidFill>
                  <a:srgbClr val="3C3C3C"/>
                </a:solidFill>
                <a:latin typeface="微软雅黑" panose="020B0503020204020204" pitchFamily="34" charset="-122"/>
                <a:ea typeface="微软雅黑" panose="020B0503020204020204" pitchFamily="34" charset="-122"/>
              </a:rPr>
              <a:t>安全</a:t>
            </a:r>
            <a:r>
              <a:rPr lang="en-US" altLang="en-US" sz="1200" b="1" dirty="0">
                <a:solidFill>
                  <a:srgbClr val="3C3C3C"/>
                </a:solidFill>
                <a:latin typeface="微软雅黑" panose="020B0503020204020204" pitchFamily="34" charset="-122"/>
                <a:ea typeface="微软雅黑" panose="020B0503020204020204" pitchFamily="34" charset="-122"/>
              </a:rPr>
              <a:t>需求</a:t>
            </a:r>
            <a:endParaRPr lang="en-US"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安全架构</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安全问题与挑战</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安全解决方案</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en-US" sz="1200" b="1" dirty="0">
                <a:solidFill>
                  <a:srgbClr val="3C3C3C"/>
                </a:solidFill>
                <a:latin typeface="微软雅黑" panose="020B0503020204020204" pitchFamily="34" charset="-122"/>
                <a:ea typeface="微软雅黑" panose="020B0503020204020204" pitchFamily="34" charset="-122"/>
              </a:rPr>
              <a:t>6</a:t>
            </a:r>
            <a:r>
              <a:rPr lang="en-US" altLang="zh-CN" sz="1200" b="1" dirty="0">
                <a:solidFill>
                  <a:srgbClr val="3C3C3C"/>
                </a:solidFill>
                <a:latin typeface="微软雅黑" panose="020B0503020204020204" pitchFamily="34" charset="-122"/>
                <a:ea typeface="微软雅黑" panose="020B0503020204020204" pitchFamily="34" charset="-122"/>
              </a:rPr>
              <a:t>G</a:t>
            </a:r>
            <a:r>
              <a:rPr lang="zh-CN" altLang="en-US" sz="1200" b="1" dirty="0">
                <a:solidFill>
                  <a:srgbClr val="3C3C3C"/>
                </a:solidFill>
                <a:latin typeface="微软雅黑" panose="020B0503020204020204" pitchFamily="34" charset="-122"/>
                <a:ea typeface="微软雅黑" panose="020B0503020204020204" pitchFamily="34" charset="-122"/>
              </a:rPr>
              <a:t>前景布局</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b="1" dirty="0">
              <a:solidFill>
                <a:srgbClr val="3C3C3C"/>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5"/>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en-US"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研究概述</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zh-CN" altLang="en-US" sz="1200" b="1" dirty="0">
                <a:solidFill>
                  <a:srgbClr val="3C3C3C"/>
                </a:solidFill>
                <a:latin typeface="微软雅黑" panose="020B0503020204020204" pitchFamily="34" charset="-122"/>
                <a:ea typeface="微软雅黑" panose="020B0503020204020204" pitchFamily="34" charset="-122"/>
              </a:rPr>
              <a:t>安全</a:t>
            </a:r>
            <a:r>
              <a:rPr lang="en-US" altLang="en-US" sz="1200" b="1" dirty="0">
                <a:solidFill>
                  <a:srgbClr val="3C3C3C"/>
                </a:solidFill>
                <a:latin typeface="微软雅黑" panose="020B0503020204020204" pitchFamily="34" charset="-122"/>
                <a:ea typeface="微软雅黑" panose="020B0503020204020204" pitchFamily="34" charset="-122"/>
              </a:rPr>
              <a:t>需求</a:t>
            </a:r>
            <a:endParaRPr lang="en-US"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安全架构</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安全问题与挑战</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安全解决方案</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en-US" sz="1200" b="1" dirty="0">
                <a:solidFill>
                  <a:srgbClr val="3C3C3C"/>
                </a:solidFill>
                <a:latin typeface="微软雅黑" panose="020B0503020204020204" pitchFamily="34" charset="-122"/>
                <a:ea typeface="微软雅黑" panose="020B0503020204020204" pitchFamily="34" charset="-122"/>
              </a:rPr>
              <a:t>6</a:t>
            </a:r>
            <a:r>
              <a:rPr lang="en-US" altLang="zh-CN" sz="1200" b="1" dirty="0">
                <a:solidFill>
                  <a:srgbClr val="3C3C3C"/>
                </a:solidFill>
                <a:latin typeface="微软雅黑" panose="020B0503020204020204" pitchFamily="34" charset="-122"/>
                <a:ea typeface="微软雅黑" panose="020B0503020204020204" pitchFamily="34" charset="-122"/>
              </a:rPr>
              <a:t>G</a:t>
            </a:r>
            <a:r>
              <a:rPr lang="zh-CN" altLang="en-US" sz="1200" b="1" dirty="0">
                <a:solidFill>
                  <a:srgbClr val="3C3C3C"/>
                </a:solidFill>
                <a:latin typeface="微软雅黑" panose="020B0503020204020204" pitchFamily="34" charset="-122"/>
                <a:ea typeface="微软雅黑" panose="020B0503020204020204" pitchFamily="34" charset="-122"/>
              </a:rPr>
              <a:t>前景布局</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b="1" dirty="0">
              <a:solidFill>
                <a:srgbClr val="3C3C3C"/>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5"/>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355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zh-CN" altLang="en-US"/>
          </a:p>
        </p:txBody>
      </p:sp>
      <p:sp>
        <p:nvSpPr>
          <p:cNvPr id="2355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fontAlgn="base">
              <a:spcBef>
                <a:spcPct val="0"/>
              </a:spcBef>
              <a:spcAft>
                <a:spcPct val="0"/>
              </a:spcAft>
            </a:pPr>
            <a:fld id="{EB364002-0576-0441-906C-DAAFD37EEBAF}" type="slidenum">
              <a:rPr lang="zh-CN" altLang="en-US"/>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汽车对汽车</a:t>
            </a:r>
            <a:r>
              <a:rPr lang="en-US" altLang="zh-CN" sz="1200" b="0" i="0" kern="1200" dirty="0">
                <a:solidFill>
                  <a:schemeClr val="tx1"/>
                </a:solidFill>
                <a:effectLst/>
                <a:latin typeface="+mn-lt"/>
                <a:ea typeface="+mn-ea"/>
                <a:cs typeface="+mn-cs"/>
              </a:rPr>
              <a:t>(V2V)</a:t>
            </a:r>
            <a:r>
              <a:rPr lang="zh-CN" altLang="en-US" sz="1200" b="0" i="0" kern="1200" dirty="0">
                <a:solidFill>
                  <a:schemeClr val="tx1"/>
                </a:solidFill>
                <a:effectLst/>
                <a:latin typeface="+mn-lt"/>
                <a:ea typeface="+mn-ea"/>
                <a:cs typeface="+mn-cs"/>
              </a:rPr>
              <a:t>、汽车对基础设施</a:t>
            </a:r>
            <a:r>
              <a:rPr lang="en-US" altLang="zh-CN" sz="1200" b="0" i="0" kern="1200" dirty="0">
                <a:solidFill>
                  <a:schemeClr val="tx1"/>
                </a:solidFill>
                <a:effectLst/>
                <a:latin typeface="+mn-lt"/>
                <a:ea typeface="+mn-ea"/>
                <a:cs typeface="+mn-cs"/>
              </a:rPr>
              <a:t>(V2I)</a:t>
            </a:r>
            <a:r>
              <a:rPr lang="zh-CN" altLang="en-US" sz="1200" b="0" i="0" kern="1200" dirty="0">
                <a:solidFill>
                  <a:schemeClr val="tx1"/>
                </a:solidFill>
                <a:effectLst/>
                <a:latin typeface="+mn-lt"/>
                <a:ea typeface="+mn-ea"/>
                <a:cs typeface="+mn-cs"/>
              </a:rPr>
              <a:t>、汽车对互联网</a:t>
            </a:r>
            <a:r>
              <a:rPr lang="en-US" altLang="zh-CN" sz="1200" b="0" i="0" kern="1200" dirty="0">
                <a:solidFill>
                  <a:schemeClr val="tx1"/>
                </a:solidFill>
                <a:effectLst/>
                <a:latin typeface="+mn-lt"/>
                <a:ea typeface="+mn-ea"/>
                <a:cs typeface="+mn-cs"/>
              </a:rPr>
              <a:t>(V2N)</a:t>
            </a:r>
            <a:r>
              <a:rPr lang="zh-CN" altLang="en-US" sz="1200" b="0" i="0" kern="1200" dirty="0">
                <a:solidFill>
                  <a:schemeClr val="tx1"/>
                </a:solidFill>
                <a:effectLst/>
                <a:latin typeface="+mn-lt"/>
                <a:ea typeface="+mn-ea"/>
                <a:cs typeface="+mn-cs"/>
              </a:rPr>
              <a:t>和汽车对行人</a:t>
            </a:r>
            <a:r>
              <a:rPr lang="en-US" altLang="zh-CN" sz="1200" b="0" i="0" kern="1200" dirty="0">
                <a:solidFill>
                  <a:schemeClr val="tx1"/>
                </a:solidFill>
                <a:effectLst/>
                <a:latin typeface="+mn-lt"/>
                <a:ea typeface="+mn-ea"/>
                <a:cs typeface="+mn-cs"/>
              </a:rPr>
              <a:t>(V2P)</a:t>
            </a:r>
            <a:endParaRPr lang="zh-CN" altLang="en-US" dirty="0"/>
          </a:p>
        </p:txBody>
      </p:sp>
      <p:sp>
        <p:nvSpPr>
          <p:cNvPr id="4" name="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en-US"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研究概述</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zh-CN" altLang="en-US" sz="1200" b="1" dirty="0">
                <a:solidFill>
                  <a:srgbClr val="3C3C3C"/>
                </a:solidFill>
                <a:latin typeface="微软雅黑" panose="020B0503020204020204" pitchFamily="34" charset="-122"/>
                <a:ea typeface="微软雅黑" panose="020B0503020204020204" pitchFamily="34" charset="-122"/>
              </a:rPr>
              <a:t>安全</a:t>
            </a:r>
            <a:r>
              <a:rPr lang="en-US" altLang="en-US" sz="1200" b="1" dirty="0">
                <a:solidFill>
                  <a:srgbClr val="3C3C3C"/>
                </a:solidFill>
                <a:latin typeface="微软雅黑" panose="020B0503020204020204" pitchFamily="34" charset="-122"/>
                <a:ea typeface="微软雅黑" panose="020B0503020204020204" pitchFamily="34" charset="-122"/>
              </a:rPr>
              <a:t>需求</a:t>
            </a:r>
            <a:endParaRPr lang="en-US"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安全架构</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安全问题与挑战</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安全解决方案</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en-US" sz="1200" b="1" dirty="0">
                <a:solidFill>
                  <a:srgbClr val="3C3C3C"/>
                </a:solidFill>
                <a:latin typeface="微软雅黑" panose="020B0503020204020204" pitchFamily="34" charset="-122"/>
                <a:ea typeface="微软雅黑" panose="020B0503020204020204" pitchFamily="34" charset="-122"/>
              </a:rPr>
              <a:t>6</a:t>
            </a:r>
            <a:r>
              <a:rPr lang="en-US" altLang="zh-CN" sz="1200" b="1" dirty="0">
                <a:solidFill>
                  <a:srgbClr val="3C3C3C"/>
                </a:solidFill>
                <a:latin typeface="微软雅黑" panose="020B0503020204020204" pitchFamily="34" charset="-122"/>
                <a:ea typeface="微软雅黑" panose="020B0503020204020204" pitchFamily="34" charset="-122"/>
              </a:rPr>
              <a:t>G</a:t>
            </a:r>
            <a:r>
              <a:rPr lang="zh-CN" altLang="en-US" sz="1200" b="1" dirty="0">
                <a:solidFill>
                  <a:srgbClr val="3C3C3C"/>
                </a:solidFill>
                <a:latin typeface="微软雅黑" panose="020B0503020204020204" pitchFamily="34" charset="-122"/>
                <a:ea typeface="微软雅黑" panose="020B0503020204020204" pitchFamily="34" charset="-122"/>
              </a:rPr>
              <a:t>前景布局</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b="1" dirty="0">
              <a:solidFill>
                <a:srgbClr val="3C3C3C"/>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5"/>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幻灯片图像占位符 1"/>
          <p:cNvSpPr>
            <a:spLocks noGrp="1" noRot="1" noChangeAspect="1" noTextEdit="1"/>
          </p:cNvSpPr>
          <p:nvPr>
            <p:ph type="sldImg"/>
          </p:nvPr>
        </p:nvSpPr>
        <p:spPr/>
      </p:sp>
      <p:sp>
        <p:nvSpPr>
          <p:cNvPr id="40963" name="备注占位符 2"/>
          <p:cNvSpPr>
            <a:spLocks noGrp="1"/>
          </p:cNvSpPr>
          <p:nvPr>
            <p:ph type="body" idx="1"/>
          </p:nvPr>
        </p:nvSpPr>
        <p:spPr>
          <a:xfrm>
            <a:off x="685800" y="4724400"/>
            <a:ext cx="5486400" cy="2336800"/>
          </a:xfrm>
          <a:noFill/>
        </p:spPr>
        <p:txBody>
          <a:bodyPr/>
          <a:lstStyle/>
          <a:p>
            <a:pPr eaLnBrk="1" hangingPunct="1"/>
            <a:r>
              <a:rPr lang="zh-CN" altLang="en-US"/>
              <a:t>白名单机制：网络平台通过白名单机制对各个</a:t>
            </a:r>
            <a:r>
              <a:rPr lang="en-US" altLang="zh-CN"/>
              <a:t>NF</a:t>
            </a:r>
            <a:r>
              <a:rPr lang="zh-CN" altLang="en-US"/>
              <a:t>进行授权，包括每个</a:t>
            </a:r>
            <a:r>
              <a:rPr lang="en-US" altLang="zh-CN"/>
              <a:t>NF</a:t>
            </a:r>
            <a:r>
              <a:rPr lang="zh-CN" altLang="en-US"/>
              <a:t>可以被哪些</a:t>
            </a:r>
            <a:r>
              <a:rPr lang="en-US" altLang="zh-CN"/>
              <a:t>NF</a:t>
            </a:r>
            <a:r>
              <a:rPr lang="zh-CN" altLang="en-US"/>
              <a:t>访问，每个</a:t>
            </a:r>
            <a:r>
              <a:rPr lang="en-US" altLang="zh-CN"/>
              <a:t>NF</a:t>
            </a:r>
            <a:r>
              <a:rPr lang="zh-CN" altLang="en-US"/>
              <a:t>可以访问哪些</a:t>
            </a:r>
            <a:r>
              <a:rPr lang="en-US" altLang="zh-CN"/>
              <a:t>NF</a:t>
            </a:r>
            <a:r>
              <a:rPr lang="zh-CN" altLang="en-US"/>
              <a:t>。</a:t>
            </a:r>
            <a:endParaRPr lang="en-US" altLang="zh-CN"/>
          </a:p>
          <a:p>
            <a:pPr eaLnBrk="1" hangingPunct="1"/>
            <a:r>
              <a:rPr lang="zh-CN" altLang="en-US"/>
              <a:t>部署防火墙：部署虚拟防火墙和物理防火墙，保护切片内网与外网的安全。如果在切片内部部署防火墙则可以使用虚拟防火墙，不同的切片按需编排；如果在切片外部部署防火墙则可以使用物理防火墙，一个防火墙可以保障多个切片的安全。</a:t>
            </a:r>
            <a:endParaRPr lang="zh-CN" altLang="en-US"/>
          </a:p>
        </p:txBody>
      </p:sp>
      <p:sp>
        <p:nvSpPr>
          <p:cNvPr id="4" name="灯片编号占位符 3"/>
          <p:cNvSpPr>
            <a:spLocks noGrp="1"/>
          </p:cNvSpPr>
          <p:nvPr>
            <p:ph type="sldNum" sz="quarter" idx="5"/>
          </p:nvPr>
        </p:nvSpPr>
        <p:spPr/>
        <p:txBody>
          <a:bodyPr/>
          <a:lstStyle/>
          <a:p>
            <a:pPr>
              <a:defRPr/>
            </a:pPr>
            <a:fld id="{4AB67B2E-B078-A14C-B2A2-146CF177A1E8}" type="slidenum">
              <a:rPr lang="zh-CN" altLang="en-US"/>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en-US"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研究概述</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zh-CN" altLang="en-US" sz="1200" b="1" dirty="0">
                <a:solidFill>
                  <a:srgbClr val="3C3C3C"/>
                </a:solidFill>
                <a:latin typeface="微软雅黑" panose="020B0503020204020204" pitchFamily="34" charset="-122"/>
                <a:ea typeface="微软雅黑" panose="020B0503020204020204" pitchFamily="34" charset="-122"/>
              </a:rPr>
              <a:t>安全</a:t>
            </a:r>
            <a:r>
              <a:rPr lang="en-US" altLang="en-US" sz="1200" b="1" dirty="0">
                <a:solidFill>
                  <a:srgbClr val="3C3C3C"/>
                </a:solidFill>
                <a:latin typeface="微软雅黑" panose="020B0503020204020204" pitchFamily="34" charset="-122"/>
                <a:ea typeface="微软雅黑" panose="020B0503020204020204" pitchFamily="34" charset="-122"/>
              </a:rPr>
              <a:t>需求</a:t>
            </a:r>
            <a:endParaRPr lang="en-US"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安全架构</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安全问题与挑战</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1" dirty="0">
                <a:solidFill>
                  <a:srgbClr val="3C3C3C"/>
                </a:solidFill>
                <a:latin typeface="微软雅黑" panose="020B0503020204020204" pitchFamily="34" charset="-122"/>
                <a:ea typeface="微软雅黑" panose="020B0503020204020204" pitchFamily="34" charset="-122"/>
              </a:rPr>
              <a:t>5G</a:t>
            </a:r>
            <a:r>
              <a:rPr lang="en-US" altLang="en-US" sz="1200" b="1" dirty="0">
                <a:solidFill>
                  <a:srgbClr val="3C3C3C"/>
                </a:solidFill>
                <a:latin typeface="微软雅黑" panose="020B0503020204020204" pitchFamily="34" charset="-122"/>
                <a:ea typeface="微软雅黑" panose="020B0503020204020204" pitchFamily="34" charset="-122"/>
              </a:rPr>
              <a:t>安全解决方案</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en-US" sz="1200" b="1" dirty="0">
                <a:solidFill>
                  <a:srgbClr val="3C3C3C"/>
                </a:solidFill>
                <a:latin typeface="微软雅黑" panose="020B0503020204020204" pitchFamily="34" charset="-122"/>
                <a:ea typeface="微软雅黑" panose="020B0503020204020204" pitchFamily="34" charset="-122"/>
              </a:rPr>
              <a:t>6</a:t>
            </a:r>
            <a:r>
              <a:rPr lang="en-US" altLang="zh-CN" sz="1200" b="1" dirty="0">
                <a:solidFill>
                  <a:srgbClr val="3C3C3C"/>
                </a:solidFill>
                <a:latin typeface="微软雅黑" panose="020B0503020204020204" pitchFamily="34" charset="-122"/>
                <a:ea typeface="微软雅黑" panose="020B0503020204020204" pitchFamily="34" charset="-122"/>
              </a:rPr>
              <a:t>G</a:t>
            </a:r>
            <a:r>
              <a:rPr lang="zh-CN" altLang="en-US" sz="1200" b="1" dirty="0">
                <a:solidFill>
                  <a:srgbClr val="3C3C3C"/>
                </a:solidFill>
                <a:latin typeface="微软雅黑" panose="020B0503020204020204" pitchFamily="34" charset="-122"/>
                <a:ea typeface="微软雅黑" panose="020B0503020204020204" pitchFamily="34" charset="-122"/>
              </a:rPr>
              <a:t>前景布局</a:t>
            </a:r>
            <a:endParaRPr lang="zh-CN" altLang="en-US" sz="1200" b="1" dirty="0">
              <a:solidFill>
                <a:srgbClr val="3C3C3C"/>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b="1" dirty="0">
              <a:solidFill>
                <a:srgbClr val="3C3C3C"/>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5"/>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4568EC5-5919-49CF-B425-CB3CD6F53958}"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4568EC5-5919-49CF-B425-CB3CD6F53958}"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6" name="Slide Number Placeholder 5"/>
          <p:cNvSpPr>
            <a:spLocks noGrp="1"/>
          </p:cNvSpPr>
          <p:nvPr>
            <p:ph type="sldNum" sz="quarter" idx="12"/>
          </p:nvPr>
        </p:nvSpPr>
        <p:spPr/>
        <p:txBody>
          <a:bodyPr/>
          <a:lstStyle/>
          <a:p>
            <a:fld id="{2113E9BD-5FE3-48C4-85C4-2D5992B50EB6}" type="slidenum">
              <a:rPr lang="zh-CN" altLang="en-US" smtClean="0"/>
            </a:fld>
            <a:endParaRPr lang="zh-CN" altLang="en-US"/>
          </a:p>
        </p:txBody>
      </p:sp>
      <p:sp>
        <p:nvSpPr>
          <p:cNvPr id="7" name="矩形 6"/>
          <p:cNvSpPr/>
          <p:nvPr userDrawn="1"/>
        </p:nvSpPr>
        <p:spPr>
          <a:xfrm>
            <a:off x="0" y="980736"/>
            <a:ext cx="12192000" cy="72000"/>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Tree>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6" name="Slide Number Placeholder 5"/>
          <p:cNvSpPr>
            <a:spLocks noGrp="1"/>
          </p:cNvSpPr>
          <p:nvPr>
            <p:ph type="sldNum" sz="quarter" idx="12"/>
          </p:nvPr>
        </p:nvSpPr>
        <p:spPr/>
        <p:txBody>
          <a:bodyPr/>
          <a:lstStyle/>
          <a:p>
            <a:fld id="{2113E9BD-5FE3-48C4-85C4-2D5992B50EB6}" type="slidenum">
              <a:rPr lang="zh-CN" altLang="en-US" smtClean="0"/>
            </a:fld>
            <a:endParaRPr lang="zh-CN" altLang="en-US" dirty="0"/>
          </a:p>
        </p:txBody>
      </p:sp>
    </p:spTree>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6" name="Slide Number Placeholder 5"/>
          <p:cNvSpPr>
            <a:spLocks noGrp="1"/>
          </p:cNvSpPr>
          <p:nvPr>
            <p:ph type="sldNum" sz="quarter" idx="12"/>
          </p:nvPr>
        </p:nvSpPr>
        <p:spPr/>
        <p:txBody>
          <a:bodyPr/>
          <a:lstStyle/>
          <a:p>
            <a:fld id="{2113E9BD-5FE3-48C4-85C4-2D5992B50EB6}" type="slidenum">
              <a:rPr lang="zh-CN" altLang="en-US" smtClean="0"/>
            </a:fld>
            <a:endParaRPr lang="zh-CN" altLang="en-US" dirty="0"/>
          </a:p>
        </p:txBody>
      </p:sp>
    </p:spTree>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6235" cy="1326515"/>
          </a:xfrm>
        </p:spPr>
        <p:txBody>
          <a:bodyPr/>
          <a:lstStyle/>
          <a:p>
            <a:r>
              <a:rPr lang="zh-CN" altLang="en-US"/>
              <a:t>单击此处编辑母版标题样式</a:t>
            </a:r>
            <a:endParaRPr lang="en-US" dirty="0"/>
          </a:p>
        </p:txBody>
      </p:sp>
      <p:sp>
        <p:nvSpPr>
          <p:cNvPr id="3" name="Content Placeholder 2"/>
          <p:cNvSpPr>
            <a:spLocks noGrp="1"/>
          </p:cNvSpPr>
          <p:nvPr>
            <p:ph idx="1"/>
          </p:nvPr>
        </p:nvSpPr>
        <p:spPr>
          <a:xfrm>
            <a:off x="838200" y="1825625"/>
            <a:ext cx="10516235" cy="435229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en-US" dirty="0"/>
          </a:p>
        </p:txBody>
      </p:sp>
      <p:sp>
        <p:nvSpPr>
          <p:cNvPr id="6" name="Slide Number Placeholder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7" name="矩形 6"/>
          <p:cNvSpPr/>
          <p:nvPr userDrawn="1"/>
        </p:nvSpPr>
        <p:spPr>
          <a:xfrm>
            <a:off x="0" y="6352540"/>
            <a:ext cx="12192000" cy="28575"/>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8" name="矩形 7"/>
          <p:cNvSpPr/>
          <p:nvPr userDrawn="1"/>
        </p:nvSpPr>
        <p:spPr>
          <a:xfrm>
            <a:off x="838200" y="836930"/>
            <a:ext cx="11353800" cy="71755"/>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p>
        </p:txBody>
      </p:sp>
      <p:pic>
        <p:nvPicPr>
          <p:cNvPr id="9" name="图片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9380" y="404495"/>
            <a:ext cx="648335" cy="606425"/>
          </a:xfrm>
          <a:prstGeom prst="rect">
            <a:avLst/>
          </a:prstGeom>
        </p:spPr>
      </p:pic>
    </p:spTree>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6" name="Slide Number Placeholder 5"/>
          <p:cNvSpPr>
            <a:spLocks noGrp="1"/>
          </p:cNvSpPr>
          <p:nvPr>
            <p:ph type="sldNum" sz="quarter" idx="12"/>
          </p:nvPr>
        </p:nvSpPr>
        <p:spPr/>
        <p:txBody>
          <a:bodyPr/>
          <a:lstStyle/>
          <a:p>
            <a:fld id="{2113E9BD-5FE3-48C4-85C4-2D5992B50EB6}" type="slidenum">
              <a:rPr lang="zh-CN" altLang="en-US" smtClean="0"/>
            </a:fld>
            <a:endParaRPr lang="zh-CN" altLang="en-US" dirty="0"/>
          </a:p>
        </p:txBody>
      </p:sp>
    </p:spTree>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Slide Number Placeholder 6"/>
          <p:cNvSpPr>
            <a:spLocks noGrp="1"/>
          </p:cNvSpPr>
          <p:nvPr>
            <p:ph type="sldNum" sz="quarter" idx="12"/>
          </p:nvPr>
        </p:nvSpPr>
        <p:spPr/>
        <p:txBody>
          <a:bodyPr/>
          <a:lstStyle/>
          <a:p>
            <a:fld id="{2113E9BD-5FE3-48C4-85C4-2D5992B50EB6}" type="slidenum">
              <a:rPr lang="zh-CN" altLang="en-US" smtClean="0"/>
            </a:fld>
            <a:endParaRPr lang="zh-CN" altLang="en-US" dirty="0"/>
          </a:p>
        </p:txBody>
      </p:sp>
    </p:spTree>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9" name="Slide Number Placeholder 8"/>
          <p:cNvSpPr>
            <a:spLocks noGrp="1"/>
          </p:cNvSpPr>
          <p:nvPr>
            <p:ph type="sldNum" sz="quarter" idx="12"/>
          </p:nvPr>
        </p:nvSpPr>
        <p:spPr/>
        <p:txBody>
          <a:bodyPr/>
          <a:lstStyle/>
          <a:p>
            <a:fld id="{2113E9BD-5FE3-48C4-85C4-2D5992B50EB6}" type="slidenum">
              <a:rPr lang="zh-CN" altLang="en-US" smtClean="0"/>
            </a:fld>
            <a:endParaRPr lang="zh-CN" altLang="en-US" dirty="0"/>
          </a:p>
        </p:txBody>
      </p:sp>
    </p:spTree>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5" name="Slide Number Placeholder 4"/>
          <p:cNvSpPr>
            <a:spLocks noGrp="1"/>
          </p:cNvSpPr>
          <p:nvPr>
            <p:ph type="sldNum" sz="quarter" idx="12"/>
          </p:nvPr>
        </p:nvSpPr>
        <p:spPr/>
        <p:txBody>
          <a:bodyPr/>
          <a:lstStyle/>
          <a:p>
            <a:fld id="{2113E9BD-5FE3-48C4-85C4-2D5992B50EB6}" type="slidenum">
              <a:rPr lang="zh-CN" altLang="en-US" smtClean="0"/>
            </a:fld>
            <a:endParaRPr lang="zh-CN" altLang="en-US" dirty="0"/>
          </a:p>
        </p:txBody>
      </p:sp>
    </p:spTree>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2113E9BD-5FE3-48C4-85C4-2D5992B50EB6}" type="slidenum">
              <a:rPr lang="zh-CN" altLang="en-US" smtClean="0"/>
            </a:fld>
            <a:endParaRPr lang="zh-CN" altLang="en-US" dirty="0"/>
          </a:p>
        </p:txBody>
      </p:sp>
    </p:spTree>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7" name="Slide Number Placeholder 6"/>
          <p:cNvSpPr>
            <a:spLocks noGrp="1"/>
          </p:cNvSpPr>
          <p:nvPr>
            <p:ph type="sldNum" sz="quarter" idx="12"/>
          </p:nvPr>
        </p:nvSpPr>
        <p:spPr/>
        <p:txBody>
          <a:bodyPr/>
          <a:lstStyle/>
          <a:p>
            <a:fld id="{2113E9BD-5FE3-48C4-85C4-2D5992B50EB6}" type="slidenum">
              <a:rPr lang="zh-CN" altLang="en-US" smtClean="0"/>
            </a:fld>
            <a:endParaRPr lang="zh-CN" altLang="en-US" dirty="0"/>
          </a:p>
        </p:txBody>
      </p:sp>
    </p:spTree>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7" name="Slide Number Placeholder 6"/>
          <p:cNvSpPr>
            <a:spLocks noGrp="1"/>
          </p:cNvSpPr>
          <p:nvPr>
            <p:ph type="sldNum" sz="quarter" idx="12"/>
          </p:nvPr>
        </p:nvSpPr>
        <p:spPr/>
        <p:txBody>
          <a:bodyPr/>
          <a:lstStyle/>
          <a:p>
            <a:fld id="{2113E9BD-5FE3-48C4-85C4-2D5992B50EB6}" type="slidenum">
              <a:rPr lang="zh-CN" altLang="en-US" smtClean="0"/>
            </a:fld>
            <a:endParaRPr lang="zh-CN" altLang="en-US" dirty="0"/>
          </a:p>
        </p:txBody>
      </p:sp>
    </p:spTree>
  </p:cSld>
  <p:clrMapOvr>
    <a:masterClrMapping/>
  </p:clrMapOvr>
  <p:hf hdr="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880"/>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655"/>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13E9BD-5FE3-48C4-85C4-2D5992B50EB6}"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2.xml"/><Relationship Id="rId2" Type="http://schemas.openxmlformats.org/officeDocument/2006/relationships/tags" Target="../tags/tag1.xml"/><Relationship Id="rId1" Type="http://schemas.openxmlformats.org/officeDocument/2006/relationships/image" Target="../media/image13.jpeg"/></Relationships>
</file>

<file path=ppt/slides/_rels/slide11.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19.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2.xml"/><Relationship Id="rId2" Type="http://schemas.openxmlformats.org/officeDocument/2006/relationships/image" Target="../media/image23.png"/><Relationship Id="rId1" Type="http://schemas.openxmlformats.org/officeDocument/2006/relationships/image" Target="../media/image22.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2.xml"/><Relationship Id="rId2" Type="http://schemas.openxmlformats.org/officeDocument/2006/relationships/image" Target="../media/image28.png"/><Relationship Id="rId1" Type="http://schemas.openxmlformats.org/officeDocument/2006/relationships/image" Target="../media/image27.GIF"/></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image" Target="../media/image29.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0.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1.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2.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3.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image" Target="../media/image34.png"/></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2.xml"/><Relationship Id="rId2" Type="http://schemas.openxmlformats.org/officeDocument/2006/relationships/image" Target="../media/image36.jpeg"/><Relationship Id="rId1" Type="http://schemas.openxmlformats.org/officeDocument/2006/relationships/image" Target="../media/image35.jpeg"/></Relationships>
</file>

<file path=ppt/slides/_rels/slide3.xml.rels><?xml version="1.0" encoding="UTF-8" standalone="yes"?>
<Relationships xmlns="http://schemas.openxmlformats.org/package/2006/relationships"><Relationship Id="rId7" Type="http://schemas.openxmlformats.org/officeDocument/2006/relationships/notesSlide" Target="../notesSlides/notesSlide3.xml"/><Relationship Id="rId6"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jpeg"/><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image" Target="../media/image3.jpe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image" Target="../media/image37.jpeg"/></Relationships>
</file>

<file path=ppt/slides/_rels/slide31.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40.jpeg"/><Relationship Id="rId7" Type="http://schemas.openxmlformats.org/officeDocument/2006/relationships/image" Target="../media/image39.png"/><Relationship Id="rId6" Type="http://schemas.openxmlformats.org/officeDocument/2006/relationships/image" Target="../media/image38.png"/><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32.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image" Target="../media/image42.jpeg"/><Relationship Id="rId6" Type="http://schemas.openxmlformats.org/officeDocument/2006/relationships/image" Target="../media/image41.png"/><Relationship Id="rId5" Type="http://schemas.microsoft.com/office/2007/relationships/diagramDrawing" Target="../diagrams/drawing2.xml"/><Relationship Id="rId4" Type="http://schemas.openxmlformats.org/officeDocument/2006/relationships/diagramColors" Target="../diagrams/colors2.xml"/><Relationship Id="rId3" Type="http://schemas.openxmlformats.org/officeDocument/2006/relationships/diagramQuickStyle" Target="../diagrams/quickStyle2.xml"/><Relationship Id="rId2" Type="http://schemas.openxmlformats.org/officeDocument/2006/relationships/diagramLayout" Target="../diagrams/layout2.xml"/><Relationship Id="rId1" Type="http://schemas.openxmlformats.org/officeDocument/2006/relationships/diagramData" Target="../diagrams/data2.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4.jpeg"/><Relationship Id="rId1" Type="http://schemas.openxmlformats.org/officeDocument/2006/relationships/image" Target="../media/image43.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5.jpe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image" Target="../media/image46.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image" Target="../media/image47.jpe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8.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9.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image" Target="../media/image1.tiff"/></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image" Target="../media/image1.tiff"/></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image" Target="../media/image1.tiff"/></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image" Target="../media/image50.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51.jpeg"/><Relationship Id="rId5" Type="http://schemas.microsoft.com/office/2007/relationships/diagramDrawing" Target="../diagrams/drawing3.xml"/><Relationship Id="rId4" Type="http://schemas.openxmlformats.org/officeDocument/2006/relationships/diagramColors" Target="../diagrams/colors3.xml"/><Relationship Id="rId3" Type="http://schemas.openxmlformats.org/officeDocument/2006/relationships/diagramQuickStyle" Target="../diagrams/quickStyle3.xml"/><Relationship Id="rId2" Type="http://schemas.openxmlformats.org/officeDocument/2006/relationships/diagramLayout" Target="../diagrams/layout3.xml"/><Relationship Id="rId1" Type="http://schemas.openxmlformats.org/officeDocument/2006/relationships/diagramData" Target="../diagrams/data3.xml"/></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2.jpeg"/></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3.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4.png"/></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xml"/><Relationship Id="rId1" Type="http://schemas.openxmlformats.org/officeDocument/2006/relationships/image" Target="../media/image55.png"/></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xml"/><Relationship Id="rId1" Type="http://schemas.openxmlformats.org/officeDocument/2006/relationships/image" Target="../media/image56.jpe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4.xml"/><Relationship Id="rId4" Type="http://schemas.openxmlformats.org/officeDocument/2006/relationships/diagramColors" Target="../diagrams/colors4.xml"/><Relationship Id="rId3" Type="http://schemas.openxmlformats.org/officeDocument/2006/relationships/diagramQuickStyle" Target="../diagrams/quickStyle4.xml"/><Relationship Id="rId2" Type="http://schemas.openxmlformats.org/officeDocument/2006/relationships/diagramLayout" Target="../diagrams/layout4.xml"/><Relationship Id="rId1" Type="http://schemas.openxmlformats.org/officeDocument/2006/relationships/diagramData" Target="../diagrams/data4.xml"/></Relationships>
</file>

<file path=ppt/slides/_rels/slide57.xml.rels><?xml version="1.0" encoding="UTF-8" standalone="yes"?>
<Relationships xmlns="http://schemas.openxmlformats.org/package/2006/relationships"><Relationship Id="rId4" Type="http://schemas.openxmlformats.org/officeDocument/2006/relationships/vmlDrawing" Target="../drawings/vmlDrawing1.vml"/><Relationship Id="rId3" Type="http://schemas.openxmlformats.org/officeDocument/2006/relationships/slideLayout" Target="../slideLayouts/slideLayout2.xml"/><Relationship Id="rId2" Type="http://schemas.openxmlformats.org/officeDocument/2006/relationships/image" Target="../media/image57.emf"/><Relationship Id="rId1" Type="http://schemas.openxmlformats.org/officeDocument/2006/relationships/oleObject" Target="../embeddings/oleObject1.bin"/></Relationships>
</file>

<file path=ppt/slides/_rels/slide58.xml.rels><?xml version="1.0" encoding="UTF-8" standalone="yes"?>
<Relationships xmlns="http://schemas.openxmlformats.org/package/2006/relationships"><Relationship Id="rId4" Type="http://schemas.openxmlformats.org/officeDocument/2006/relationships/vmlDrawing" Target="../drawings/vmlDrawing2.vml"/><Relationship Id="rId3" Type="http://schemas.openxmlformats.org/officeDocument/2006/relationships/slideLayout" Target="../slideLayouts/slideLayout2.xml"/><Relationship Id="rId2" Type="http://schemas.openxmlformats.org/officeDocument/2006/relationships/image" Target="../media/image58.emf"/><Relationship Id="rId1" Type="http://schemas.openxmlformats.org/officeDocument/2006/relationships/oleObject" Target="../embeddings/oleObject2.bin"/></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xml"/><Relationship Id="rId1" Type="http://schemas.openxmlformats.org/officeDocument/2006/relationships/image" Target="../media/image5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0.jpeg"/></Relationships>
</file>

<file path=ppt/slides/_rels/slide6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1.jpeg"/></Relationships>
</file>

<file path=ppt/slides/_rels/slide6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2.png"/></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2.xml"/><Relationship Id="rId1" Type="http://schemas.openxmlformats.org/officeDocument/2006/relationships/image" Target="../media/image63.jpe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4.png"/></Relationships>
</file>

<file path=ppt/slides/_rels/slide6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5.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7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6.png"/><Relationship Id="rId1" Type="http://schemas.openxmlformats.org/officeDocument/2006/relationships/image" Target="../media/image2.png"/></Relationships>
</file>

<file path=ppt/slides/_rels/slide7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7.png"/></Relationships>
</file>

<file path=ppt/slides/_rels/slide7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8.png"/></Relationships>
</file>

<file path=ppt/slides/_rels/slide7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9.png"/></Relationships>
</file>

<file path=ppt/slides/_rels/slide7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0.png"/></Relationships>
</file>

<file path=ppt/slides/_rels/slide7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1.png"/></Relationships>
</file>

<file path=ppt/slides/_rels/slide7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2.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2.xml"/><Relationship Id="rId2" Type="http://schemas.openxmlformats.org/officeDocument/2006/relationships/image" Target="../media/image12.jpeg"/><Relationship Id="rId1"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6"/>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9380" y="188595"/>
            <a:ext cx="3738245"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灯片编号占位符 9"/>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4" name="矩形 3"/>
          <p:cNvSpPr/>
          <p:nvPr/>
        </p:nvSpPr>
        <p:spPr>
          <a:xfrm>
            <a:off x="1676518" y="1196752"/>
            <a:ext cx="9218930" cy="3923030"/>
          </a:xfrm>
          <a:prstGeom prst="rect">
            <a:avLst/>
          </a:prstGeom>
        </p:spPr>
        <p:txBody>
          <a:bodyPr wrap="none">
            <a:spAutoFit/>
          </a:bodyPr>
          <a:lstStyle/>
          <a:p>
            <a:pPr algn="ctr">
              <a:lnSpc>
                <a:spcPct val="150000"/>
              </a:lnSpc>
              <a:spcBef>
                <a:spcPts val="1800"/>
              </a:spcBef>
            </a:pPr>
            <a:r>
              <a:rPr lang="en-US" altLang="zh-CN" sz="6000" b="1" dirty="0">
                <a:solidFill>
                  <a:srgbClr val="415199"/>
                </a:solidFill>
                <a:latin typeface="黑体" panose="02010609060101010101" pitchFamily="49" charset="-122"/>
                <a:ea typeface="黑体" panose="02010609060101010101" pitchFamily="49" charset="-122"/>
              </a:rPr>
              <a:t>5G</a:t>
            </a:r>
            <a:r>
              <a:rPr lang="zh-CN" altLang="en-US" sz="5400" b="1" dirty="0">
                <a:solidFill>
                  <a:srgbClr val="415199"/>
                </a:solidFill>
                <a:latin typeface="黑体" panose="02010609060101010101" pitchFamily="49" charset="-122"/>
                <a:ea typeface="黑体" panose="02010609060101010101" pitchFamily="49" charset="-122"/>
              </a:rPr>
              <a:t>通信网络的安全挑战和机遇</a:t>
            </a:r>
            <a:endParaRPr lang="en-US" altLang="zh-CN" sz="5400" b="1" dirty="0">
              <a:solidFill>
                <a:srgbClr val="415199"/>
              </a:solidFill>
              <a:latin typeface="黑体" panose="02010609060101010101" pitchFamily="49" charset="-122"/>
              <a:ea typeface="黑体" panose="02010609060101010101" pitchFamily="49" charset="-122"/>
            </a:endParaRPr>
          </a:p>
          <a:p>
            <a:pPr algn="ctr">
              <a:lnSpc>
                <a:spcPct val="150000"/>
              </a:lnSpc>
              <a:spcBef>
                <a:spcPts val="1800"/>
              </a:spcBef>
            </a:pPr>
            <a:endParaRPr lang="en-US" altLang="zh-CN" sz="2800" b="1" dirty="0">
              <a:solidFill>
                <a:srgbClr val="415199"/>
              </a:solidFill>
              <a:latin typeface="黑体" panose="02010609060101010101" pitchFamily="49" charset="-122"/>
              <a:ea typeface="黑体" panose="02010609060101010101" pitchFamily="49" charset="-122"/>
            </a:endParaRPr>
          </a:p>
          <a:p>
            <a:pPr algn="ctr">
              <a:lnSpc>
                <a:spcPct val="150000"/>
              </a:lnSpc>
              <a:spcBef>
                <a:spcPts val="1800"/>
              </a:spcBef>
            </a:pPr>
            <a:r>
              <a:rPr lang="zh-CN" altLang="en-US" sz="2400" b="1" dirty="0">
                <a:solidFill>
                  <a:srgbClr val="516CB8"/>
                </a:solidFill>
                <a:latin typeface="黑体" panose="02010609060101010101" pitchFamily="49" charset="-122"/>
                <a:ea typeface="黑体" panose="02010609060101010101" pitchFamily="49" charset="-122"/>
              </a:rPr>
              <a:t>报告人：彭海朋</a:t>
            </a:r>
            <a:endParaRPr lang="zh-CN" altLang="en-US" sz="2400" b="1" dirty="0">
              <a:solidFill>
                <a:srgbClr val="516CB8"/>
              </a:solidFill>
              <a:latin typeface="黑体" panose="02010609060101010101" pitchFamily="49" charset="-122"/>
              <a:ea typeface="黑体" panose="02010609060101010101" pitchFamily="49" charset="-122"/>
            </a:endParaRPr>
          </a:p>
          <a:p>
            <a:pPr algn="ctr">
              <a:lnSpc>
                <a:spcPct val="150000"/>
              </a:lnSpc>
              <a:spcBef>
                <a:spcPts val="1800"/>
              </a:spcBef>
            </a:pPr>
            <a:r>
              <a:rPr lang="zh-CN" altLang="zh-CN" sz="2400" b="1" dirty="0">
                <a:solidFill>
                  <a:srgbClr val="516CB8"/>
                </a:solidFill>
                <a:latin typeface="黑体" panose="02010609060101010101" pitchFamily="49" charset="-122"/>
                <a:ea typeface="黑体" panose="02010609060101010101" pitchFamily="49" charset="-122"/>
              </a:rPr>
              <a:t>北京邮电大学</a:t>
            </a:r>
            <a:r>
              <a:rPr lang="zh-CN" altLang="en-US" sz="2400" b="1" dirty="0">
                <a:solidFill>
                  <a:srgbClr val="516CB8"/>
                </a:solidFill>
                <a:latin typeface="黑体" panose="02010609060101010101" pitchFamily="49" charset="-122"/>
                <a:ea typeface="黑体" panose="02010609060101010101" pitchFamily="49" charset="-122"/>
              </a:rPr>
              <a:t> </a:t>
            </a:r>
            <a:r>
              <a:rPr lang="en-US" altLang="en-US" sz="2400" b="1" dirty="0">
                <a:solidFill>
                  <a:srgbClr val="516CB8"/>
                </a:solidFill>
                <a:latin typeface="黑体" panose="02010609060101010101" pitchFamily="49" charset="-122"/>
                <a:ea typeface="黑体" panose="02010609060101010101" pitchFamily="49" charset="-122"/>
              </a:rPr>
              <a:t>教授 博导 </a:t>
            </a:r>
            <a:endParaRPr lang="zh-CN" altLang="en-US" sz="2400" b="1" dirty="0">
              <a:solidFill>
                <a:srgbClr val="516CB8"/>
              </a:solidFill>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3" name="标题 1"/>
          <p:cNvSpPr txBox="1"/>
          <p:nvPr/>
        </p:nvSpPr>
        <p:spPr>
          <a:xfrm>
            <a:off x="838200" y="316865"/>
            <a:ext cx="10516235" cy="530860"/>
          </a:xfrm>
          <a:prstGeom prst="rect">
            <a:avLst/>
          </a:prstGeom>
        </p:spPr>
        <p:txBody>
          <a:bodyPr vert="horz" wrap="square" lIns="91440" tIns="45720" rIns="91440" bIns="45720" numCol="1" anchor="ctr">
            <a:noAutofit/>
          </a:bodyPr>
          <a:lstStyle/>
          <a:p>
            <a:pPr marL="0" indent="0" algn="l" defTabSz="914400" fontAlgn="auto" latinLnBrk="0">
              <a:lnSpc>
                <a:spcPct val="90000"/>
              </a:lnSpc>
              <a:spcBef>
                <a:spcPts val="0"/>
              </a:spcBef>
              <a:spcAft>
                <a:spcPts val="0"/>
              </a:spcAft>
              <a:buFontTx/>
              <a:buNone/>
            </a:pPr>
            <a:r>
              <a:rPr lang="en-US" altLang="ko-KR" sz="3200" b="1" strike="noStrike" cap="none" dirty="0">
                <a:solidFill>
                  <a:srgbClr val="415199"/>
                </a:solidFill>
                <a:latin typeface="微软雅黑" panose="020B0503020204020204" pitchFamily="34" charset="-122"/>
                <a:ea typeface="微软雅黑" panose="020B0503020204020204" pitchFamily="34" charset="-122"/>
              </a:rPr>
              <a:t>5G需求驱动：从车联网到自动驾驶</a:t>
            </a:r>
            <a:endParaRPr lang="ko-KR" altLang="en-US" sz="3200" b="1" strike="noStrike" cap="none" dirty="0">
              <a:solidFill>
                <a:srgbClr val="415199"/>
              </a:solidFill>
              <a:latin typeface="微软雅黑" panose="020B0503020204020204" pitchFamily="34" charset="-122"/>
              <a:ea typeface="微软雅黑" panose="020B0503020204020204" pitchFamily="34" charset="-122"/>
            </a:endParaRPr>
          </a:p>
        </p:txBody>
      </p:sp>
      <p:sp>
        <p:nvSpPr>
          <p:cNvPr id="5" name="矩形 4"/>
          <p:cNvSpPr/>
          <p:nvPr/>
        </p:nvSpPr>
        <p:spPr>
          <a:xfrm>
            <a:off x="513715" y="918210"/>
            <a:ext cx="5857875" cy="2538095"/>
          </a:xfrm>
          <a:prstGeom prst="rect">
            <a:avLst/>
          </a:prstGeom>
        </p:spPr>
        <p:txBody>
          <a:bodyPr vert="horz" wrap="square" lIns="91440" tIns="45720" rIns="91440" bIns="45720" numCol="1" anchor="t">
            <a:spAutoFit/>
          </a:bodyPr>
          <a:lstStyle/>
          <a:p>
            <a:pPr marL="285750" indent="-285750" algn="l" defTabSz="914400" eaLnBrk="0" fontAlgn="auto" latinLnBrk="0">
              <a:lnSpc>
                <a:spcPct val="150000"/>
              </a:lnSpc>
              <a:spcBef>
                <a:spcPts val="0"/>
              </a:spcBef>
              <a:spcAft>
                <a:spcPts val="0"/>
              </a:spcAft>
              <a:buFont typeface="Wingdings" panose="05000000000000000000" pitchFamily="2" charset="2"/>
              <a:buChar char="u"/>
            </a:pPr>
            <a:r>
              <a:rPr lang="en-US" altLang="ko-KR" sz="1500" strike="noStrike" cap="none" dirty="0">
                <a:latin typeface="微软雅黑" panose="020B0503020204020204" pitchFamily="34" charset="-122"/>
                <a:ea typeface="微软雅黑" panose="020B0503020204020204" pitchFamily="34" charset="-122"/>
              </a:rPr>
              <a:t>自动驾驶要求</a:t>
            </a:r>
            <a:r>
              <a:rPr lang="en-US" altLang="ko-KR" sz="1500" b="1" strike="noStrike" cap="none" dirty="0">
                <a:latin typeface="微软雅黑" panose="020B0503020204020204" pitchFamily="34" charset="-122"/>
                <a:ea typeface="微软雅黑" panose="020B0503020204020204" pitchFamily="34" charset="-122"/>
              </a:rPr>
              <a:t>毫秒级</a:t>
            </a:r>
            <a:r>
              <a:rPr lang="en-US" altLang="ko-KR" sz="1500" strike="noStrike" cap="none" dirty="0">
                <a:latin typeface="微软雅黑" panose="020B0503020204020204" pitchFamily="34" charset="-122"/>
                <a:ea typeface="微软雅黑" panose="020B0503020204020204" pitchFamily="34" charset="-122"/>
              </a:rPr>
              <a:t>的时延和接近</a:t>
            </a:r>
            <a:r>
              <a:rPr lang="en-US" altLang="ko-KR" sz="1500" b="1" strike="noStrike" cap="none" dirty="0">
                <a:latin typeface="微软雅黑" panose="020B0503020204020204" pitchFamily="34" charset="-122"/>
                <a:ea typeface="微软雅黑" panose="020B0503020204020204" pitchFamily="34" charset="-122"/>
              </a:rPr>
              <a:t>100%</a:t>
            </a:r>
            <a:r>
              <a:rPr lang="en-US" altLang="ko-KR" sz="1500" strike="noStrike" cap="none" dirty="0">
                <a:latin typeface="微软雅黑" panose="020B0503020204020204" pitchFamily="34" charset="-122"/>
                <a:ea typeface="微软雅黑" panose="020B0503020204020204" pitchFamily="34" charset="-122"/>
              </a:rPr>
              <a:t>的可靠性，需要通过5G网络的支持才能实现</a:t>
            </a:r>
            <a:endParaRPr lang="ko-KR" altLang="en-US" sz="1500" strike="noStrike" cap="none" dirty="0">
              <a:latin typeface="微软雅黑" panose="020B0503020204020204" pitchFamily="34" charset="-122"/>
              <a:ea typeface="华文中宋" panose="02010600040101010101" charset="-122"/>
            </a:endParaRPr>
          </a:p>
          <a:p>
            <a:pPr marL="285750" indent="-285750" algn="l" defTabSz="914400" eaLnBrk="0" fontAlgn="auto" latinLnBrk="0">
              <a:lnSpc>
                <a:spcPct val="150000"/>
              </a:lnSpc>
              <a:spcBef>
                <a:spcPts val="0"/>
              </a:spcBef>
              <a:spcAft>
                <a:spcPts val="0"/>
              </a:spcAft>
              <a:buFont typeface="Wingdings" panose="05000000000000000000" pitchFamily="2" charset="2"/>
              <a:buChar char="u"/>
            </a:pPr>
            <a:r>
              <a:rPr lang="en-US" altLang="ko-KR" sz="1500" strike="noStrike" cap="none" dirty="0">
                <a:latin typeface="微软雅黑" panose="020B0503020204020204" pitchFamily="34" charset="-122"/>
                <a:ea typeface="微软雅黑" panose="020B0503020204020204" pitchFamily="34" charset="-122"/>
              </a:rPr>
              <a:t>据埃森哲预测，中国2025年车联网市场规模有望达到</a:t>
            </a:r>
            <a:r>
              <a:rPr lang="en-US" altLang="ko-KR" sz="1500" b="1" strike="noStrike" cap="none" dirty="0">
                <a:latin typeface="微软雅黑" panose="020B0503020204020204" pitchFamily="34" charset="-122"/>
                <a:ea typeface="微软雅黑" panose="020B0503020204020204" pitchFamily="34" charset="-122"/>
              </a:rPr>
              <a:t>2162亿美元</a:t>
            </a:r>
            <a:r>
              <a:rPr lang="en-US" altLang="ko-KR" sz="1500" strike="noStrike" cap="none" dirty="0">
                <a:latin typeface="微软雅黑" panose="020B0503020204020204" pitchFamily="34" charset="-122"/>
                <a:ea typeface="微软雅黑" panose="020B0503020204020204" pitchFamily="34" charset="-122"/>
              </a:rPr>
              <a:t>，届时所有新车都将具备联网功能。</a:t>
            </a:r>
            <a:endParaRPr lang="en-US" altLang="ko-KR" sz="1500" strike="noStrike" cap="none" dirty="0">
              <a:latin typeface="微软雅黑" panose="020B0503020204020204" pitchFamily="34" charset="-122"/>
              <a:ea typeface="微软雅黑" panose="020B0503020204020204" pitchFamily="34" charset="-122"/>
            </a:endParaRPr>
          </a:p>
          <a:p>
            <a:pPr marL="285750" indent="-285750" eaLnBrk="0">
              <a:lnSpc>
                <a:spcPct val="150000"/>
              </a:lnSpc>
              <a:buFont typeface="Wingdings" panose="05000000000000000000" pitchFamily="2" charset="2"/>
              <a:buChar char="u"/>
            </a:pPr>
            <a:r>
              <a:rPr lang="en-US" altLang="ko-KR" sz="1500" dirty="0" err="1">
                <a:latin typeface="微软雅黑" panose="020B0503020204020204" pitchFamily="34" charset="-122"/>
                <a:ea typeface="微软雅黑" panose="020B0503020204020204" pitchFamily="34" charset="-122"/>
              </a:rPr>
              <a:t>受限于</a:t>
            </a:r>
            <a:r>
              <a:rPr lang="zh-CN" altLang="en-US" sz="1500" dirty="0" err="1">
                <a:latin typeface="微软雅黑" panose="020B0503020204020204" pitchFamily="34" charset="-122"/>
                <a:ea typeface="微软雅黑" panose="020B0503020204020204" pitchFamily="34" charset="-122"/>
              </a:rPr>
              <a:t>目前</a:t>
            </a:r>
            <a:r>
              <a:rPr lang="en-US" altLang="ko-KR" sz="1500" dirty="0" err="1">
                <a:latin typeface="微软雅黑" panose="020B0503020204020204" pitchFamily="34" charset="-122"/>
                <a:ea typeface="微软雅黑" panose="020B0503020204020204" pitchFamily="34" charset="-122"/>
              </a:rPr>
              <a:t>网络技术，处于车联网第一个阶段，用户体验差</a:t>
            </a:r>
            <a:r>
              <a:rPr lang="en-US" altLang="ko-KR" sz="1500" dirty="0">
                <a:latin typeface="微软雅黑" panose="020B0503020204020204" pitchFamily="34" charset="-122"/>
                <a:ea typeface="微软雅黑" panose="020B0503020204020204" pitchFamily="34" charset="-122"/>
              </a:rPr>
              <a:t>。谷歌2012.5获美国首个自动驾驶许可证</a:t>
            </a:r>
            <a:r>
              <a:rPr lang="zh-CN" altLang="en-US" sz="1500" dirty="0">
                <a:latin typeface="微软雅黑" panose="020B0503020204020204" pitchFamily="34" charset="-122"/>
                <a:ea typeface="微软雅黑" panose="020B0503020204020204" pitchFamily="34" charset="-122"/>
              </a:rPr>
              <a:t>，特斯拉，百度积极推进</a:t>
            </a:r>
            <a:r>
              <a:rPr lang="zh-CN" altLang="en-US" sz="1500" dirty="0">
                <a:latin typeface="微软雅黑" panose="020B0503020204020204" pitchFamily="34" charset="-122"/>
                <a:ea typeface="微软雅黑" panose="020B0503020204020204" pitchFamily="34" charset="-122"/>
              </a:rPr>
              <a:t>。</a:t>
            </a:r>
            <a:endParaRPr lang="en-US" altLang="ko-KR" sz="1500" dirty="0">
              <a:latin typeface="微软雅黑" panose="020B0503020204020204" pitchFamily="34" charset="-122"/>
              <a:ea typeface="微软雅黑" panose="020B0503020204020204" pitchFamily="34" charset="-122"/>
            </a:endParaRPr>
          </a:p>
          <a:p>
            <a:pPr marL="285750" indent="-285750" algn="l" defTabSz="914400" eaLnBrk="0" fontAlgn="auto" latinLnBrk="0">
              <a:lnSpc>
                <a:spcPct val="150000"/>
              </a:lnSpc>
              <a:spcBef>
                <a:spcPts val="0"/>
              </a:spcBef>
              <a:spcAft>
                <a:spcPts val="0"/>
              </a:spcAft>
              <a:buFont typeface="Wingdings" panose="05000000000000000000" pitchFamily="2" charset="2"/>
              <a:buChar char="u"/>
            </a:pPr>
            <a:endParaRPr lang="ko-KR" altLang="en-US" sz="1600" strike="noStrike" cap="none" dirty="0">
              <a:latin typeface="微软雅黑" panose="020B0503020204020204" pitchFamily="34" charset="-122"/>
              <a:ea typeface="华文中宋" panose="02010600040101010101" charset="-122"/>
            </a:endParaRPr>
          </a:p>
        </p:txBody>
      </p:sp>
      <p:pic>
        <p:nvPicPr>
          <p:cNvPr id="11" name="图片 10" descr="C:/Users/cyg/AppData/Roaming/JisuOffice/ETemp/5472_7603080/image16.jpg"/>
          <p:cNvPicPr>
            <a:picLocks noChangeAspect="1"/>
          </p:cNvPicPr>
          <p:nvPr/>
        </p:nvPicPr>
        <p:blipFill rotWithShape="1">
          <a:blip r:embed="rId1">
            <a:extLst>
              <a:ext uri="{28A0092B-C50C-407E-A947-70E740481C1C}">
                <a14:useLocalDpi xmlns:a14="http://schemas.microsoft.com/office/drawing/2010/main" val="0"/>
              </a:ext>
            </a:extLst>
          </a:blip>
          <a:srcRect/>
          <a:stretch>
            <a:fillRect/>
          </a:stretch>
        </p:blipFill>
        <p:spPr>
          <a:xfrm>
            <a:off x="7016812" y="3750602"/>
            <a:ext cx="4479788" cy="2342694"/>
          </a:xfrm>
          <a:prstGeom prst="rect">
            <a:avLst/>
          </a:prstGeom>
          <a:noFill/>
        </p:spPr>
      </p:pic>
      <p:graphicFrame>
        <p:nvGraphicFramePr>
          <p:cNvPr id="17" name="表格 16"/>
          <p:cNvGraphicFramePr>
            <a:graphicFrameLocks noGrp="1"/>
          </p:cNvGraphicFramePr>
          <p:nvPr>
            <p:custDataLst>
              <p:tags r:id="rId2"/>
            </p:custDataLst>
          </p:nvPr>
        </p:nvGraphicFramePr>
        <p:xfrm>
          <a:off x="671279" y="3232786"/>
          <a:ext cx="5529418" cy="3127716"/>
        </p:xfrm>
        <a:graphic>
          <a:graphicData uri="http://schemas.openxmlformats.org/drawingml/2006/table">
            <a:tbl>
              <a:tblPr firstRow="1" bandRow="1">
                <a:tableStyleId>{B301B821-A1FF-4177-AEE7-76D212191A09}</a:tableStyleId>
              </a:tblPr>
              <a:tblGrid>
                <a:gridCol w="672193"/>
                <a:gridCol w="1070318"/>
                <a:gridCol w="1211543"/>
                <a:gridCol w="2575364"/>
              </a:tblGrid>
              <a:tr h="658836">
                <a:tc>
                  <a:txBody>
                    <a:bodyPr/>
                    <a:lstStyle/>
                    <a:p>
                      <a:pPr marL="0" indent="0" algn="ctr" defTabSz="914400" eaLnBrk="0" fontAlgn="auto">
                        <a:lnSpc>
                          <a:spcPct val="100000"/>
                        </a:lnSpc>
                        <a:spcBef>
                          <a:spcPts val="0"/>
                        </a:spcBef>
                        <a:spcAft>
                          <a:spcPts val="0"/>
                        </a:spcAft>
                        <a:buFontTx/>
                        <a:buNone/>
                      </a:pPr>
                      <a:endParaRPr lang="ko-KR" altLang="en-US" sz="1000" b="0" strike="noStrike" kern="1200" cap="none" dirty="0">
                        <a:solidFill>
                          <a:srgbClr val="CCE8CF"/>
                        </a:solidFill>
                        <a:latin typeface="微软雅黑" panose="020B0503020204020204" pitchFamily="34" charset="-122"/>
                        <a:ea typeface="微软雅黑" panose="020B0503020204020204" pitchFamily="34" charset="-122"/>
                      </a:endParaRPr>
                    </a:p>
                  </a:txBody>
                  <a:tcPr anchor="ctr"/>
                </a:tc>
                <a:tc>
                  <a:txBody>
                    <a:bodyPr/>
                    <a:lstStyle/>
                    <a:p>
                      <a:pPr marL="0" indent="0" algn="ctr" defTabSz="914400" eaLnBrk="0" fontAlgn="auto">
                        <a:lnSpc>
                          <a:spcPct val="100000"/>
                        </a:lnSpc>
                        <a:spcBef>
                          <a:spcPts val="0"/>
                        </a:spcBef>
                        <a:spcAft>
                          <a:spcPts val="0"/>
                        </a:spcAft>
                        <a:buFontTx/>
                        <a:buNone/>
                      </a:pPr>
                      <a:r>
                        <a:rPr lang="en-US" altLang="ko-KR" sz="1600" strike="noStrike" kern="1200" cap="none" dirty="0">
                          <a:latin typeface="微软雅黑" panose="020B0503020204020204" pitchFamily="34" charset="-122"/>
                          <a:ea typeface="微软雅黑" panose="020B0503020204020204" pitchFamily="34" charset="-122"/>
                        </a:rPr>
                        <a:t>4G</a:t>
                      </a:r>
                      <a:endParaRPr lang="ko-KR" altLang="en-US" sz="1600" b="1" strike="noStrike" kern="1200" cap="none" dirty="0">
                        <a:solidFill>
                          <a:srgbClr val="FF0000"/>
                        </a:solidFill>
                        <a:latin typeface="微软雅黑" panose="020B0503020204020204" pitchFamily="34" charset="-122"/>
                        <a:ea typeface="微软雅黑" panose="020B0503020204020204" pitchFamily="34" charset="-122"/>
                      </a:endParaRPr>
                    </a:p>
                  </a:txBody>
                  <a:tcPr anchor="ctr"/>
                </a:tc>
                <a:tc>
                  <a:txBody>
                    <a:bodyPr/>
                    <a:lstStyle/>
                    <a:p>
                      <a:pPr marL="0" indent="0" algn="ctr" defTabSz="914400" eaLnBrk="0" fontAlgn="auto">
                        <a:lnSpc>
                          <a:spcPct val="100000"/>
                        </a:lnSpc>
                        <a:spcBef>
                          <a:spcPts val="0"/>
                        </a:spcBef>
                        <a:spcAft>
                          <a:spcPts val="0"/>
                        </a:spcAft>
                        <a:buFontTx/>
                        <a:buNone/>
                      </a:pPr>
                      <a:r>
                        <a:rPr lang="en-US" altLang="ko-KR" sz="1600" strike="noStrike" kern="1200" cap="none" dirty="0">
                          <a:latin typeface="微软雅黑" panose="020B0503020204020204" pitchFamily="34" charset="-122"/>
                          <a:ea typeface="微软雅黑" panose="020B0503020204020204" pitchFamily="34" charset="-122"/>
                        </a:rPr>
                        <a:t>5G</a:t>
                      </a:r>
                      <a:endParaRPr lang="ko-KR" altLang="en-US" sz="1600" b="1" strike="noStrike" kern="1200" cap="none" dirty="0">
                        <a:solidFill>
                          <a:srgbClr val="FF0000"/>
                        </a:solidFill>
                        <a:latin typeface="微软雅黑" panose="020B0503020204020204" pitchFamily="34" charset="-122"/>
                        <a:ea typeface="微软雅黑" panose="020B0503020204020204" pitchFamily="34" charset="-122"/>
                      </a:endParaRPr>
                    </a:p>
                  </a:txBody>
                  <a:tcPr anchor="ctr"/>
                </a:tc>
                <a:tc>
                  <a:txBody>
                    <a:bodyPr/>
                    <a:lstStyle/>
                    <a:p>
                      <a:pPr marL="0" indent="0" algn="ctr" defTabSz="914400" eaLnBrk="0" fontAlgn="auto">
                        <a:lnSpc>
                          <a:spcPct val="100000"/>
                        </a:lnSpc>
                        <a:spcBef>
                          <a:spcPts val="0"/>
                        </a:spcBef>
                        <a:spcAft>
                          <a:spcPts val="0"/>
                        </a:spcAft>
                        <a:buFontTx/>
                        <a:buNone/>
                      </a:pPr>
                      <a:r>
                        <a:rPr lang="en-US" altLang="ko-KR" sz="1600" strike="noStrike" kern="1200" cap="none" dirty="0">
                          <a:latin typeface="微软雅黑" panose="020B0503020204020204" pitchFamily="34" charset="-122"/>
                          <a:ea typeface="微软雅黑" panose="020B0503020204020204" pitchFamily="34" charset="-122"/>
                        </a:rPr>
                        <a:t>5G车联网业务通信需求</a:t>
                      </a:r>
                      <a:endParaRPr lang="ko-KR" altLang="en-US" sz="1600" b="1" strike="noStrike" kern="1200" cap="none" dirty="0">
                        <a:solidFill>
                          <a:srgbClr val="FF0000"/>
                        </a:solidFill>
                        <a:latin typeface="微软雅黑" panose="020B0503020204020204" pitchFamily="34" charset="-122"/>
                        <a:ea typeface="微软雅黑" panose="020B0503020204020204" pitchFamily="34" charset="-122"/>
                      </a:endParaRPr>
                    </a:p>
                  </a:txBody>
                  <a:tcPr anchor="ctr"/>
                </a:tc>
              </a:tr>
              <a:tr h="776095">
                <a:tc>
                  <a:txBody>
                    <a:bodyPr/>
                    <a:lstStyle/>
                    <a:p>
                      <a:pPr marL="0" indent="0" algn="ctr" defTabSz="914400" eaLnBrk="0" fontAlgn="auto">
                        <a:lnSpc>
                          <a:spcPct val="100000"/>
                        </a:lnSpc>
                        <a:spcBef>
                          <a:spcPts val="0"/>
                        </a:spcBef>
                        <a:spcAft>
                          <a:spcPts val="0"/>
                        </a:spcAft>
                        <a:buFontTx/>
                        <a:buNone/>
                      </a:pPr>
                      <a:r>
                        <a:rPr lang="en-US" altLang="ko-KR" sz="1600" strike="noStrike" kern="1200" cap="none" dirty="0">
                          <a:latin typeface="微软雅黑" panose="020B0503020204020204" pitchFamily="34" charset="-122"/>
                          <a:ea typeface="微软雅黑" panose="020B0503020204020204" pitchFamily="34" charset="-122"/>
                        </a:rPr>
                        <a:t>延时</a:t>
                      </a:r>
                      <a:endParaRPr lang="ko-KR" altLang="en-US" sz="1600" b="0" strike="noStrike" kern="1200" cap="none"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a:lnSpc>
                          <a:spcPct val="100000"/>
                        </a:lnSpc>
                        <a:spcBef>
                          <a:spcPts val="0"/>
                        </a:spcBef>
                        <a:spcAft>
                          <a:spcPts val="0"/>
                        </a:spcAft>
                        <a:buFontTx/>
                        <a:buNone/>
                      </a:pPr>
                      <a:r>
                        <a:rPr lang="en-US" altLang="ko-KR" sz="1600" strike="noStrike" kern="1200" cap="none" dirty="0">
                          <a:latin typeface="微软雅黑" panose="020B0503020204020204" pitchFamily="34" charset="-122"/>
                          <a:ea typeface="微软雅黑" panose="020B0503020204020204" pitchFamily="34" charset="-122"/>
                        </a:rPr>
                        <a:t>10-50ms</a:t>
                      </a:r>
                      <a:endParaRPr lang="ko-KR" altLang="en-US" sz="1600" b="0"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a:lnSpc>
                          <a:spcPct val="100000"/>
                        </a:lnSpc>
                        <a:spcBef>
                          <a:spcPts val="0"/>
                        </a:spcBef>
                        <a:spcAft>
                          <a:spcPts val="0"/>
                        </a:spcAft>
                        <a:buFontTx/>
                        <a:buNone/>
                      </a:pPr>
                      <a:r>
                        <a:rPr lang="en-US" altLang="ko-KR" sz="1600" strike="noStrike" kern="1200" cap="none" dirty="0">
                          <a:latin typeface="微软雅黑" panose="020B0503020204020204" pitchFamily="34" charset="-122"/>
                          <a:ea typeface="微软雅黑" panose="020B0503020204020204" pitchFamily="34" charset="-122"/>
                        </a:rPr>
                        <a:t>1-3ms</a:t>
                      </a:r>
                      <a:endParaRPr lang="ko-KR" altLang="en-US" sz="1600" b="0"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l" defTabSz="914400" eaLnBrk="0" fontAlgn="auto">
                        <a:lnSpc>
                          <a:spcPct val="100000"/>
                        </a:lnSpc>
                        <a:spcBef>
                          <a:spcPts val="0"/>
                        </a:spcBef>
                        <a:spcAft>
                          <a:spcPts val="0"/>
                        </a:spcAft>
                        <a:buFontTx/>
                        <a:buNone/>
                      </a:pPr>
                      <a:r>
                        <a:rPr lang="en-US" altLang="ko-KR" sz="1600" strike="noStrike" kern="1200" cap="none" dirty="0">
                          <a:latin typeface="微软雅黑" panose="020B0503020204020204" pitchFamily="34" charset="-122"/>
                          <a:ea typeface="微软雅黑" panose="020B0503020204020204" pitchFamily="34" charset="-122"/>
                        </a:rPr>
                        <a:t>支持自动驾驶需要的各类环境信息、行车信息及时交互</a:t>
                      </a:r>
                      <a:endParaRPr lang="ko-KR" altLang="en-US" sz="1600" b="0"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r>
              <a:tr h="776095">
                <a:tc>
                  <a:txBody>
                    <a:bodyPr/>
                    <a:lstStyle/>
                    <a:p>
                      <a:pPr marL="0" indent="0" algn="ctr" defTabSz="914400" eaLnBrk="0" fontAlgn="auto">
                        <a:lnSpc>
                          <a:spcPct val="100000"/>
                        </a:lnSpc>
                        <a:spcBef>
                          <a:spcPts val="0"/>
                        </a:spcBef>
                        <a:spcAft>
                          <a:spcPts val="0"/>
                        </a:spcAft>
                        <a:buFontTx/>
                        <a:buNone/>
                      </a:pPr>
                      <a:r>
                        <a:rPr lang="en-US" altLang="ko-KR" sz="1600" strike="noStrike" kern="1200" cap="none" dirty="0">
                          <a:latin typeface="微软雅黑" panose="020B0503020204020204" pitchFamily="34" charset="-122"/>
                          <a:ea typeface="微软雅黑" panose="020B0503020204020204" pitchFamily="34" charset="-122"/>
                        </a:rPr>
                        <a:t>容量</a:t>
                      </a:r>
                      <a:endParaRPr lang="ko-KR" altLang="en-US" sz="1600" b="0" strike="noStrike" kern="1200" cap="none"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a:lnSpc>
                          <a:spcPct val="100000"/>
                        </a:lnSpc>
                        <a:spcBef>
                          <a:spcPts val="0"/>
                        </a:spcBef>
                        <a:spcAft>
                          <a:spcPts val="0"/>
                        </a:spcAft>
                        <a:buFontTx/>
                        <a:buNone/>
                      </a:pPr>
                      <a:r>
                        <a:rPr lang="en-US" altLang="ko-KR" sz="1600" strike="noStrike" kern="1200" cap="none" dirty="0">
                          <a:latin typeface="微软雅黑" panose="020B0503020204020204" pitchFamily="34" charset="-122"/>
                          <a:ea typeface="微软雅黑" panose="020B0503020204020204" pitchFamily="34" charset="-122"/>
                        </a:rPr>
                        <a:t>100M-1Gbps</a:t>
                      </a:r>
                      <a:endParaRPr lang="ko-KR" altLang="en-US" sz="1600" b="0"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a:lnSpc>
                          <a:spcPct val="100000"/>
                        </a:lnSpc>
                        <a:spcBef>
                          <a:spcPts val="0"/>
                        </a:spcBef>
                        <a:spcAft>
                          <a:spcPts val="0"/>
                        </a:spcAft>
                        <a:buFontTx/>
                        <a:buNone/>
                      </a:pPr>
                      <a:r>
                        <a:rPr lang="en-US" altLang="ko-KR" sz="1600" strike="noStrike" kern="1200" cap="none" dirty="0">
                          <a:latin typeface="微软雅黑" panose="020B0503020204020204" pitchFamily="34" charset="-122"/>
                          <a:ea typeface="微软雅黑" panose="020B0503020204020204" pitchFamily="34" charset="-122"/>
                        </a:rPr>
                        <a:t>&gt;10Gbps</a:t>
                      </a:r>
                      <a:endParaRPr lang="ko-KR" altLang="en-US" sz="1600" b="0"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l" defTabSz="914400" eaLnBrk="0" fontAlgn="auto">
                        <a:lnSpc>
                          <a:spcPct val="100000"/>
                        </a:lnSpc>
                        <a:spcBef>
                          <a:spcPts val="0"/>
                        </a:spcBef>
                        <a:spcAft>
                          <a:spcPts val="0"/>
                        </a:spcAft>
                        <a:buFontTx/>
                        <a:buNone/>
                      </a:pPr>
                      <a:r>
                        <a:rPr lang="en-US" altLang="ko-KR" sz="1600" strike="noStrike" kern="1200" cap="none" dirty="0">
                          <a:latin typeface="微软雅黑" panose="020B0503020204020204" pitchFamily="34" charset="-122"/>
                          <a:ea typeface="微软雅黑" panose="020B0503020204020204" pitchFamily="34" charset="-122"/>
                        </a:rPr>
                        <a:t>支持自动驾驶所需的高清地图实时下载、支持HDV视频信息传输</a:t>
                      </a:r>
                      <a:endParaRPr lang="ko-KR" altLang="en-US" sz="1600" b="0"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r>
              <a:tr h="776095">
                <a:tc>
                  <a:txBody>
                    <a:bodyPr/>
                    <a:lstStyle/>
                    <a:p>
                      <a:pPr marL="0" indent="0" algn="ctr" defTabSz="914400" eaLnBrk="0" fontAlgn="auto">
                        <a:lnSpc>
                          <a:spcPct val="100000"/>
                        </a:lnSpc>
                        <a:spcBef>
                          <a:spcPts val="0"/>
                        </a:spcBef>
                        <a:spcAft>
                          <a:spcPts val="0"/>
                        </a:spcAft>
                        <a:buFontTx/>
                        <a:buNone/>
                      </a:pPr>
                      <a:r>
                        <a:rPr lang="en-US" altLang="ko-KR" sz="1600" strike="noStrike" kern="1200" cap="none" dirty="0">
                          <a:latin typeface="微软雅黑" panose="020B0503020204020204" pitchFamily="34" charset="-122"/>
                          <a:ea typeface="微软雅黑" panose="020B0503020204020204" pitchFamily="34" charset="-122"/>
                        </a:rPr>
                        <a:t>连接</a:t>
                      </a:r>
                      <a:endParaRPr lang="ko-KR" altLang="en-US" sz="1600" b="0" strike="noStrike" kern="1200" cap="none"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a:lnSpc>
                          <a:spcPct val="100000"/>
                        </a:lnSpc>
                        <a:spcBef>
                          <a:spcPts val="0"/>
                        </a:spcBef>
                        <a:spcAft>
                          <a:spcPts val="0"/>
                        </a:spcAft>
                        <a:buFontTx/>
                        <a:buNone/>
                      </a:pPr>
                      <a:r>
                        <a:rPr lang="en-US" altLang="ko-KR" sz="1600" strike="noStrike" kern="1200" cap="none" dirty="0">
                          <a:latin typeface="微软雅黑" panose="020B0503020204020204" pitchFamily="34" charset="-122"/>
                          <a:ea typeface="微软雅黑" panose="020B0503020204020204" pitchFamily="34" charset="-122"/>
                        </a:rPr>
                        <a:t>10K/平方公里</a:t>
                      </a:r>
                      <a:endParaRPr lang="ko-KR" altLang="en-US" sz="1600" b="0"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a:lnSpc>
                          <a:spcPct val="100000"/>
                        </a:lnSpc>
                        <a:spcBef>
                          <a:spcPts val="0"/>
                        </a:spcBef>
                        <a:spcAft>
                          <a:spcPts val="0"/>
                        </a:spcAft>
                        <a:buFontTx/>
                        <a:buNone/>
                      </a:pPr>
                      <a:r>
                        <a:rPr lang="en-US" altLang="ko-KR" sz="1600" strike="noStrike" kern="1200" cap="none" dirty="0">
                          <a:latin typeface="微软雅黑" panose="020B0503020204020204" pitchFamily="34" charset="-122"/>
                          <a:ea typeface="微软雅黑" panose="020B0503020204020204" pitchFamily="34" charset="-122"/>
                        </a:rPr>
                        <a:t>1000K/平方公里</a:t>
                      </a:r>
                      <a:endParaRPr lang="ko-KR" altLang="en-US" sz="1600" b="0"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l" defTabSz="914400" eaLnBrk="0" fontAlgn="auto">
                        <a:lnSpc>
                          <a:spcPct val="100000"/>
                        </a:lnSpc>
                        <a:spcBef>
                          <a:spcPts val="0"/>
                        </a:spcBef>
                        <a:spcAft>
                          <a:spcPts val="0"/>
                        </a:spcAft>
                        <a:buFontTx/>
                        <a:buNone/>
                      </a:pPr>
                      <a:r>
                        <a:rPr lang="en-US" altLang="ko-KR" sz="1600" strike="noStrike" kern="1200" cap="none" dirty="0">
                          <a:latin typeface="微软雅黑" panose="020B0503020204020204" pitchFamily="34" charset="-122"/>
                          <a:ea typeface="微软雅黑" panose="020B0503020204020204" pitchFamily="34" charset="-122"/>
                        </a:rPr>
                        <a:t>在多车道、拥堵场景下支持更多用户数，连接数可能超过10000</a:t>
                      </a:r>
                      <a:endParaRPr lang="ko-KR" altLang="en-US" sz="1600" b="0"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r>
            </a:tbl>
          </a:graphicData>
        </a:graphic>
      </p:graphicFrame>
      <p:grpSp>
        <p:nvGrpSpPr>
          <p:cNvPr id="13" name="组合 12"/>
          <p:cNvGrpSpPr/>
          <p:nvPr/>
        </p:nvGrpSpPr>
        <p:grpSpPr>
          <a:xfrm>
            <a:off x="6288313" y="1059197"/>
            <a:ext cx="5823223" cy="2475493"/>
            <a:chOff x="5562442" y="1078911"/>
            <a:chExt cx="5823223" cy="2475493"/>
          </a:xfrm>
        </p:grpSpPr>
        <p:sp>
          <p:nvSpPr>
            <p:cNvPr id="23" name="图示 1"/>
            <p:cNvSpPr/>
            <p:nvPr/>
          </p:nvSpPr>
          <p:spPr>
            <a:xfrm rot="5400000">
              <a:off x="8196273" y="1510533"/>
              <a:ext cx="687705" cy="1533423"/>
            </a:xfrm>
            <a:prstGeom prst="corner">
              <a:avLst>
                <a:gd name="adj1" fmla="val 16120"/>
                <a:gd name="adj2" fmla="val 16110"/>
              </a:avLst>
            </a:prstGeom>
            <a:solidFill>
              <a:srgbClr val="0070C0"/>
            </a:solidFill>
            <a:ln w="12700" cap="flat" cmpd="sng">
              <a:noFill/>
              <a:prstDash val="solid"/>
            </a:ln>
          </p:spPr>
          <p:style>
            <a:lnRef idx="2">
              <a:schemeClr val="accent2">
                <a:shade val="50000"/>
              </a:schemeClr>
            </a:lnRef>
            <a:fillRef idx="1">
              <a:schemeClr val="accent2">
                <a:shade val="50000"/>
              </a:schemeClr>
            </a:fillRef>
            <a:effectRef idx="0">
              <a:scrgbClr r="0" g="0" b="0"/>
            </a:effectRef>
            <a:fontRef idx="minor">
              <a:schemeClr val="lt1"/>
            </a:fontRef>
          </p:style>
          <p:txBody>
            <a:bodyPr vert="horz" wrap="square" lIns="0" tIns="0" rIns="0" bIns="0" anchor="t">
              <a:noAutofit/>
            </a:bodyPr>
            <a:lstStyle/>
            <a:p>
              <a:pPr marL="0" indent="0" algn="just" defTabSz="508000" fontAlgn="auto">
                <a:lnSpc>
                  <a:spcPct val="100000"/>
                </a:lnSpc>
                <a:spcBef>
                  <a:spcPts val="0"/>
                </a:spcBef>
                <a:spcAft>
                  <a:spcPts val="0"/>
                </a:spcAft>
                <a:buFontTx/>
                <a:buNone/>
              </a:pPr>
              <a:endParaRPr sz="2000"/>
            </a:p>
          </p:txBody>
        </p:sp>
        <p:grpSp>
          <p:nvGrpSpPr>
            <p:cNvPr id="12" name="组合 11"/>
            <p:cNvGrpSpPr/>
            <p:nvPr/>
          </p:nvGrpSpPr>
          <p:grpSpPr>
            <a:xfrm>
              <a:off x="5562442" y="1078911"/>
              <a:ext cx="5823223" cy="2475493"/>
              <a:chOff x="5547876" y="1043565"/>
              <a:chExt cx="5823223" cy="2475493"/>
            </a:xfrm>
          </p:grpSpPr>
          <p:sp>
            <p:nvSpPr>
              <p:cNvPr id="9" name="文本框 8"/>
              <p:cNvSpPr txBox="1"/>
              <p:nvPr/>
            </p:nvSpPr>
            <p:spPr>
              <a:xfrm>
                <a:off x="9339774" y="1043565"/>
                <a:ext cx="2031325" cy="584775"/>
              </a:xfrm>
              <a:prstGeom prst="rect">
                <a:avLst/>
              </a:prstGeom>
              <a:noFill/>
            </p:spPr>
            <p:txBody>
              <a:bodyPr wrap="none" rtlCol="0">
                <a:spAutoFit/>
              </a:bodyPr>
              <a:lstStyle/>
              <a:p>
                <a:r>
                  <a:rPr lang="zh-CN" altLang="en-US" sz="1600" b="1" dirty="0">
                    <a:latin typeface="微软雅黑" panose="020B0503020204020204" pitchFamily="34" charset="-122"/>
                    <a:ea typeface="微软雅黑" panose="020B0503020204020204" pitchFamily="34" charset="-122"/>
                  </a:rPr>
                  <a:t>第三阶段：</a:t>
                </a:r>
                <a:endParaRPr lang="en-US" altLang="zh-CN" sz="1600" b="1" dirty="0">
                  <a:latin typeface="微软雅黑" panose="020B0503020204020204" pitchFamily="34" charset="-122"/>
                  <a:ea typeface="微软雅黑" panose="020B0503020204020204" pitchFamily="34" charset="-122"/>
                </a:endParaRPr>
              </a:p>
              <a:p>
                <a:r>
                  <a:rPr lang="zh-CN" altLang="en-US" sz="1600" b="1" dirty="0">
                    <a:latin typeface="微软雅黑" panose="020B0503020204020204" pitchFamily="34" charset="-122"/>
                    <a:ea typeface="微软雅黑" panose="020B0503020204020204" pitchFamily="34" charset="-122"/>
                  </a:rPr>
                  <a:t>车、人、网全面互动</a:t>
                </a:r>
                <a:endParaRPr lang="zh-CN" altLang="en-US" sz="1600" b="1" dirty="0">
                  <a:latin typeface="微软雅黑" panose="020B0503020204020204" pitchFamily="34" charset="-122"/>
                  <a:ea typeface="微软雅黑" panose="020B0503020204020204" pitchFamily="34" charset="-122"/>
                </a:endParaRPr>
              </a:p>
            </p:txBody>
          </p:sp>
          <p:grpSp>
            <p:nvGrpSpPr>
              <p:cNvPr id="16" name="组合 15"/>
              <p:cNvGrpSpPr/>
              <p:nvPr/>
            </p:nvGrpSpPr>
            <p:grpSpPr>
              <a:xfrm>
                <a:off x="5547876" y="1265639"/>
                <a:ext cx="5691301" cy="2253419"/>
                <a:chOff x="5957370" y="1130582"/>
                <a:chExt cx="5691301" cy="2253419"/>
              </a:xfrm>
            </p:grpSpPr>
            <p:grpSp>
              <p:nvGrpSpPr>
                <p:cNvPr id="4" name="图示 3"/>
                <p:cNvGrpSpPr/>
                <p:nvPr/>
              </p:nvGrpSpPr>
              <p:grpSpPr>
                <a:xfrm>
                  <a:off x="6040792" y="1507980"/>
                  <a:ext cx="5607879" cy="1519517"/>
                  <a:chOff x="6040792" y="1507980"/>
                  <a:chExt cx="5607879" cy="1519517"/>
                </a:xfrm>
              </p:grpSpPr>
              <p:sp>
                <p:nvSpPr>
                  <p:cNvPr id="8" name="图示 1"/>
                  <p:cNvSpPr/>
                  <p:nvPr/>
                </p:nvSpPr>
                <p:spPr>
                  <a:xfrm rot="5400000">
                    <a:off x="6648392" y="1584593"/>
                    <a:ext cx="835304" cy="2050503"/>
                  </a:xfrm>
                  <a:prstGeom prst="corner">
                    <a:avLst>
                      <a:gd name="adj1" fmla="val 13392"/>
                      <a:gd name="adj2" fmla="val 14736"/>
                    </a:avLst>
                  </a:prstGeom>
                  <a:solidFill>
                    <a:srgbClr val="0070C0"/>
                  </a:solidFill>
                  <a:ln w="12700" cap="flat" cmpd="sng">
                    <a:noFill/>
                    <a:prstDash val="solid"/>
                  </a:ln>
                </p:spPr>
                <p:style>
                  <a:lnRef idx="2">
                    <a:schemeClr val="accent2">
                      <a:shade val="50000"/>
                    </a:schemeClr>
                  </a:lnRef>
                  <a:fillRef idx="1">
                    <a:schemeClr val="accent2">
                      <a:shade val="50000"/>
                    </a:schemeClr>
                  </a:fillRef>
                  <a:effectRef idx="0">
                    <a:scrgbClr r="0" g="0" b="0"/>
                  </a:effectRef>
                  <a:fontRef idx="minor">
                    <a:schemeClr val="lt1"/>
                  </a:fontRef>
                </p:style>
                <p:txBody>
                  <a:bodyPr vert="horz" wrap="square" lIns="0" tIns="0" rIns="0" bIns="0" anchor="t">
                    <a:noAutofit/>
                  </a:bodyPr>
                  <a:lstStyle/>
                  <a:p>
                    <a:pPr marL="0" indent="0" algn="just" defTabSz="508000" fontAlgn="auto">
                      <a:lnSpc>
                        <a:spcPct val="100000"/>
                      </a:lnSpc>
                      <a:spcBef>
                        <a:spcPts val="0"/>
                      </a:spcBef>
                      <a:spcAft>
                        <a:spcPts val="0"/>
                      </a:spcAft>
                      <a:buFontTx/>
                      <a:buNone/>
                    </a:pPr>
                    <a:endParaRPr sz="2000" dirty="0"/>
                  </a:p>
                </p:txBody>
              </p:sp>
              <p:sp>
                <p:nvSpPr>
                  <p:cNvPr id="10" name="图示 1"/>
                  <p:cNvSpPr/>
                  <p:nvPr/>
                </p:nvSpPr>
                <p:spPr>
                  <a:xfrm>
                    <a:off x="7884238" y="1952669"/>
                    <a:ext cx="208915" cy="194945"/>
                  </a:xfrm>
                  <a:prstGeom prst="triangle">
                    <a:avLst>
                      <a:gd name="adj" fmla="val 100000"/>
                    </a:avLst>
                  </a:prstGeom>
                  <a:solidFill>
                    <a:srgbClr val="0070C0"/>
                  </a:solidFill>
                  <a:ln w="12700" cap="flat" cmpd="sng">
                    <a:noFill/>
                    <a:prstDash val="solid"/>
                  </a:ln>
                </p:spPr>
                <p:style>
                  <a:lnRef idx="2">
                    <a:srgbClr val="E1804D"/>
                  </a:lnRef>
                  <a:fillRef idx="1">
                    <a:srgbClr val="E1804D"/>
                  </a:fillRef>
                  <a:effectRef idx="0">
                    <a:scrgbClr r="0" g="0" b="0"/>
                  </a:effectRef>
                  <a:fontRef idx="minor">
                    <a:schemeClr val="lt1"/>
                  </a:fontRef>
                </p:style>
                <p:txBody>
                  <a:bodyPr vert="horz" wrap="square" lIns="0" tIns="0" rIns="0" bIns="0" anchor="t">
                    <a:noAutofit/>
                  </a:bodyPr>
                  <a:lstStyle/>
                  <a:p>
                    <a:pPr marL="0" indent="0" algn="just" defTabSz="508000" fontAlgn="auto">
                      <a:lnSpc>
                        <a:spcPct val="100000"/>
                      </a:lnSpc>
                      <a:spcBef>
                        <a:spcPts val="0"/>
                      </a:spcBef>
                      <a:spcAft>
                        <a:spcPts val="0"/>
                      </a:spcAft>
                      <a:buFontTx/>
                      <a:buNone/>
                    </a:pPr>
                    <a:endParaRPr sz="2000"/>
                  </a:p>
                </p:txBody>
              </p:sp>
              <p:sp>
                <p:nvSpPr>
                  <p:cNvPr id="19" name="图示 1"/>
                  <p:cNvSpPr/>
                  <p:nvPr/>
                </p:nvSpPr>
                <p:spPr>
                  <a:xfrm>
                    <a:off x="8272320" y="1851560"/>
                    <a:ext cx="1534536" cy="904875"/>
                  </a:xfrm>
                  <a:prstGeom prst="rect">
                    <a:avLst/>
                  </a:prstGeom>
                  <a:ln w="0">
                    <a:noFill/>
                  </a:ln>
                </p:spPr>
                <p:style>
                  <a:lnRef idx="0">
                    <a:schemeClr val="dk1"/>
                  </a:lnRef>
                  <a:fillRef idx="0">
                    <a:schemeClr val="lt1"/>
                  </a:fillRef>
                  <a:effectRef idx="0">
                    <a:scrgbClr r="0" g="0" b="0"/>
                  </a:effectRef>
                  <a:fontRef idx="minor"/>
                </p:style>
                <p:txBody>
                  <a:bodyPr vert="horz" wrap="square" lIns="91440" tIns="45720" rIns="91440" bIns="45720" numCol="1" anchor="t" upright="1">
                    <a:noAutofit/>
                  </a:bodyPr>
                  <a:lstStyle/>
                  <a:p>
                    <a:pPr marL="0" indent="0" algn="l" defTabSz="914400" eaLnBrk="0" fontAlgn="auto" latinLnBrk="0">
                      <a:lnSpc>
                        <a:spcPct val="150000"/>
                      </a:lnSpc>
                      <a:spcBef>
                        <a:spcPts val="0"/>
                      </a:spcBef>
                      <a:spcAft>
                        <a:spcPts val="500"/>
                      </a:spcAft>
                      <a:buFontTx/>
                      <a:buNone/>
                    </a:pPr>
                    <a:r>
                      <a:rPr lang="en-US" altLang="ko-KR" sz="1200" b="0" strike="noStrike" cap="none" dirty="0">
                        <a:solidFill>
                          <a:schemeClr val="tx1"/>
                        </a:solidFill>
                        <a:latin typeface="微软雅黑" panose="020B0503020204020204" pitchFamily="34" charset="-122"/>
                        <a:ea typeface="微软雅黑" panose="020B0503020204020204" pitchFamily="34" charset="-122"/>
                      </a:rPr>
                      <a:t>通过5G作为车联网的网络基础，可以实现自动驾驶，导航、救援和路况分析等服务。</a:t>
                    </a:r>
                    <a:endParaRPr lang="ko-KR" altLang="en-US" sz="1200" b="0" strike="noStrike" cap="none" dirty="0">
                      <a:solidFill>
                        <a:schemeClr val="tx1"/>
                      </a:solidFill>
                      <a:latin typeface="微软雅黑" panose="020B0503020204020204" pitchFamily="34" charset="-122"/>
                      <a:ea typeface="微软雅黑" panose="020B0503020204020204" pitchFamily="34" charset="-122"/>
                    </a:endParaRPr>
                  </a:p>
                </p:txBody>
              </p:sp>
              <p:sp>
                <p:nvSpPr>
                  <p:cNvPr id="20" name="图示 1"/>
                  <p:cNvSpPr/>
                  <p:nvPr/>
                </p:nvSpPr>
                <p:spPr>
                  <a:xfrm>
                    <a:off x="9468418" y="1507980"/>
                    <a:ext cx="208915" cy="194945"/>
                  </a:xfrm>
                  <a:prstGeom prst="triangle">
                    <a:avLst>
                      <a:gd name="adj" fmla="val 100000"/>
                    </a:avLst>
                  </a:prstGeom>
                  <a:solidFill>
                    <a:srgbClr val="00B0F0"/>
                  </a:solidFill>
                  <a:ln w="12700" cap="flat" cmpd="sng">
                    <a:noFill/>
                    <a:prstDash val="solid"/>
                  </a:ln>
                </p:spPr>
                <p:style>
                  <a:lnRef idx="2">
                    <a:srgbClr val="F0B49D"/>
                  </a:lnRef>
                  <a:fillRef idx="1">
                    <a:srgbClr val="F0B49D"/>
                  </a:fillRef>
                  <a:effectRef idx="0">
                    <a:scrgbClr r="0" g="0" b="0"/>
                  </a:effectRef>
                  <a:fontRef idx="minor">
                    <a:schemeClr val="lt1"/>
                  </a:fontRef>
                </p:style>
                <p:txBody>
                  <a:bodyPr vert="horz" wrap="square" lIns="0" tIns="0" rIns="0" bIns="0" anchor="t">
                    <a:noAutofit/>
                  </a:bodyPr>
                  <a:lstStyle/>
                  <a:p>
                    <a:pPr marL="0" indent="0" algn="just" defTabSz="508000" fontAlgn="auto">
                      <a:lnSpc>
                        <a:spcPct val="100000"/>
                      </a:lnSpc>
                      <a:spcBef>
                        <a:spcPts val="0"/>
                      </a:spcBef>
                      <a:spcAft>
                        <a:spcPts val="0"/>
                      </a:spcAft>
                      <a:buFontTx/>
                      <a:buNone/>
                    </a:pPr>
                    <a:endParaRPr sz="2000"/>
                  </a:p>
                </p:txBody>
              </p:sp>
              <p:sp>
                <p:nvSpPr>
                  <p:cNvPr id="15" name="图示 1"/>
                  <p:cNvSpPr/>
                  <p:nvPr/>
                </p:nvSpPr>
                <p:spPr>
                  <a:xfrm>
                    <a:off x="9881189" y="1545819"/>
                    <a:ext cx="1767482" cy="904875"/>
                  </a:xfrm>
                  <a:prstGeom prst="rect">
                    <a:avLst/>
                  </a:prstGeom>
                  <a:ln w="0">
                    <a:noFill/>
                  </a:ln>
                </p:spPr>
                <p:style>
                  <a:lnRef idx="0">
                    <a:schemeClr val="dk1"/>
                  </a:lnRef>
                  <a:fillRef idx="0">
                    <a:schemeClr val="lt1"/>
                  </a:fillRef>
                  <a:effectRef idx="0">
                    <a:scrgbClr r="0" g="0" b="0"/>
                  </a:effectRef>
                  <a:fontRef idx="minor"/>
                </p:style>
                <p:txBody>
                  <a:bodyPr vert="horz" wrap="square" lIns="91440" tIns="45720" rIns="91440" bIns="45720" numCol="1" anchor="t" upright="1">
                    <a:noAutofit/>
                  </a:bodyPr>
                  <a:lstStyle/>
                  <a:p>
                    <a:pPr marL="0" indent="0" algn="l" defTabSz="914400" eaLnBrk="0" fontAlgn="auto" latinLnBrk="0">
                      <a:lnSpc>
                        <a:spcPct val="150000"/>
                      </a:lnSpc>
                      <a:spcBef>
                        <a:spcPts val="0"/>
                      </a:spcBef>
                      <a:spcAft>
                        <a:spcPts val="500"/>
                      </a:spcAft>
                      <a:buFontTx/>
                      <a:buNone/>
                    </a:pPr>
                    <a:r>
                      <a:rPr lang="en-US" altLang="ko-KR" sz="1200" b="0" strike="noStrike" cap="none" dirty="0">
                        <a:solidFill>
                          <a:schemeClr val="tx1"/>
                        </a:solidFill>
                        <a:latin typeface="微软雅黑" panose="020B0503020204020204" pitchFamily="34" charset="-122"/>
                        <a:ea typeface="微软雅黑" panose="020B0503020204020204" pitchFamily="34" charset="-122"/>
                      </a:rPr>
                      <a:t>利用大数据、云计算和人工智能等技术，智能化车辆系统，是车联网发展的高级阶段。</a:t>
                    </a:r>
                    <a:endParaRPr lang="ko-KR" altLang="en-US" sz="1200" b="0" strike="noStrike" cap="none" dirty="0">
                      <a:solidFill>
                        <a:schemeClr val="tx1"/>
                      </a:solidFill>
                      <a:latin typeface="微软雅黑" panose="020B0503020204020204" pitchFamily="34" charset="-122"/>
                      <a:ea typeface="微软雅黑" panose="020B0503020204020204" pitchFamily="34" charset="-122"/>
                    </a:endParaRPr>
                  </a:p>
                </p:txBody>
              </p:sp>
            </p:grpSp>
            <p:sp>
              <p:nvSpPr>
                <p:cNvPr id="2" name="文本框 1"/>
                <p:cNvSpPr txBox="1"/>
                <p:nvPr/>
              </p:nvSpPr>
              <p:spPr>
                <a:xfrm>
                  <a:off x="5957370" y="1811878"/>
                  <a:ext cx="2031325" cy="338554"/>
                </a:xfrm>
                <a:prstGeom prst="rect">
                  <a:avLst/>
                </a:prstGeom>
                <a:noFill/>
              </p:spPr>
              <p:txBody>
                <a:bodyPr wrap="none" rtlCol="0">
                  <a:spAutoFit/>
                </a:bodyPr>
                <a:lstStyle/>
                <a:p>
                  <a:r>
                    <a:rPr lang="zh-CN" altLang="en-US" sz="1600" b="1" dirty="0">
                      <a:latin typeface="微软雅黑" panose="020B0503020204020204" pitchFamily="34" charset="-122"/>
                      <a:ea typeface="微软雅黑" panose="020B0503020204020204" pitchFamily="34" charset="-122"/>
                    </a:rPr>
                    <a:t>第一阶段：导航阶段</a:t>
                  </a:r>
                  <a:endParaRPr lang="zh-CN" altLang="en-US" sz="1600" b="1" dirty="0">
                    <a:latin typeface="微软雅黑" panose="020B0503020204020204" pitchFamily="34" charset="-122"/>
                    <a:ea typeface="微软雅黑" panose="020B0503020204020204" pitchFamily="34" charset="-122"/>
                  </a:endParaRPr>
                </a:p>
              </p:txBody>
            </p:sp>
            <p:sp>
              <p:nvSpPr>
                <p:cNvPr id="7" name="文本框 6"/>
                <p:cNvSpPr txBox="1"/>
                <p:nvPr/>
              </p:nvSpPr>
              <p:spPr>
                <a:xfrm>
                  <a:off x="7370278" y="1130582"/>
                  <a:ext cx="2235402" cy="584775"/>
                </a:xfrm>
                <a:prstGeom prst="rect">
                  <a:avLst/>
                </a:prstGeom>
                <a:noFill/>
              </p:spPr>
              <p:txBody>
                <a:bodyPr wrap="square" rtlCol="0">
                  <a:spAutoFit/>
                </a:bodyPr>
                <a:lstStyle/>
                <a:p>
                  <a:r>
                    <a:rPr lang="zh-CN" altLang="en-US" sz="1600" b="1" dirty="0">
                      <a:latin typeface="微软雅黑" panose="020B0503020204020204" pitchFamily="34" charset="-122"/>
                      <a:ea typeface="微软雅黑" panose="020B0503020204020204" pitchFamily="34" charset="-122"/>
                    </a:rPr>
                    <a:t>第二阶段：</a:t>
                  </a:r>
                  <a:endParaRPr lang="en-US" altLang="zh-CN" sz="1600" b="1" dirty="0">
                    <a:latin typeface="微软雅黑" panose="020B0503020204020204" pitchFamily="34" charset="-122"/>
                    <a:ea typeface="微软雅黑" panose="020B0503020204020204" pitchFamily="34" charset="-122"/>
                  </a:endParaRPr>
                </a:p>
                <a:p>
                  <a:r>
                    <a:rPr lang="zh-CN" altLang="en-US" sz="1600" b="1" dirty="0">
                      <a:latin typeface="微软雅黑" panose="020B0503020204020204" pitchFamily="34" charset="-122"/>
                      <a:ea typeface="微软雅黑" panose="020B0503020204020204" pitchFamily="34" charset="-122"/>
                    </a:rPr>
                    <a:t>无线通讯和</a:t>
                  </a:r>
                  <a:r>
                    <a:rPr lang="en-US" altLang="zh-CN" sz="1600" b="1" dirty="0">
                      <a:latin typeface="微软雅黑" panose="020B0503020204020204" pitchFamily="34" charset="-122"/>
                      <a:ea typeface="微软雅黑" panose="020B0503020204020204" pitchFamily="34" charset="-122"/>
                    </a:rPr>
                    <a:t>GPS</a:t>
                  </a:r>
                  <a:r>
                    <a:rPr lang="zh-CN" altLang="en-US" sz="1600" b="1" dirty="0">
                      <a:latin typeface="微软雅黑" panose="020B0503020204020204" pitchFamily="34" charset="-122"/>
                      <a:ea typeface="微软雅黑" panose="020B0503020204020204" pitchFamily="34" charset="-122"/>
                    </a:rPr>
                    <a:t>的结合</a:t>
                  </a:r>
                  <a:endParaRPr lang="zh-CN" altLang="en-US" sz="1600" b="1" dirty="0">
                    <a:latin typeface="微软雅黑" panose="020B0503020204020204" pitchFamily="34" charset="-122"/>
                    <a:ea typeface="微软雅黑" panose="020B0503020204020204" pitchFamily="34" charset="-122"/>
                  </a:endParaRPr>
                </a:p>
              </p:txBody>
            </p:sp>
            <p:sp>
              <p:nvSpPr>
                <p:cNvPr id="21" name="文本框 8"/>
                <p:cNvSpPr/>
                <p:nvPr/>
              </p:nvSpPr>
              <p:spPr>
                <a:xfrm>
                  <a:off x="6128410" y="2283817"/>
                  <a:ext cx="2096734" cy="1100184"/>
                </a:xfrm>
                <a:prstGeom prst="rect">
                  <a:avLst/>
                </a:prstGeom>
                <a:ln w="0">
                  <a:noFill/>
                </a:ln>
              </p:spPr>
              <p:style>
                <a:lnRef idx="0">
                  <a:schemeClr val="dk1"/>
                </a:lnRef>
                <a:fillRef idx="0">
                  <a:schemeClr val="lt1"/>
                </a:fillRef>
                <a:effectRef idx="0">
                  <a:scrgbClr r="0" g="0" b="0"/>
                </a:effectRef>
                <a:fontRef idx="minor"/>
              </p:style>
              <p:txBody>
                <a:bodyPr vert="horz" wrap="square" lIns="91440" tIns="45720" rIns="91440" bIns="45720" numCol="1" anchor="t" upright="1">
                  <a:noAutofit/>
                </a:bodyPr>
                <a:lstStyle/>
                <a:p>
                  <a:pPr marL="0" indent="0" algn="l" defTabSz="914400" eaLnBrk="0" fontAlgn="auto" latinLnBrk="0">
                    <a:lnSpc>
                      <a:spcPct val="150000"/>
                    </a:lnSpc>
                    <a:spcBef>
                      <a:spcPts val="0"/>
                    </a:spcBef>
                    <a:spcAft>
                      <a:spcPts val="500"/>
                    </a:spcAft>
                    <a:buFontTx/>
                    <a:buNone/>
                  </a:pPr>
                  <a:r>
                    <a:rPr lang="en-US" altLang="ko-KR" sz="1200" b="0" strike="noStrike" cap="none" dirty="0" err="1">
                      <a:solidFill>
                        <a:schemeClr val="tx1"/>
                      </a:solidFill>
                      <a:latin typeface="微软雅黑" panose="020B0503020204020204" pitchFamily="34" charset="-122"/>
                      <a:ea typeface="微软雅黑" panose="020B0503020204020204" pitchFamily="34" charset="-122"/>
                    </a:rPr>
                    <a:t>由于使用定位系统的孤立，无线网络速度及稳定性差</a:t>
                  </a:r>
                  <a:r>
                    <a:rPr lang="zh-CN" altLang="en-US" sz="1200" b="0" strike="noStrike" cap="none" dirty="0">
                      <a:solidFill>
                        <a:schemeClr val="tx1"/>
                      </a:solidFill>
                      <a:latin typeface="微软雅黑" panose="020B0503020204020204" pitchFamily="34" charset="-122"/>
                      <a:ea typeface="微软雅黑" panose="020B0503020204020204" pitchFamily="34" charset="-122"/>
                    </a:rPr>
                    <a:t>，</a:t>
                  </a:r>
                  <a:r>
                    <a:rPr lang="en-US" altLang="ko-KR" sz="1200" b="0" strike="noStrike" cap="none" dirty="0" err="1">
                      <a:solidFill>
                        <a:schemeClr val="tx1"/>
                      </a:solidFill>
                      <a:latin typeface="微软雅黑" panose="020B0503020204020204" pitchFamily="34" charset="-122"/>
                      <a:ea typeface="微软雅黑" panose="020B0503020204020204" pitchFamily="34" charset="-122"/>
                    </a:rPr>
                    <a:t>局限性很大，严重影响用户体验</a:t>
                  </a:r>
                  <a:r>
                    <a:rPr lang="en-US" altLang="ko-KR" sz="1200" b="0" strike="noStrike" cap="none" dirty="0">
                      <a:solidFill>
                        <a:schemeClr val="tx1"/>
                      </a:solidFill>
                      <a:latin typeface="微软雅黑" panose="020B0503020204020204" pitchFamily="34" charset="-122"/>
                      <a:ea typeface="微软雅黑" panose="020B0503020204020204" pitchFamily="34" charset="-122"/>
                    </a:rPr>
                    <a:t>。</a:t>
                  </a:r>
                  <a:endParaRPr lang="ko-KR" altLang="en-US" sz="1200" b="0" strike="noStrike" cap="none" dirty="0">
                    <a:solidFill>
                      <a:schemeClr val="tx1"/>
                    </a:solidFill>
                    <a:latin typeface="微软雅黑" panose="020B0503020204020204" pitchFamily="34" charset="-122"/>
                    <a:ea typeface="微软雅黑" panose="020B0503020204020204" pitchFamily="34" charset="-122"/>
                  </a:endParaRPr>
                </a:p>
              </p:txBody>
            </p:sp>
          </p:grpSp>
          <p:sp>
            <p:nvSpPr>
              <p:cNvPr id="24" name="图示 1"/>
              <p:cNvSpPr/>
              <p:nvPr/>
            </p:nvSpPr>
            <p:spPr>
              <a:xfrm rot="5400000">
                <a:off x="9873595" y="1058074"/>
                <a:ext cx="687705" cy="1750633"/>
              </a:xfrm>
              <a:prstGeom prst="corner">
                <a:avLst>
                  <a:gd name="adj1" fmla="val 16120"/>
                  <a:gd name="adj2" fmla="val 16110"/>
                </a:avLst>
              </a:prstGeom>
              <a:solidFill>
                <a:srgbClr val="0070C0"/>
              </a:solidFill>
              <a:ln w="12700" cap="flat" cmpd="sng">
                <a:noFill/>
                <a:prstDash val="solid"/>
              </a:ln>
            </p:spPr>
            <p:style>
              <a:lnRef idx="2">
                <a:schemeClr val="accent2">
                  <a:shade val="50000"/>
                </a:schemeClr>
              </a:lnRef>
              <a:fillRef idx="1">
                <a:schemeClr val="accent2">
                  <a:shade val="50000"/>
                </a:schemeClr>
              </a:fillRef>
              <a:effectRef idx="0">
                <a:scrgbClr r="0" g="0" b="0"/>
              </a:effectRef>
              <a:fontRef idx="minor">
                <a:schemeClr val="lt1"/>
              </a:fontRef>
            </p:style>
            <p:txBody>
              <a:bodyPr vert="horz" wrap="square" lIns="0" tIns="0" rIns="0" bIns="0" anchor="t">
                <a:noAutofit/>
              </a:bodyPr>
              <a:lstStyle/>
              <a:p>
                <a:pPr marL="0" indent="0" algn="just" defTabSz="508000" fontAlgn="auto">
                  <a:lnSpc>
                    <a:spcPct val="100000"/>
                  </a:lnSpc>
                  <a:spcBef>
                    <a:spcPts val="0"/>
                  </a:spcBef>
                  <a:spcAft>
                    <a:spcPts val="0"/>
                  </a:spcAft>
                  <a:buFontTx/>
                  <a:buNone/>
                </a:pPr>
                <a:endParaRPr sz="2000"/>
              </a:p>
            </p:txBody>
          </p:sp>
        </p:grpSp>
      </p:gr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3" name="标题 1"/>
          <p:cNvSpPr txBox="1"/>
          <p:nvPr/>
        </p:nvSpPr>
        <p:spPr>
          <a:xfrm>
            <a:off x="838200" y="306070"/>
            <a:ext cx="10516235" cy="530860"/>
          </a:xfrm>
          <a:prstGeom prst="rect">
            <a:avLst/>
          </a:prstGeom>
        </p:spPr>
        <p:txBody>
          <a:bodyPr vert="horz" wrap="square" lIns="91440" tIns="45720" rIns="91440" bIns="45720" numCol="1" anchor="ctr">
            <a:noAutofit/>
          </a:bodyPr>
          <a:lstStyle/>
          <a:p>
            <a:pPr marL="0" indent="0" algn="l" defTabSz="914400" fontAlgn="auto" latinLnBrk="0">
              <a:lnSpc>
                <a:spcPct val="90000"/>
              </a:lnSpc>
              <a:spcBef>
                <a:spcPts val="0"/>
              </a:spcBef>
              <a:spcAft>
                <a:spcPts val="0"/>
              </a:spcAft>
              <a:buFontTx/>
              <a:buNone/>
            </a:pPr>
            <a:r>
              <a:rPr lang="en-US" altLang="ko-KR" sz="3200" b="1" strike="noStrike" cap="none" dirty="0">
                <a:solidFill>
                  <a:srgbClr val="415199"/>
                </a:solidFill>
                <a:latin typeface="微软雅黑" panose="020B0503020204020204" pitchFamily="34" charset="-122"/>
                <a:ea typeface="微软雅黑" panose="020B0503020204020204" pitchFamily="34" charset="-122"/>
              </a:rPr>
              <a:t>5G需求驱动：VR、AR</a:t>
            </a:r>
            <a:endParaRPr lang="ko-KR" altLang="en-US" sz="3200" b="1" strike="noStrike" cap="none" dirty="0">
              <a:solidFill>
                <a:srgbClr val="415199"/>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119380" y="1157651"/>
            <a:ext cx="4823225" cy="1978616"/>
          </a:xfrm>
          <a:prstGeom prst="rect">
            <a:avLst/>
          </a:prstGeom>
          <a:solidFill>
            <a:schemeClr val="bg2"/>
          </a:solidFill>
        </p:spPr>
      </p:pic>
      <p:sp>
        <p:nvSpPr>
          <p:cNvPr id="7" name="矩形 6"/>
          <p:cNvSpPr/>
          <p:nvPr/>
        </p:nvSpPr>
        <p:spPr>
          <a:xfrm>
            <a:off x="4942605" y="1111929"/>
            <a:ext cx="7024359" cy="2031325"/>
          </a:xfrm>
          <a:prstGeom prst="rect">
            <a:avLst/>
          </a:prstGeom>
        </p:spPr>
        <p:txBody>
          <a:bodyPr wrap="square">
            <a:spAutoFit/>
          </a:bodyPr>
          <a:lstStyle/>
          <a:p>
            <a:pPr marL="285750" indent="-285750">
              <a:lnSpc>
                <a:spcPct val="150000"/>
              </a:lnSpc>
              <a:buClr>
                <a:schemeClr val="tx1"/>
              </a:buClr>
              <a:buFont typeface="Wingdings" panose="05000000000000000000" pitchFamily="2" charset="2"/>
              <a:buChar char="u"/>
            </a:pPr>
            <a:r>
              <a:rPr lang="en-US" altLang="zh-CN" sz="1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VR</a:t>
            </a:r>
            <a:r>
              <a:rPr lang="zh-CN" altLang="en-US" sz="1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对高性能移动网络的需求将推动</a:t>
            </a:r>
            <a:r>
              <a:rPr lang="en-US" altLang="zh-CN" sz="1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5G</a:t>
            </a:r>
            <a:r>
              <a:rPr lang="zh-CN" altLang="en-US" sz="1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发展</a:t>
            </a:r>
            <a:endParaRPr lang="en-US" altLang="zh-CN" sz="1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nSpc>
                <a:spcPct val="150000"/>
              </a:lnSpc>
              <a:buClr>
                <a:schemeClr val="tx1"/>
              </a:buClr>
              <a:buFont typeface="Wingdings" panose="05000000000000000000" pitchFamily="2" charset="2"/>
              <a:buChar char="u"/>
            </a:pP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VR</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要实现完美的虚拟现实体验，时延要低于</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20ms</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才能有效缓解眩晕感，这对网络的性能提出了极高的要求。而</a:t>
            </a:r>
            <a:r>
              <a:rPr lang="en-US" altLang="zh-CN" sz="1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5G</a:t>
            </a:r>
            <a:r>
              <a:rPr lang="zh-CN" altLang="en-US" sz="1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所具有毫秒级的端到端时延的特性可以解决这个难题</a:t>
            </a:r>
            <a:r>
              <a:rPr lang="zh-CN" altLang="en-US" sz="1400" b="1"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400" b="1"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nSpc>
                <a:spcPct val="150000"/>
              </a:lnSpc>
              <a:buClr>
                <a:schemeClr val="tx1"/>
              </a:buClr>
              <a:buFont typeface="Wingdings" panose="05000000000000000000" pitchFamily="2" charset="2"/>
              <a:buChar char="u"/>
            </a:pP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除时延外，</a:t>
            </a:r>
            <a:r>
              <a:rPr lang="en-US" altLang="zh-CN" sz="1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5G</a:t>
            </a:r>
            <a:r>
              <a:rPr lang="zh-CN" altLang="en-US" sz="1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的超高传输速率也能很好地满足</a:t>
            </a:r>
            <a:r>
              <a:rPr lang="en-US" altLang="zh-CN" sz="1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VR</a:t>
            </a:r>
            <a:r>
              <a:rPr lang="zh-CN" altLang="en-US" sz="1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对数据传输的要求</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。现有的</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VR</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设备受限于目前无线网络传输速度和传输时延，通常采用</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HDMI</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线缆连接，极大地限制用户的使用范围，影响用户体验。</a:t>
            </a:r>
            <a:endParaRPr lang="zh-CN" altLang="en-US" sz="1400" dirty="0">
              <a:latin typeface="Times New Roman" panose="02020603050405020304" pitchFamily="18" charset="0"/>
              <a:ea typeface="微软雅黑" panose="020B0503020204020204" pitchFamily="34" charset="-122"/>
              <a:cs typeface="Times New Roman" panose="02020603050405020304" pitchFamily="18" charset="0"/>
            </a:endParaRPr>
          </a:p>
        </p:txBody>
      </p:sp>
      <p:cxnSp>
        <p:nvCxnSpPr>
          <p:cNvPr id="9" name="直接连接符 8"/>
          <p:cNvCxnSpPr/>
          <p:nvPr/>
        </p:nvCxnSpPr>
        <p:spPr>
          <a:xfrm>
            <a:off x="119380" y="3500755"/>
            <a:ext cx="11953240" cy="0"/>
          </a:xfrm>
          <a:prstGeom prst="line">
            <a:avLst/>
          </a:prstGeom>
          <a:ln w="19050">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119380" y="3671566"/>
            <a:ext cx="12073255" cy="1708160"/>
          </a:xfrm>
          <a:prstGeom prst="rect">
            <a:avLst/>
          </a:prstGeom>
        </p:spPr>
        <p:txBody>
          <a:bodyPr vert="horz" wrap="square" lIns="91440" tIns="45720" rIns="91440" bIns="45720" numCol="1" anchor="t">
            <a:spAutoFit/>
          </a:bodyPr>
          <a:lstStyle/>
          <a:p>
            <a:pPr marL="285750" indent="-285750">
              <a:lnSpc>
                <a:spcPct val="150000"/>
              </a:lnSpc>
              <a:buClr>
                <a:schemeClr val="tx1"/>
              </a:buClr>
              <a:buFont typeface="Wingdings" panose="05000000000000000000" pitchFamily="2" charset="2"/>
              <a:buChar char="u"/>
            </a:pPr>
            <a:r>
              <a:rPr lang="en-US" altLang="en-US" sz="1400" dirty="0">
                <a:latin typeface="Times New Roman" panose="02020603050405020304" pitchFamily="18" charset="0"/>
                <a:ea typeface="微软雅黑" panose="020B0503020204020204" pitchFamily="34" charset="-122"/>
                <a:cs typeface="Times New Roman" panose="02020603050405020304" pitchFamily="18" charset="0"/>
              </a:rPr>
              <a:t>结合5G高速率低时延的特点，AR技术可以</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把海量的虚拟信息叠加在现实世界中，并</a:t>
            </a:r>
            <a:r>
              <a:rPr lang="zh-CN" altLang="en-US" sz="14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实现无感知的秒加载</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，甚至实现在音视频之外的</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AR</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通讯。</a:t>
            </a:r>
            <a:endParaRPr lang="en-US" altLang="zh-CN" sz="14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nSpc>
                <a:spcPct val="150000"/>
              </a:lnSpc>
              <a:buClr>
                <a:schemeClr val="tx1"/>
              </a:buClr>
              <a:buFont typeface="Wingdings" panose="05000000000000000000" pitchFamily="2" charset="2"/>
              <a:buChar char="u"/>
            </a:pPr>
            <a:r>
              <a:rPr lang="en-US" altLang="en-US" sz="1400" dirty="0">
                <a:latin typeface="Times New Roman" panose="02020603050405020304" pitchFamily="18" charset="0"/>
                <a:ea typeface="微软雅黑" panose="020B0503020204020204" pitchFamily="34" charset="-122"/>
                <a:cs typeface="Times New Roman" panose="02020603050405020304" pitchFamily="18" charset="0"/>
              </a:rPr>
              <a:t>同时</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AR</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与</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5G</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的结合，不仅仅可以提升</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AR</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的用户体验，而且帮助</a:t>
            </a:r>
            <a:r>
              <a:rPr lang="en-US" altLang="zh-CN" sz="1400" dirty="0">
                <a:latin typeface="Times New Roman" panose="02020603050405020304" pitchFamily="18" charset="0"/>
                <a:ea typeface="微软雅黑" panose="020B0503020204020204" pitchFamily="34" charset="-122"/>
                <a:cs typeface="Times New Roman" panose="02020603050405020304" pitchFamily="18" charset="0"/>
              </a:rPr>
              <a:t>AR</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渗透</a:t>
            </a:r>
            <a:r>
              <a:rPr lang="en-US" altLang="en-US" sz="1400" dirty="0">
                <a:latin typeface="Times New Roman" panose="02020603050405020304" pitchFamily="18" charset="0"/>
                <a:ea typeface="微软雅黑" panose="020B0503020204020204" pitchFamily="34" charset="-122"/>
                <a:cs typeface="Times New Roman" panose="02020603050405020304" pitchFamily="18" charset="0"/>
              </a:rPr>
              <a:t>到了</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更多</a:t>
            </a:r>
            <a:r>
              <a:rPr lang="en-US" altLang="en-US" sz="1400" dirty="0">
                <a:latin typeface="Times New Roman" panose="02020603050405020304" pitchFamily="18" charset="0"/>
                <a:ea typeface="微软雅黑" panose="020B0503020204020204" pitchFamily="34" charset="-122"/>
                <a:cs typeface="Times New Roman" panose="02020603050405020304" pitchFamily="18" charset="0"/>
              </a:rPr>
              <a:t>的应用</a:t>
            </a:r>
            <a:r>
              <a:rPr lang="zh-CN" altLang="en-US" sz="1400" dirty="0">
                <a:latin typeface="Times New Roman" panose="02020603050405020304" pitchFamily="18" charset="0"/>
                <a:ea typeface="微软雅黑" panose="020B0503020204020204" pitchFamily="34" charset="-122"/>
                <a:cs typeface="Times New Roman" panose="02020603050405020304" pitchFamily="18" charset="0"/>
              </a:rPr>
              <a:t>场景。</a:t>
            </a:r>
            <a:endParaRPr lang="en-US" altLang="zh-CN" sz="14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nSpc>
                <a:spcPct val="150000"/>
              </a:lnSpc>
              <a:buClr>
                <a:schemeClr val="tx1"/>
              </a:buClr>
              <a:buFont typeface="Wingdings" panose="05000000000000000000" pitchFamily="2" charset="2"/>
              <a:buChar char="u"/>
            </a:pPr>
            <a:endParaRPr lang="zh-CN" altLang="en-US" sz="14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eaLnBrk="0">
              <a:lnSpc>
                <a:spcPct val="150000"/>
              </a:lnSpc>
              <a:buFont typeface="Wingdings" panose="05000000000000000000" pitchFamily="2" charset="2"/>
              <a:buChar char="u"/>
            </a:pPr>
            <a:endParaRPr lang="ko-KR" altLang="en-US" sz="1400" dirty="0">
              <a:latin typeface="Times New Roman" panose="02020603050405020304" pitchFamily="18" charset="0"/>
              <a:cs typeface="Times New Roman" panose="02020603050405020304" pitchFamily="18" charset="0"/>
            </a:endParaRPr>
          </a:p>
          <a:p>
            <a:pPr marL="285750" indent="-285750" algn="l" defTabSz="914400" eaLnBrk="0" fontAlgn="auto" latinLnBrk="0">
              <a:lnSpc>
                <a:spcPct val="150000"/>
              </a:lnSpc>
              <a:spcBef>
                <a:spcPts val="0"/>
              </a:spcBef>
              <a:spcAft>
                <a:spcPts val="0"/>
              </a:spcAft>
              <a:buClr>
                <a:srgbClr val="000000"/>
              </a:buClr>
              <a:buFont typeface="Wingdings" panose="05000000000000000000" pitchFamily="2" charset="2"/>
              <a:buChar char="u"/>
            </a:pPr>
            <a:endParaRPr lang="ko-KR" altLang="en-US" sz="1400" b="0" strike="noStrike" cap="none"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12" name="图片 11"/>
          <p:cNvPicPr>
            <a:picLocks noChangeAspect="1"/>
          </p:cNvPicPr>
          <p:nvPr/>
        </p:nvPicPr>
        <p:blipFill>
          <a:blip r:embed="rId2"/>
          <a:stretch>
            <a:fillRect/>
          </a:stretch>
        </p:blipFill>
        <p:spPr>
          <a:xfrm>
            <a:off x="119380" y="4580890"/>
            <a:ext cx="2571115" cy="1334135"/>
          </a:xfrm>
          <a:prstGeom prst="rect">
            <a:avLst/>
          </a:prstGeom>
        </p:spPr>
      </p:pic>
      <p:sp>
        <p:nvSpPr>
          <p:cNvPr id="13" name="文本框 12"/>
          <p:cNvSpPr txBox="1"/>
          <p:nvPr/>
        </p:nvSpPr>
        <p:spPr>
          <a:xfrm>
            <a:off x="686435" y="5978525"/>
            <a:ext cx="1223412" cy="307777"/>
          </a:xfrm>
          <a:prstGeom prst="rect">
            <a:avLst/>
          </a:prstGeom>
          <a:noFill/>
        </p:spPr>
        <p:txBody>
          <a:bodyPr wrap="none" rtlCol="0">
            <a:spAutoFit/>
          </a:bodyPr>
          <a:lstStyle/>
          <a:p>
            <a:r>
              <a:rPr lang="en-US" altLang="zh-CN" sz="1400" b="1" dirty="0">
                <a:latin typeface="Times New Roman" panose="02020603050405020304" pitchFamily="18" charset="0"/>
                <a:ea typeface="微软雅黑" panose="020B0503020204020204" pitchFamily="34" charset="-122"/>
                <a:cs typeface="Times New Roman" panose="02020603050405020304" pitchFamily="18" charset="0"/>
              </a:rPr>
              <a:t>AR</a:t>
            </a:r>
            <a:r>
              <a:rPr lang="zh-CN" altLang="en-US" sz="1400" b="1" dirty="0">
                <a:latin typeface="Times New Roman" panose="02020603050405020304" pitchFamily="18" charset="0"/>
                <a:ea typeface="微软雅黑" panose="020B0503020204020204" pitchFamily="34" charset="-122"/>
                <a:cs typeface="Times New Roman" panose="02020603050405020304" pitchFamily="18" charset="0"/>
              </a:rPr>
              <a:t>场景</a:t>
            </a:r>
            <a:r>
              <a:rPr lang="en-US" altLang="zh-CN" sz="1400"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400" b="1" dirty="0">
                <a:latin typeface="Times New Roman" panose="02020603050405020304" pitchFamily="18" charset="0"/>
                <a:ea typeface="微软雅黑" panose="020B0503020204020204" pitchFamily="34" charset="-122"/>
                <a:cs typeface="Times New Roman" panose="02020603050405020304" pitchFamily="18" charset="0"/>
              </a:rPr>
              <a:t>培训</a:t>
            </a:r>
            <a:endParaRPr lang="zh-CN" altLang="en-US" sz="1400" b="1"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14" name="图片 13"/>
          <p:cNvPicPr>
            <a:picLocks noChangeAspect="1"/>
          </p:cNvPicPr>
          <p:nvPr/>
        </p:nvPicPr>
        <p:blipFill>
          <a:blip r:embed="rId3"/>
          <a:stretch>
            <a:fillRect/>
          </a:stretch>
        </p:blipFill>
        <p:spPr>
          <a:xfrm>
            <a:off x="2736850" y="4542155"/>
            <a:ext cx="3024505" cy="1362075"/>
          </a:xfrm>
          <a:prstGeom prst="rect">
            <a:avLst/>
          </a:prstGeom>
        </p:spPr>
      </p:pic>
      <p:sp>
        <p:nvSpPr>
          <p:cNvPr id="15" name="文本框 14"/>
          <p:cNvSpPr txBox="1"/>
          <p:nvPr/>
        </p:nvSpPr>
        <p:spPr>
          <a:xfrm>
            <a:off x="3359785" y="5978525"/>
            <a:ext cx="1582484" cy="307777"/>
          </a:xfrm>
          <a:prstGeom prst="rect">
            <a:avLst/>
          </a:prstGeom>
          <a:noFill/>
        </p:spPr>
        <p:txBody>
          <a:bodyPr wrap="none" rtlCol="0">
            <a:spAutoFit/>
          </a:bodyPr>
          <a:lstStyle/>
          <a:p>
            <a:r>
              <a:rPr lang="en-US" altLang="zh-CN" sz="1400" b="1" dirty="0">
                <a:latin typeface="Times New Roman" panose="02020603050405020304" pitchFamily="18" charset="0"/>
                <a:ea typeface="微软雅黑" panose="020B0503020204020204" pitchFamily="34" charset="-122"/>
                <a:cs typeface="Times New Roman" panose="02020603050405020304" pitchFamily="18" charset="0"/>
              </a:rPr>
              <a:t>AR</a:t>
            </a:r>
            <a:r>
              <a:rPr lang="zh-CN" altLang="en-US" sz="1400" b="1" dirty="0">
                <a:latin typeface="Times New Roman" panose="02020603050405020304" pitchFamily="18" charset="0"/>
                <a:ea typeface="微软雅黑" panose="020B0503020204020204" pitchFamily="34" charset="-122"/>
                <a:cs typeface="Times New Roman" panose="02020603050405020304" pitchFamily="18" charset="0"/>
              </a:rPr>
              <a:t>场景</a:t>
            </a:r>
            <a:r>
              <a:rPr lang="en-US" altLang="zh-CN" sz="1400"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400" b="1" dirty="0">
                <a:latin typeface="Times New Roman" panose="02020603050405020304" pitchFamily="18" charset="0"/>
                <a:ea typeface="微软雅黑" panose="020B0503020204020204" pitchFamily="34" charset="-122"/>
                <a:cs typeface="Times New Roman" panose="02020603050405020304" pitchFamily="18" charset="0"/>
              </a:rPr>
              <a:t>在线零售</a:t>
            </a:r>
            <a:endParaRPr lang="zh-CN" altLang="en-US" sz="1400" b="1"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16" name="图片 15"/>
          <p:cNvPicPr>
            <a:picLocks noChangeAspect="1"/>
          </p:cNvPicPr>
          <p:nvPr/>
        </p:nvPicPr>
        <p:blipFill>
          <a:blip r:embed="rId4"/>
          <a:stretch>
            <a:fillRect/>
          </a:stretch>
        </p:blipFill>
        <p:spPr>
          <a:xfrm>
            <a:off x="5807710" y="4545965"/>
            <a:ext cx="2513965" cy="1264920"/>
          </a:xfrm>
          <a:prstGeom prst="rect">
            <a:avLst/>
          </a:prstGeom>
        </p:spPr>
      </p:pic>
      <p:sp>
        <p:nvSpPr>
          <p:cNvPr id="17" name="文本框 16"/>
          <p:cNvSpPr txBox="1"/>
          <p:nvPr/>
        </p:nvSpPr>
        <p:spPr>
          <a:xfrm>
            <a:off x="6527800" y="5978525"/>
            <a:ext cx="1223412" cy="307777"/>
          </a:xfrm>
          <a:prstGeom prst="rect">
            <a:avLst/>
          </a:prstGeom>
          <a:noFill/>
        </p:spPr>
        <p:txBody>
          <a:bodyPr wrap="none" rtlCol="0">
            <a:spAutoFit/>
          </a:bodyPr>
          <a:lstStyle/>
          <a:p>
            <a:r>
              <a:rPr lang="en-US" altLang="zh-CN" sz="1400" b="1" dirty="0">
                <a:latin typeface="Times New Roman" panose="02020603050405020304" pitchFamily="18" charset="0"/>
                <a:ea typeface="微软雅黑" panose="020B0503020204020204" pitchFamily="34" charset="-122"/>
                <a:cs typeface="Times New Roman" panose="02020603050405020304" pitchFamily="18" charset="0"/>
              </a:rPr>
              <a:t>AR</a:t>
            </a:r>
            <a:r>
              <a:rPr lang="zh-CN" altLang="en-US" sz="1400" b="1" dirty="0">
                <a:latin typeface="Times New Roman" panose="02020603050405020304" pitchFamily="18" charset="0"/>
                <a:ea typeface="微软雅黑" panose="020B0503020204020204" pitchFamily="34" charset="-122"/>
                <a:cs typeface="Times New Roman" panose="02020603050405020304" pitchFamily="18" charset="0"/>
              </a:rPr>
              <a:t>场景</a:t>
            </a:r>
            <a:r>
              <a:rPr lang="en-US" altLang="zh-CN" sz="1400"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400" b="1" dirty="0">
                <a:latin typeface="Times New Roman" panose="02020603050405020304" pitchFamily="18" charset="0"/>
                <a:ea typeface="微软雅黑" panose="020B0503020204020204" pitchFamily="34" charset="-122"/>
                <a:cs typeface="Times New Roman" panose="02020603050405020304" pitchFamily="18" charset="0"/>
              </a:rPr>
              <a:t>教育</a:t>
            </a:r>
            <a:endParaRPr lang="zh-CN" altLang="en-US" sz="1400" b="1"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18" name="图片 17"/>
          <p:cNvPicPr>
            <a:picLocks noChangeAspect="1"/>
          </p:cNvPicPr>
          <p:nvPr/>
        </p:nvPicPr>
        <p:blipFill>
          <a:blip r:embed="rId5"/>
          <a:stretch>
            <a:fillRect/>
          </a:stretch>
        </p:blipFill>
        <p:spPr>
          <a:xfrm>
            <a:off x="8400415" y="4526280"/>
            <a:ext cx="2564130" cy="1283970"/>
          </a:xfrm>
          <a:prstGeom prst="rect">
            <a:avLst/>
          </a:prstGeom>
        </p:spPr>
      </p:pic>
      <p:sp>
        <p:nvSpPr>
          <p:cNvPr id="19" name="文本框 18"/>
          <p:cNvSpPr txBox="1"/>
          <p:nvPr/>
        </p:nvSpPr>
        <p:spPr>
          <a:xfrm>
            <a:off x="8832215" y="5978525"/>
            <a:ext cx="1582484" cy="307777"/>
          </a:xfrm>
          <a:prstGeom prst="rect">
            <a:avLst/>
          </a:prstGeom>
          <a:noFill/>
        </p:spPr>
        <p:txBody>
          <a:bodyPr wrap="none" rtlCol="0">
            <a:spAutoFit/>
          </a:bodyPr>
          <a:lstStyle/>
          <a:p>
            <a:r>
              <a:rPr lang="en-US" altLang="zh-CN" sz="1400" b="1" dirty="0">
                <a:latin typeface="Times New Roman" panose="02020603050405020304" pitchFamily="18" charset="0"/>
                <a:ea typeface="微软雅黑" panose="020B0503020204020204" pitchFamily="34" charset="-122"/>
                <a:cs typeface="Times New Roman" panose="02020603050405020304" pitchFamily="18" charset="0"/>
              </a:rPr>
              <a:t>AR</a:t>
            </a:r>
            <a:r>
              <a:rPr lang="zh-CN" altLang="en-US" sz="1400" b="1" dirty="0">
                <a:latin typeface="Times New Roman" panose="02020603050405020304" pitchFamily="18" charset="0"/>
                <a:ea typeface="微软雅黑" panose="020B0503020204020204" pitchFamily="34" charset="-122"/>
                <a:cs typeface="Times New Roman" panose="02020603050405020304" pitchFamily="18" charset="0"/>
              </a:rPr>
              <a:t>场景</a:t>
            </a:r>
            <a:r>
              <a:rPr lang="en-US" altLang="zh-CN" sz="1400" b="1"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400" b="1" dirty="0">
                <a:latin typeface="Times New Roman" panose="02020603050405020304" pitchFamily="18" charset="0"/>
                <a:ea typeface="微软雅黑" panose="020B0503020204020204" pitchFamily="34" charset="-122"/>
                <a:cs typeface="Times New Roman" panose="02020603050405020304" pitchFamily="18" charset="0"/>
              </a:rPr>
              <a:t>医疗保健</a:t>
            </a:r>
            <a:endParaRPr lang="zh-CN" altLang="en-US" sz="1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0" name="文本框 19"/>
          <p:cNvSpPr txBox="1"/>
          <p:nvPr/>
        </p:nvSpPr>
        <p:spPr>
          <a:xfrm>
            <a:off x="11223625" y="5063490"/>
            <a:ext cx="622300" cy="369570"/>
          </a:xfrm>
          <a:prstGeom prst="rect">
            <a:avLst/>
          </a:prstGeom>
          <a:noFill/>
        </p:spPr>
        <p:txBody>
          <a:bodyPr wrap="none" rtlCol="0">
            <a:spAutoFit/>
          </a:bodyPr>
          <a:lstStyle/>
          <a:p>
            <a:r>
              <a:rPr lang="en-US" altLang="zh-CN" dirty="0"/>
              <a:t>• • •</a:t>
            </a:r>
            <a:endParaRPr lang="zh-CN" alt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幻灯片编号占位符 5"/>
          <p:cNvSpPr>
            <a:spLocks noGrp="1"/>
          </p:cNvSpPr>
          <p:nvPr>
            <p:ph type="sldNum" sz="quarter" idx="12"/>
          </p:nvPr>
        </p:nvSpPr>
        <p:spPr/>
        <p:txBody>
          <a:bodyPr/>
          <a:lstStyle/>
          <a:p>
            <a:fld id="{2113E9BD-5FE3-48C4-85C4-2D5992B50EB6}" type="slidenum">
              <a:rPr lang="zh-CN" altLang="en-US" smtClean="0"/>
            </a:fld>
            <a:endParaRPr lang="zh-CN" altLang="en-US"/>
          </a:p>
        </p:txBody>
      </p:sp>
      <p:sp>
        <p:nvSpPr>
          <p:cNvPr id="3" name="标题 1"/>
          <p:cNvSpPr txBox="1"/>
          <p:nvPr/>
        </p:nvSpPr>
        <p:spPr>
          <a:xfrm>
            <a:off x="838200" y="306228"/>
            <a:ext cx="10515600" cy="53048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需求驱动：工业控制，超低时延的</a:t>
            </a:r>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B</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端延伸</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926580" y="1167130"/>
            <a:ext cx="5073650" cy="5000625"/>
          </a:xfrm>
          <a:prstGeom prst="rect">
            <a:avLst/>
          </a:prstGeom>
        </p:spPr>
      </p:pic>
      <p:sp>
        <p:nvSpPr>
          <p:cNvPr id="7" name="圆角矩形 6"/>
          <p:cNvSpPr/>
          <p:nvPr/>
        </p:nvSpPr>
        <p:spPr>
          <a:xfrm>
            <a:off x="263525" y="1099185"/>
            <a:ext cx="11665585" cy="5257165"/>
          </a:xfrm>
          <a:prstGeom prst="roundRect">
            <a:avLst>
              <a:gd name="adj" fmla="val 9798"/>
            </a:avLst>
          </a:prstGeom>
          <a:noFill/>
          <a:ln w="28575" cap="sq">
            <a:solidFill>
              <a:schemeClr val="accent1">
                <a:lumMod val="75000"/>
              </a:scheme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263525" y="1027430"/>
            <a:ext cx="6662420" cy="5737860"/>
          </a:xfrm>
          <a:prstGeom prst="rect">
            <a:avLst/>
          </a:prstGeom>
        </p:spPr>
        <p:txBody>
          <a:bodyPr wrap="square">
            <a:spAutoFit/>
          </a:bodyPr>
          <a:lstStyle/>
          <a:p>
            <a:pPr marL="285750" indent="-285750">
              <a:lnSpc>
                <a:spcPct val="120000"/>
              </a:lnSpc>
              <a:buClr>
                <a:schemeClr val="tx1"/>
              </a:buClr>
              <a:buFont typeface="Wingdings" panose="05000000000000000000" pitchFamily="2" charset="2"/>
              <a:buChar char="u"/>
            </a:pPr>
            <a:r>
              <a:rPr lang="en-US" altLang="zh-CN"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sym typeface="+mn-ea"/>
              </a:rPr>
              <a:t>5G</a:t>
            </a:r>
            <a:r>
              <a:rPr lang="zh-CN" altLang="en-US"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sym typeface="+mn-ea"/>
              </a:rPr>
              <a:t>技术是实现远程设备控制的重要网络支撑</a:t>
            </a:r>
            <a:r>
              <a:rPr lang="zh-CN" altLang="en-US" dirty="0">
                <a:latin typeface="微软雅黑" panose="020B0503020204020204" pitchFamily="34" charset="-122"/>
                <a:ea typeface="微软雅黑" panose="020B0503020204020204" pitchFamily="34" charset="-122"/>
                <a:cs typeface="Times New Roman" panose="02020603050405020304" pitchFamily="18" charset="0"/>
                <a:sym typeface="+mn-ea"/>
              </a:rPr>
              <a:t>。未来，在诸如远程矿山挖掘、运输和医疗等的环境里，</a:t>
            </a:r>
            <a:r>
              <a:rPr lang="en-US" altLang="zh-CN" dirty="0">
                <a:latin typeface="微软雅黑" panose="020B0503020204020204" pitchFamily="34" charset="-122"/>
                <a:ea typeface="微软雅黑" panose="020B0503020204020204" pitchFamily="34" charset="-122"/>
                <a:cs typeface="Times New Roman" panose="02020603050405020304" pitchFamily="18" charset="0"/>
                <a:sym typeface="+mn-ea"/>
              </a:rPr>
              <a:t>5G</a:t>
            </a:r>
            <a:r>
              <a:rPr lang="zh-CN" altLang="en-US" dirty="0">
                <a:latin typeface="微软雅黑" panose="020B0503020204020204" pitchFamily="34" charset="-122"/>
                <a:ea typeface="微软雅黑" panose="020B0503020204020204" pitchFamily="34" charset="-122"/>
                <a:cs typeface="Times New Roman" panose="02020603050405020304" pitchFamily="18" charset="0"/>
                <a:sym typeface="+mn-ea"/>
              </a:rPr>
              <a:t>网络可凭借更低的时延满足这些应用场景的要求，在保证安全的情况下作业。</a:t>
            </a:r>
            <a:endParaRPr lang="en-US" altLang="zh-CN" dirty="0">
              <a:latin typeface="微软雅黑" panose="020B0503020204020204" pitchFamily="34" charset="-122"/>
              <a:ea typeface="微软雅黑" panose="020B0503020204020204" pitchFamily="34" charset="-122"/>
              <a:cs typeface="Times New Roman" panose="02020603050405020304" pitchFamily="18" charset="0"/>
            </a:endParaRPr>
          </a:p>
          <a:p>
            <a:pPr marL="285750" indent="-285750">
              <a:lnSpc>
                <a:spcPct val="120000"/>
              </a:lnSpc>
              <a:buClr>
                <a:schemeClr val="tx1"/>
              </a:buClr>
              <a:buFont typeface="Wingdings" panose="05000000000000000000" pitchFamily="2" charset="2"/>
              <a:buChar char="u"/>
            </a:pPr>
            <a:r>
              <a:rPr lang="zh-CN" altLang="en-US"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远程设备控制是物联网业务应用之一</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，现在仍基于本处于空白阶段，潜力巨大。2019年1月,华为联合联通、福建医科大学、北京301医院等世界上首次5G远程，成功切除小猪肝小叶。  2019年3月,海南的一位专家通过5G网络,用时近三小时,为中国人民解放军总医院的患者实施了"脑起搏器"植入手术。</a:t>
            </a:r>
            <a:endParaRPr lang="en-US" altLang="zh-CN" dirty="0">
              <a:latin typeface="微软雅黑" panose="020B0503020204020204" pitchFamily="34" charset="-122"/>
              <a:ea typeface="微软雅黑" panose="020B0503020204020204" pitchFamily="34" charset="-122"/>
              <a:cs typeface="Times New Roman" panose="02020603050405020304" pitchFamily="18" charset="0"/>
            </a:endParaRPr>
          </a:p>
          <a:p>
            <a:pPr marL="285750" indent="-285750">
              <a:lnSpc>
                <a:spcPct val="120000"/>
              </a:lnSpc>
              <a:buClr>
                <a:schemeClr val="tx1"/>
              </a:buClr>
              <a:buFont typeface="Wingdings" panose="05000000000000000000" pitchFamily="2" charset="2"/>
              <a:buChar char="u"/>
            </a:pPr>
            <a:r>
              <a:rPr lang="en-US" altLang="zh-CN"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将广泛应用于工业控制领域</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，预计到</a:t>
            </a:r>
            <a:r>
              <a:rPr lang="en-US" altLang="zh-CN" dirty="0">
                <a:latin typeface="微软雅黑" panose="020B0503020204020204" pitchFamily="34" charset="-122"/>
                <a:ea typeface="微软雅黑" panose="020B0503020204020204" pitchFamily="34" charset="-122"/>
                <a:cs typeface="Times New Roman" panose="02020603050405020304" pitchFamily="18" charset="0"/>
              </a:rPr>
              <a:t>2030</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年，我国工业领域中</a:t>
            </a:r>
            <a:r>
              <a:rPr lang="en-US" altLang="zh-CN" dirty="0">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相关投入（通信设备和通信服务）约达</a:t>
            </a:r>
            <a:r>
              <a:rPr lang="en-US" altLang="zh-CN" dirty="0">
                <a:latin typeface="微软雅黑" panose="020B0503020204020204" pitchFamily="34" charset="-122"/>
                <a:ea typeface="微软雅黑" panose="020B0503020204020204" pitchFamily="34" charset="-122"/>
                <a:cs typeface="Times New Roman" panose="02020603050405020304" pitchFamily="18" charset="0"/>
              </a:rPr>
              <a:t>2000</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亿元。</a:t>
            </a:r>
            <a:endParaRPr lang="zh-CN" altLang="en-US" dirty="0">
              <a:latin typeface="微软雅黑" panose="020B0503020204020204" pitchFamily="34" charset="-122"/>
              <a:ea typeface="微软雅黑" panose="020B0503020204020204" pitchFamily="34" charset="-122"/>
              <a:cs typeface="Times New Roman" panose="02020603050405020304" pitchFamily="18" charset="0"/>
            </a:endParaRPr>
          </a:p>
          <a:p>
            <a:pPr marL="285750" indent="-285750">
              <a:lnSpc>
                <a:spcPct val="120000"/>
              </a:lnSpc>
              <a:buClr>
                <a:schemeClr val="tx1"/>
              </a:buClr>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2月</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，上海联通和商飞共同打造5G民用航空智慧工厂；</a:t>
            </a:r>
            <a:endParaRPr lang="zh-CN" altLang="en-US" dirty="0">
              <a:latin typeface="微软雅黑" panose="020B0503020204020204" pitchFamily="34" charset="-122"/>
              <a:ea typeface="微软雅黑" panose="020B0503020204020204" pitchFamily="34" charset="-122"/>
              <a:cs typeface="Times New Roman" panose="02020603050405020304" pitchFamily="18" charset="0"/>
            </a:endParaRPr>
          </a:p>
          <a:p>
            <a:pPr marL="285750" lvl="1" indent="-285750" algn="l">
              <a:lnSpc>
                <a:spcPct val="120000"/>
              </a:lnSpc>
              <a:buClr>
                <a:schemeClr val="tx1"/>
              </a:buClr>
              <a:buSzTx/>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cs typeface="Times New Roman" panose="02020603050405020304" pitchFamily="18" charset="0"/>
                <a:sym typeface="+mn-ea"/>
              </a:rPr>
              <a:t>4月，湖北移动与中国信科虹信的“5G智慧工厂”发布首条5G智能制造生产线。</a:t>
            </a:r>
            <a:endParaRPr lang="zh-CN" altLang="en-US" dirty="0">
              <a:latin typeface="微软雅黑" panose="020B0503020204020204" pitchFamily="34" charset="-122"/>
              <a:ea typeface="微软雅黑" panose="020B0503020204020204" pitchFamily="34" charset="-122"/>
              <a:cs typeface="Times New Roman" panose="02020603050405020304" pitchFamily="18" charset="0"/>
            </a:endParaRPr>
          </a:p>
          <a:p>
            <a:pPr marL="285750" lvl="1" indent="-285750" algn="l">
              <a:lnSpc>
                <a:spcPct val="120000"/>
              </a:lnSpc>
              <a:buClr>
                <a:schemeClr val="tx1"/>
              </a:buClr>
              <a:buSzTx/>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cs typeface="Times New Roman" panose="02020603050405020304" pitchFamily="18" charset="0"/>
                <a:sym typeface="+mn-ea"/>
              </a:rPr>
              <a:t>7月，中国电信与中国宝刚</a:t>
            </a:r>
            <a:r>
              <a:rPr lang="zh-CN" altLang="en-US" dirty="0">
                <a:latin typeface="微软雅黑" panose="020B0503020204020204" pitchFamily="34" charset="-122"/>
                <a:ea typeface="微软雅黑" panose="020B0503020204020204" pitchFamily="34" charset="-122"/>
                <a:cs typeface="Times New Roman" panose="02020603050405020304" pitchFamily="18" charset="0"/>
                <a:sym typeface="+mn-ea"/>
              </a:rPr>
              <a:t>携手推动5G工业互联网合作应用，无人驾驶精准运载钢材。</a:t>
            </a:r>
            <a:endParaRPr lang="zh-CN" altLang="en-US" dirty="0">
              <a:latin typeface="微软雅黑" panose="020B0503020204020204" pitchFamily="34" charset="-122"/>
              <a:ea typeface="微软雅黑" panose="020B0503020204020204" pitchFamily="34" charset="-122"/>
              <a:cs typeface="Times New Roman" panose="02020603050405020304" pitchFamily="18" charset="0"/>
              <a:sym typeface="+mn-ea"/>
            </a:endParaRPr>
          </a:p>
          <a:p>
            <a:pPr marL="285750" lvl="1" indent="-285750" algn="l">
              <a:lnSpc>
                <a:spcPct val="120000"/>
              </a:lnSpc>
              <a:buClr>
                <a:schemeClr val="tx1"/>
              </a:buClr>
              <a:buSzTx/>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cs typeface="Times New Roman" panose="02020603050405020304" pitchFamily="18" charset="0"/>
                <a:sym typeface="+mn-ea"/>
              </a:rPr>
              <a:t>10月，</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湖南移动、华菱湘钢</a:t>
            </a:r>
            <a:r>
              <a:rPr lang="zh-CN" altLang="en-US" dirty="0">
                <a:latin typeface="微软雅黑" panose="020B0503020204020204" pitchFamily="34" charset="-122"/>
                <a:ea typeface="微软雅黑" panose="020B0503020204020204" pitchFamily="34" charset="-122"/>
                <a:cs typeface="Times New Roman" panose="02020603050405020304" pitchFamily="18" charset="0"/>
                <a:sym typeface="+mn-ea"/>
              </a:rPr>
              <a:t>和</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华为联合打造5G+智慧工厂；</a:t>
            </a:r>
            <a:endParaRPr lang="zh-CN" altLang="en-US" dirty="0">
              <a:latin typeface="微软雅黑" panose="020B0503020204020204" pitchFamily="34" charset="-122"/>
              <a:ea typeface="微软雅黑" panose="020B0503020204020204" pitchFamily="34" charset="-122"/>
              <a:cs typeface="Times New Roman" panose="02020603050405020304" pitchFamily="18" charset="0"/>
            </a:endParaRPr>
          </a:p>
          <a:p>
            <a:pPr marL="285750" indent="-285750">
              <a:lnSpc>
                <a:spcPct val="120000"/>
              </a:lnSpc>
              <a:buClr>
                <a:schemeClr val="tx1"/>
              </a:buClr>
              <a:buNone/>
            </a:pPr>
            <a:endParaRPr lang="zh-CN" altLang="en-US" dirty="0">
              <a:latin typeface="微软雅黑" panose="020B0503020204020204" pitchFamily="34" charset="-122"/>
              <a:ea typeface="微软雅黑" panose="020B0503020204020204" pitchFamily="34" charset="-122"/>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06070"/>
            <a:ext cx="10515600" cy="530225"/>
          </a:xfrm>
        </p:spPr>
        <p:txBody>
          <a:bodyPr>
            <a:noAutofit/>
          </a:bodyPr>
          <a:lstStyle/>
          <a:p>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发展进程：标准是</a:t>
            </a:r>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落地的前提</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4" name="矩形 3"/>
          <p:cNvSpPr/>
          <p:nvPr/>
        </p:nvSpPr>
        <p:spPr>
          <a:xfrm>
            <a:off x="837565" y="954594"/>
            <a:ext cx="10803051" cy="1753235"/>
          </a:xfrm>
          <a:prstGeom prst="rect">
            <a:avLst/>
          </a:prstGeom>
        </p:spPr>
        <p:txBody>
          <a:bodyPr wrap="square">
            <a:spAutoFit/>
          </a:bodyPr>
          <a:lstStyle/>
          <a:p>
            <a:pPr marL="285750" indent="-285750">
              <a:lnSpc>
                <a:spcPct val="150000"/>
              </a:lnSpc>
              <a:buClr>
                <a:schemeClr val="tx1"/>
              </a:buClr>
              <a:buFont typeface="Wingdings" panose="05000000000000000000" pitchFamily="2" charset="2"/>
              <a:buChar char="u"/>
            </a:pPr>
            <a:r>
              <a:rPr lang="zh-CN" altLang="en-US"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通信行业标准是产业化的依据和前提，从</a:t>
            </a:r>
            <a:r>
              <a:rPr lang="en-US" altLang="zh-CN"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3G</a:t>
            </a:r>
            <a:r>
              <a:rPr lang="zh-CN" altLang="en-US"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4G</a:t>
            </a:r>
            <a:r>
              <a:rPr lang="zh-CN" altLang="en-US"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发展历程看，标准落地后产业将迅速推进</a:t>
            </a:r>
            <a:endParaRPr lang="en-US" altLang="zh-CN" dirty="0">
              <a:latin typeface="微软雅黑" panose="020B0503020204020204" pitchFamily="34" charset="-122"/>
              <a:ea typeface="微软雅黑" panose="020B0503020204020204" pitchFamily="34" charset="-122"/>
              <a:cs typeface="Times New Roman" panose="02020603050405020304" pitchFamily="18" charset="0"/>
            </a:endParaRPr>
          </a:p>
          <a:p>
            <a:pPr marL="285750" indent="-285750">
              <a:lnSpc>
                <a:spcPct val="150000"/>
              </a:lnSpc>
              <a:buClr>
                <a:schemeClr val="tx1"/>
              </a:buClr>
              <a:buFont typeface="Wingdings" panose="05000000000000000000" pitchFamily="2" charset="2"/>
              <a:buChar char="u"/>
            </a:pPr>
            <a:r>
              <a:rPr lang="en-US" altLang="zh-CN" dirty="0">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标准的制定主要由</a:t>
            </a:r>
            <a:r>
              <a:rPr lang="en-US" altLang="zh-CN" dirty="0" smtClean="0">
                <a:latin typeface="微软雅黑" panose="020B0503020204020204" pitchFamily="34" charset="-122"/>
                <a:ea typeface="微软雅黑" panose="020B0503020204020204" pitchFamily="34" charset="-122"/>
                <a:cs typeface="Times New Roman" panose="02020603050405020304" pitchFamily="18" charset="0"/>
              </a:rPr>
              <a:t>ITU</a:t>
            </a:r>
            <a:r>
              <a:rPr lang="zh-CN" altLang="en-US" dirty="0" smtClean="0">
                <a:latin typeface="微软雅黑" panose="020B0503020204020204" pitchFamily="34" charset="-122"/>
                <a:ea typeface="微软雅黑" panose="020B0503020204020204" pitchFamily="34" charset="-122"/>
                <a:cs typeface="Times New Roman" panose="02020603050405020304" pitchFamily="18" charset="0"/>
              </a:rPr>
              <a:t>（国际电信联盟）和</a:t>
            </a:r>
            <a:r>
              <a:rPr lang="en-US" altLang="zh-CN" dirty="0" smtClean="0">
                <a:latin typeface="微软雅黑" panose="020B0503020204020204" pitchFamily="34" charset="-122"/>
                <a:ea typeface="微软雅黑" panose="020B0503020204020204" pitchFamily="34" charset="-122"/>
                <a:cs typeface="Times New Roman" panose="02020603050405020304" pitchFamily="18" charset="0"/>
              </a:rPr>
              <a:t>3GPP</a:t>
            </a:r>
            <a:r>
              <a:rPr lang="zh-CN" altLang="en-US" dirty="0" smtClean="0">
                <a:latin typeface="微软雅黑" panose="020B0503020204020204" pitchFamily="34" charset="-122"/>
                <a:ea typeface="微软雅黑" panose="020B0503020204020204" pitchFamily="34" charset="-122"/>
                <a:cs typeface="Times New Roman" panose="02020603050405020304" pitchFamily="18" charset="0"/>
              </a:rPr>
              <a:t>（全球最大的通讯标准化机构）完成</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。在标准制定的分工上， </a:t>
            </a:r>
            <a:r>
              <a:rPr lang="en-US" altLang="zh-CN" dirty="0">
                <a:latin typeface="微软雅黑" panose="020B0503020204020204" pitchFamily="34" charset="-122"/>
                <a:ea typeface="微软雅黑" panose="020B0503020204020204" pitchFamily="34" charset="-122"/>
                <a:cs typeface="Times New Roman" panose="02020603050405020304" pitchFamily="18" charset="0"/>
              </a:rPr>
              <a:t>ITU</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起着领导的作用，而</a:t>
            </a:r>
            <a:r>
              <a:rPr lang="en-US" altLang="zh-CN" dirty="0">
                <a:latin typeface="微软雅黑" panose="020B0503020204020204" pitchFamily="34" charset="-122"/>
                <a:ea typeface="微软雅黑" panose="020B0503020204020204" pitchFamily="34" charset="-122"/>
                <a:cs typeface="Times New Roman" panose="02020603050405020304" pitchFamily="18" charset="0"/>
              </a:rPr>
              <a:t>3GPP</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则主要负责技术标准和规范的具体设计和执行。目前，</a:t>
            </a:r>
            <a:r>
              <a:rPr lang="en-US" altLang="zh-CN" dirty="0">
                <a:latin typeface="微软雅黑" panose="020B0503020204020204" pitchFamily="34" charset="-122"/>
                <a:ea typeface="微软雅黑" panose="020B0503020204020204" pitchFamily="34" charset="-122"/>
                <a:cs typeface="Times New Roman" panose="02020603050405020304" pitchFamily="18" charset="0"/>
              </a:rPr>
              <a:t>ITU</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和</a:t>
            </a:r>
            <a:r>
              <a:rPr lang="en-US" altLang="zh-CN" dirty="0">
                <a:latin typeface="微软雅黑" panose="020B0503020204020204" pitchFamily="34" charset="-122"/>
                <a:ea typeface="微软雅黑" panose="020B0503020204020204" pitchFamily="34" charset="-122"/>
                <a:cs typeface="Times New Roman" panose="02020603050405020304" pitchFamily="18" charset="0"/>
              </a:rPr>
              <a:t>3GPP</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已经制定了详细的</a:t>
            </a:r>
            <a:r>
              <a:rPr lang="en-US" altLang="zh-CN" dirty="0">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发展时间计划表</a:t>
            </a:r>
            <a:endParaRPr lang="en-US" altLang="zh-CN" dirty="0">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23553" y="2852208"/>
            <a:ext cx="4514850" cy="3181350"/>
          </a:xfrm>
          <a:prstGeom prst="rect">
            <a:avLst/>
          </a:prstGeom>
        </p:spPr>
      </p:pic>
      <p:sp>
        <p:nvSpPr>
          <p:cNvPr id="7" name="矩形 6"/>
          <p:cNvSpPr/>
          <p:nvPr/>
        </p:nvSpPr>
        <p:spPr>
          <a:xfrm>
            <a:off x="5883275" y="2689860"/>
            <a:ext cx="5642610" cy="2584450"/>
          </a:xfrm>
          <a:prstGeom prst="rect">
            <a:avLst/>
          </a:prstGeom>
        </p:spPr>
        <p:txBody>
          <a:bodyPr wrap="square">
            <a:spAutoFit/>
          </a:bodyPr>
          <a:lstStyle/>
          <a:p>
            <a:pPr marL="285750" indent="-285750">
              <a:lnSpc>
                <a:spcPct val="150000"/>
              </a:lnSpc>
              <a:buClr>
                <a:schemeClr val="tx1"/>
              </a:buClr>
              <a:buFont typeface="Wingdings" panose="05000000000000000000" pitchFamily="2" charset="2"/>
              <a:buChar char="u"/>
            </a:pPr>
            <a:r>
              <a:rPr lang="zh-CN" altLang="en-US"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总体上讲， </a:t>
            </a:r>
            <a:r>
              <a:rPr lang="en-US" altLang="zh-CN"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3GPP</a:t>
            </a:r>
            <a:r>
              <a:rPr lang="zh-CN" altLang="en-US"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的</a:t>
            </a:r>
            <a:r>
              <a:rPr lang="en-US" altLang="zh-CN"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标准规划可以分为三期， 每期包含三个阶段。</a:t>
            </a:r>
            <a:endParaRPr lang="en-US" altLang="zh-CN"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endParaRPr>
          </a:p>
          <a:p>
            <a:pPr marL="285750" indent="-285750">
              <a:lnSpc>
                <a:spcPct val="150000"/>
              </a:lnSpc>
              <a:buClr>
                <a:schemeClr val="tx1"/>
              </a:buClr>
              <a:buFont typeface="Wingdings" panose="05000000000000000000" pitchFamily="2" charset="2"/>
              <a:buChar char="u"/>
            </a:pPr>
            <a:r>
              <a:rPr lang="zh-CN" altLang="en-US" b="1" dirty="0">
                <a:latin typeface="微软雅黑" panose="020B0503020204020204" pitchFamily="34" charset="-122"/>
                <a:ea typeface="微软雅黑" panose="020B0503020204020204" pitchFamily="34" charset="-122"/>
                <a:cs typeface="Times New Roman" panose="02020603050405020304" pitchFamily="18" charset="0"/>
              </a:rPr>
              <a:t> 三期是指</a:t>
            </a:r>
            <a:r>
              <a:rPr lang="en-US" altLang="zh-CN" b="1" dirty="0">
                <a:latin typeface="微软雅黑" panose="020B0503020204020204" pitchFamily="34" charset="-122"/>
                <a:ea typeface="微软雅黑" panose="020B0503020204020204" pitchFamily="34" charset="-122"/>
                <a:cs typeface="Times New Roman" panose="02020603050405020304" pitchFamily="18" charset="0"/>
              </a:rPr>
              <a:t>R14</a:t>
            </a:r>
            <a:r>
              <a:rPr lang="zh-CN" altLang="en-US" b="1" dirty="0">
                <a:latin typeface="微软雅黑" panose="020B0503020204020204" pitchFamily="34" charset="-122"/>
                <a:ea typeface="微软雅黑" panose="020B0503020204020204" pitchFamily="34" charset="-122"/>
                <a:cs typeface="Times New Roman" panose="02020603050405020304" pitchFamily="18" charset="0"/>
              </a:rPr>
              <a:t>、 </a:t>
            </a:r>
            <a:r>
              <a:rPr lang="en-US" altLang="zh-CN" b="1" dirty="0">
                <a:latin typeface="微软雅黑" panose="020B0503020204020204" pitchFamily="34" charset="-122"/>
                <a:ea typeface="微软雅黑" panose="020B0503020204020204" pitchFamily="34" charset="-122"/>
                <a:cs typeface="Times New Roman" panose="02020603050405020304" pitchFamily="18" charset="0"/>
              </a:rPr>
              <a:t>R15</a:t>
            </a:r>
            <a:r>
              <a:rPr lang="zh-CN" altLang="en-US" b="1" dirty="0">
                <a:latin typeface="微软雅黑" panose="020B0503020204020204" pitchFamily="34" charset="-122"/>
                <a:ea typeface="微软雅黑" panose="020B0503020204020204" pitchFamily="34" charset="-122"/>
                <a:cs typeface="Times New Roman" panose="02020603050405020304" pitchFamily="18" charset="0"/>
              </a:rPr>
              <a:t>、 </a:t>
            </a:r>
            <a:r>
              <a:rPr lang="en-US" altLang="zh-CN" b="1" dirty="0">
                <a:latin typeface="微软雅黑" panose="020B0503020204020204" pitchFamily="34" charset="-122"/>
                <a:ea typeface="微软雅黑" panose="020B0503020204020204" pitchFamily="34" charset="-122"/>
                <a:cs typeface="Times New Roman" panose="02020603050405020304" pitchFamily="18" charset="0"/>
              </a:rPr>
              <a:t>R16</a:t>
            </a:r>
            <a:r>
              <a:rPr lang="zh-CN" altLang="en-US" b="1" dirty="0">
                <a:latin typeface="微软雅黑" panose="020B0503020204020204" pitchFamily="34" charset="-122"/>
                <a:ea typeface="微软雅黑" panose="020B0503020204020204" pitchFamily="34" charset="-122"/>
                <a:cs typeface="Times New Roman" panose="02020603050405020304" pitchFamily="18" charset="0"/>
              </a:rPr>
              <a:t>， 其中</a:t>
            </a:r>
            <a:r>
              <a:rPr lang="en-US" altLang="zh-CN" b="1" dirty="0">
                <a:latin typeface="微软雅黑" panose="020B0503020204020204" pitchFamily="34" charset="-122"/>
                <a:ea typeface="微软雅黑" panose="020B0503020204020204" pitchFamily="34" charset="-122"/>
                <a:cs typeface="Times New Roman" panose="02020603050405020304" pitchFamily="18" charset="0"/>
              </a:rPr>
              <a:t>R14</a:t>
            </a:r>
            <a:r>
              <a:rPr lang="zh-CN" altLang="en-US" b="1" dirty="0">
                <a:latin typeface="微软雅黑" panose="020B0503020204020204" pitchFamily="34" charset="-122"/>
                <a:ea typeface="微软雅黑" panose="020B0503020204020204" pitchFamily="34" charset="-122"/>
                <a:cs typeface="Times New Roman" panose="02020603050405020304" pitchFamily="18" charset="0"/>
              </a:rPr>
              <a:t>主要开展</a:t>
            </a:r>
            <a:r>
              <a:rPr lang="en-US" altLang="zh-CN"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系统框架和关键技术</a:t>
            </a:r>
            <a:r>
              <a:rPr lang="zh-CN" altLang="en-US" b="1" dirty="0">
                <a:latin typeface="微软雅黑" panose="020B0503020204020204" pitchFamily="34" charset="-122"/>
                <a:ea typeface="微软雅黑" panose="020B0503020204020204" pitchFamily="34" charset="-122"/>
                <a:cs typeface="Times New Roman" panose="02020603050405020304" pitchFamily="18" charset="0"/>
              </a:rPr>
              <a:t>研究， </a:t>
            </a:r>
            <a:r>
              <a:rPr lang="en-US" altLang="zh-CN" b="1" dirty="0">
                <a:latin typeface="微软雅黑" panose="020B0503020204020204" pitchFamily="34" charset="-122"/>
                <a:ea typeface="微软雅黑" panose="020B0503020204020204" pitchFamily="34" charset="-122"/>
                <a:cs typeface="Times New Roman" panose="02020603050405020304" pitchFamily="18" charset="0"/>
              </a:rPr>
              <a:t>R15</a:t>
            </a:r>
            <a:r>
              <a:rPr lang="zh-CN" altLang="en-US" b="1" dirty="0">
                <a:latin typeface="微软雅黑" panose="020B0503020204020204" pitchFamily="34" charset="-122"/>
                <a:ea typeface="微软雅黑" panose="020B0503020204020204" pitchFamily="34" charset="-122"/>
                <a:cs typeface="Times New Roman" panose="02020603050405020304" pitchFamily="18" charset="0"/>
              </a:rPr>
              <a:t>主要制定</a:t>
            </a:r>
            <a:r>
              <a:rPr lang="zh-CN" altLang="en-US"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第一个版本的</a:t>
            </a:r>
            <a:r>
              <a:rPr lang="en-US" altLang="zh-CN"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标准以满足部分</a:t>
            </a:r>
            <a:r>
              <a:rPr lang="en-US" altLang="zh-CN"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需求</a:t>
            </a:r>
            <a:r>
              <a:rPr lang="zh-CN" altLang="en-US" b="1"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b="1" dirty="0">
                <a:latin typeface="微软雅黑" panose="020B0503020204020204" pitchFamily="34" charset="-122"/>
                <a:ea typeface="微软雅黑" panose="020B0503020204020204" pitchFamily="34" charset="-122"/>
                <a:cs typeface="Times New Roman" panose="02020603050405020304" pitchFamily="18" charset="0"/>
              </a:rPr>
              <a:t>R16</a:t>
            </a:r>
            <a:r>
              <a:rPr lang="zh-CN" altLang="en-US" b="1" dirty="0">
                <a:latin typeface="微软雅黑" panose="020B0503020204020204" pitchFamily="34" charset="-122"/>
                <a:ea typeface="微软雅黑" panose="020B0503020204020204" pitchFamily="34" charset="-122"/>
                <a:cs typeface="Times New Roman" panose="02020603050405020304" pitchFamily="18" charset="0"/>
              </a:rPr>
              <a:t>完成</a:t>
            </a:r>
            <a:r>
              <a:rPr lang="zh-CN" altLang="en-US"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全部标准化内容</a:t>
            </a:r>
            <a:r>
              <a:rPr lang="zh-CN" altLang="en-US" b="1" dirty="0">
                <a:latin typeface="微软雅黑" panose="020B0503020204020204" pitchFamily="34" charset="-122"/>
                <a:ea typeface="微软雅黑" panose="020B0503020204020204" pitchFamily="34" charset="-122"/>
                <a:cs typeface="Times New Roman" panose="02020603050405020304" pitchFamily="18" charset="0"/>
              </a:rPr>
              <a:t>， 并于</a:t>
            </a:r>
            <a:r>
              <a:rPr lang="en-US" altLang="zh-CN" b="1" dirty="0">
                <a:latin typeface="微软雅黑" panose="020B0503020204020204" pitchFamily="34" charset="-122"/>
                <a:ea typeface="微软雅黑" panose="020B0503020204020204" pitchFamily="34" charset="-122"/>
                <a:cs typeface="Times New Roman" panose="02020603050405020304" pitchFamily="18" charset="0"/>
              </a:rPr>
              <a:t>2020</a:t>
            </a:r>
            <a:r>
              <a:rPr lang="zh-CN" altLang="en-US" b="1" dirty="0">
                <a:latin typeface="微软雅黑" panose="020B0503020204020204" pitchFamily="34" charset="-122"/>
                <a:ea typeface="微软雅黑" panose="020B0503020204020204" pitchFamily="34" charset="-122"/>
                <a:cs typeface="Times New Roman" panose="02020603050405020304" pitchFamily="18" charset="0"/>
              </a:rPr>
              <a:t>年初向</a:t>
            </a:r>
            <a:r>
              <a:rPr lang="en-US" altLang="zh-CN" b="1" dirty="0">
                <a:latin typeface="微软雅黑" panose="020B0503020204020204" pitchFamily="34" charset="-122"/>
                <a:ea typeface="微软雅黑" panose="020B0503020204020204" pitchFamily="34" charset="-122"/>
                <a:cs typeface="Times New Roman" panose="02020603050405020304" pitchFamily="18" charset="0"/>
              </a:rPr>
              <a:t>ITU</a:t>
            </a:r>
            <a:r>
              <a:rPr lang="zh-CN" altLang="en-US" b="1" dirty="0">
                <a:latin typeface="微软雅黑" panose="020B0503020204020204" pitchFamily="34" charset="-122"/>
                <a:ea typeface="微软雅黑" panose="020B0503020204020204" pitchFamily="34" charset="-122"/>
                <a:cs typeface="Times New Roman" panose="02020603050405020304" pitchFamily="18" charset="0"/>
              </a:rPr>
              <a:t>提交方案</a:t>
            </a:r>
            <a:endParaRPr lang="en-US" altLang="zh-CN" dirty="0">
              <a:latin typeface="微软雅黑" panose="020B0503020204020204" pitchFamily="34" charset="-122"/>
              <a:ea typeface="微软雅黑" panose="020B0503020204020204" pitchFamily="34" charset="-122"/>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06070"/>
            <a:ext cx="10515600" cy="530225"/>
          </a:xfrm>
        </p:spPr>
        <p:txBody>
          <a:bodyPr>
            <a:noAutofit/>
          </a:bodyPr>
          <a:lstStyle/>
          <a:p>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发展进程：频谱是</a:t>
            </a:r>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落地的基础</a:t>
            </a:r>
            <a:endPar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4" name="矩形 3"/>
          <p:cNvSpPr/>
          <p:nvPr/>
        </p:nvSpPr>
        <p:spPr>
          <a:xfrm>
            <a:off x="4556715" y="5693186"/>
            <a:ext cx="3090911" cy="400110"/>
          </a:xfrm>
          <a:prstGeom prst="rect">
            <a:avLst/>
          </a:prstGeom>
        </p:spPr>
        <p:txBody>
          <a:bodyPr wrap="none">
            <a:spAutoFit/>
          </a:bodyPr>
          <a:lstStyle/>
          <a:p>
            <a:pPr>
              <a:buNone/>
            </a:pPr>
            <a:r>
              <a:rPr lang="zh-CN" altLang="en-US" sz="2000" b="0" dirty="0">
                <a:solidFill>
                  <a:prstClr val="black"/>
                </a:solidFill>
                <a:latin typeface="微软雅黑" panose="020B0503020204020204" pitchFamily="34" charset="-122"/>
                <a:ea typeface="微软雅黑" panose="020B0503020204020204" pitchFamily="34" charset="-122"/>
              </a:rPr>
              <a:t>应用场景决定</a:t>
            </a:r>
            <a:r>
              <a:rPr lang="en-US" altLang="zh-CN" sz="2000" b="0" dirty="0">
                <a:solidFill>
                  <a:prstClr val="black"/>
                </a:solidFill>
                <a:latin typeface="微软雅黑" panose="020B0503020204020204" pitchFamily="34" charset="-122"/>
                <a:ea typeface="微软雅黑" panose="020B0503020204020204" pitchFamily="34" charset="-122"/>
              </a:rPr>
              <a:t>5G</a:t>
            </a:r>
            <a:r>
              <a:rPr lang="zh-CN" altLang="en-US" sz="2000" b="0" dirty="0">
                <a:solidFill>
                  <a:prstClr val="black"/>
                </a:solidFill>
                <a:latin typeface="微软雅黑" panose="020B0503020204020204" pitchFamily="34" charset="-122"/>
                <a:ea typeface="微软雅黑" panose="020B0503020204020204" pitchFamily="34" charset="-122"/>
              </a:rPr>
              <a:t>频谱框架</a:t>
            </a:r>
            <a:endParaRPr lang="en-US" altLang="zh-CN" sz="2000" b="0" dirty="0">
              <a:solidFill>
                <a:prstClr val="black"/>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tretch>
            <a:fillRect/>
          </a:stretch>
        </p:blipFill>
        <p:spPr>
          <a:xfrm>
            <a:off x="2003887" y="1895625"/>
            <a:ext cx="8196569" cy="3797561"/>
          </a:xfrm>
          <a:prstGeom prst="rect">
            <a:avLst/>
          </a:prstGeom>
        </p:spPr>
      </p:pic>
      <p:sp>
        <p:nvSpPr>
          <p:cNvPr id="3" name="文本框 2"/>
          <p:cNvSpPr txBox="1"/>
          <p:nvPr/>
        </p:nvSpPr>
        <p:spPr>
          <a:xfrm>
            <a:off x="838200" y="993502"/>
            <a:ext cx="10730408" cy="923330"/>
          </a:xfrm>
          <a:prstGeom prst="rect">
            <a:avLst/>
          </a:prstGeom>
          <a:noFill/>
        </p:spPr>
        <p:txBody>
          <a:bodyPr wrap="square" rtlCol="0">
            <a:spAutoFit/>
          </a:bodyPr>
          <a:lstStyle/>
          <a:p>
            <a:pPr marL="285750" indent="-285750">
              <a:lnSpc>
                <a:spcPct val="150000"/>
              </a:lnSpc>
              <a:buFont typeface="Wingdings" panose="05000000000000000000" pitchFamily="2" charset="2"/>
              <a:buChar char="u"/>
            </a:pPr>
            <a:r>
              <a:rPr lang="en-US" altLang="zh-CN" dirty="0">
                <a:solidFill>
                  <a:srgbClr val="111111"/>
                </a:solidFill>
                <a:latin typeface="微软雅黑" panose="020B0503020204020204" pitchFamily="34" charset="-122"/>
                <a:ea typeface="微软雅黑" panose="020B0503020204020204" pitchFamily="34" charset="-122"/>
              </a:rPr>
              <a:t>5G</a:t>
            </a:r>
            <a:r>
              <a:rPr lang="zh-CN" altLang="en-US" dirty="0">
                <a:solidFill>
                  <a:srgbClr val="111111"/>
                </a:solidFill>
                <a:latin typeface="微软雅黑" panose="020B0503020204020204" pitchFamily="34" charset="-122"/>
                <a:ea typeface="微软雅黑" panose="020B0503020204020204" pitchFamily="34" charset="-122"/>
              </a:rPr>
              <a:t>系统将是多种空口技术的组合，其频率框架将着眼于</a:t>
            </a:r>
            <a:r>
              <a:rPr lang="zh-CN" altLang="en-US" dirty="0">
                <a:solidFill>
                  <a:srgbClr val="FF0000"/>
                </a:solidFill>
                <a:latin typeface="微软雅黑" panose="020B0503020204020204" pitchFamily="34" charset="-122"/>
                <a:ea typeface="微软雅黑" panose="020B0503020204020204" pitchFamily="34" charset="-122"/>
              </a:rPr>
              <a:t>全频段</a:t>
            </a:r>
            <a:r>
              <a:rPr lang="zh-CN" altLang="en-US" dirty="0">
                <a:solidFill>
                  <a:srgbClr val="111111"/>
                </a:solidFill>
                <a:latin typeface="微软雅黑" panose="020B0503020204020204" pitchFamily="34" charset="-122"/>
                <a:ea typeface="微软雅黑" panose="020B0503020204020204" pitchFamily="34" charset="-122"/>
              </a:rPr>
              <a:t>。</a:t>
            </a:r>
            <a:endParaRPr lang="en-US" altLang="zh-CN" dirty="0">
              <a:solidFill>
                <a:srgbClr val="111111"/>
              </a:solidFill>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u"/>
            </a:pPr>
            <a:r>
              <a:rPr lang="zh-CN" altLang="en-US" dirty="0">
                <a:solidFill>
                  <a:srgbClr val="111111"/>
                </a:solidFill>
                <a:latin typeface="微软雅黑" panose="020B0503020204020204" pitchFamily="34" charset="-122"/>
                <a:ea typeface="微软雅黑" panose="020B0503020204020204" pitchFamily="34" charset="-122"/>
              </a:rPr>
              <a:t>频谱的选择与</a:t>
            </a:r>
            <a:r>
              <a:rPr lang="zh-CN" altLang="en-US" dirty="0">
                <a:solidFill>
                  <a:srgbClr val="FF0000"/>
                </a:solidFill>
                <a:latin typeface="微软雅黑" panose="020B0503020204020204" pitchFamily="34" charset="-122"/>
                <a:ea typeface="微软雅黑" panose="020B0503020204020204" pitchFamily="34" charset="-122"/>
              </a:rPr>
              <a:t>应用场景</a:t>
            </a:r>
            <a:r>
              <a:rPr lang="zh-CN" altLang="en-US" dirty="0">
                <a:solidFill>
                  <a:srgbClr val="111111"/>
                </a:solidFill>
                <a:latin typeface="微软雅黑" panose="020B0503020204020204" pitchFamily="34" charset="-122"/>
                <a:ea typeface="微软雅黑" panose="020B0503020204020204" pitchFamily="34" charset="-122"/>
              </a:rPr>
              <a:t>息息相关，根据三大应用场景的不同需要用到高中低频三类不同的频谱</a:t>
            </a:r>
            <a:endParaRPr lang="zh-CN" alt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06070"/>
            <a:ext cx="10515600" cy="530225"/>
          </a:xfrm>
        </p:spPr>
        <p:txBody>
          <a:bodyPr>
            <a:noAutofit/>
          </a:bodyPr>
          <a:lstStyle/>
          <a:p>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中、美、欧加快</a:t>
            </a:r>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频谱规划</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3" name="文本框 2"/>
          <p:cNvSpPr txBox="1"/>
          <p:nvPr/>
        </p:nvSpPr>
        <p:spPr>
          <a:xfrm>
            <a:off x="910208" y="836712"/>
            <a:ext cx="10874424" cy="874407"/>
          </a:xfrm>
          <a:prstGeom prst="rect">
            <a:avLst/>
          </a:prstGeom>
          <a:noFill/>
        </p:spPr>
        <p:txBody>
          <a:bodyPr wrap="square" rtlCol="0">
            <a:spAutoFit/>
          </a:bodyPr>
          <a:lstStyle/>
          <a:p>
            <a:pPr>
              <a:lnSpc>
                <a:spcPct val="150000"/>
              </a:lnSpc>
            </a:pPr>
            <a:r>
              <a:rPr lang="zh-CN" altLang="en-US" b="1" dirty="0">
                <a:latin typeface="微软雅黑" panose="020B0503020204020204" pitchFamily="34" charset="-122"/>
                <a:ea typeface="微软雅黑" panose="020B0503020204020204" pitchFamily="34" charset="-122"/>
              </a:rPr>
              <a:t>美国</a:t>
            </a:r>
            <a:r>
              <a:rPr lang="zh-CN" altLang="en-US" dirty="0">
                <a:latin typeface="微软雅黑" panose="020B0503020204020204" pitchFamily="34" charset="-122"/>
                <a:ea typeface="微软雅黑" panose="020B0503020204020204" pitchFamily="34" charset="-122"/>
              </a:rPr>
              <a:t>频谱规划由联邦通信委员会（</a:t>
            </a:r>
            <a:r>
              <a:rPr lang="en-US" altLang="zh-CN" dirty="0">
                <a:latin typeface="微软雅黑" panose="020B0503020204020204" pitchFamily="34" charset="-122"/>
                <a:ea typeface="微软雅黑" panose="020B0503020204020204" pitchFamily="34" charset="-122"/>
              </a:rPr>
              <a:t>FCC</a:t>
            </a:r>
            <a:r>
              <a:rPr lang="zh-CN" altLang="en-US" dirty="0">
                <a:latin typeface="微软雅黑" panose="020B0503020204020204" pitchFamily="34" charset="-122"/>
                <a:ea typeface="微软雅黑" panose="020B0503020204020204" pitchFamily="34" charset="-122"/>
              </a:rPr>
              <a:t>） 主导， </a:t>
            </a:r>
            <a:r>
              <a:rPr lang="zh-CN" altLang="en-US" b="1" dirty="0" smtClean="0">
                <a:latin typeface="微软雅黑" panose="020B0503020204020204" pitchFamily="34" charset="-122"/>
                <a:ea typeface="微软雅黑" panose="020B0503020204020204" pitchFamily="34" charset="-122"/>
              </a:rPr>
              <a:t>高</a:t>
            </a:r>
            <a:r>
              <a:rPr lang="zh-CN" altLang="en-US" b="1" dirty="0">
                <a:latin typeface="微软雅黑" panose="020B0503020204020204" pitchFamily="34" charset="-122"/>
                <a:ea typeface="微软雅黑" panose="020B0503020204020204" pitchFamily="34" charset="-122"/>
              </a:rPr>
              <a:t>频段频谱</a:t>
            </a:r>
            <a:r>
              <a:rPr lang="zh-CN" altLang="en-US" dirty="0">
                <a:latin typeface="微软雅黑" panose="020B0503020204020204" pitchFamily="34" charset="-122"/>
                <a:ea typeface="微软雅黑" panose="020B0503020204020204" pitchFamily="34" charset="-122"/>
              </a:rPr>
              <a:t>成为</a:t>
            </a:r>
            <a:r>
              <a:rPr lang="en-US" altLang="zh-CN" dirty="0">
                <a:latin typeface="微软雅黑" panose="020B0503020204020204" pitchFamily="34" charset="-122"/>
                <a:ea typeface="微软雅黑" panose="020B0503020204020204" pitchFamily="34" charset="-122"/>
              </a:rPr>
              <a:t>FCC</a:t>
            </a:r>
            <a:r>
              <a:rPr lang="zh-CN" altLang="en-US" dirty="0">
                <a:latin typeface="微软雅黑" panose="020B0503020204020204" pitchFamily="34" charset="-122"/>
                <a:ea typeface="微软雅黑" panose="020B0503020204020204" pitchFamily="34" charset="-122"/>
              </a:rPr>
              <a:t>重点发展的方向；</a:t>
            </a:r>
            <a:br>
              <a:rPr lang="zh-CN" altLang="en-US" dirty="0">
                <a:latin typeface="微软雅黑" panose="020B0503020204020204" pitchFamily="34" charset="-122"/>
                <a:ea typeface="微软雅黑" panose="020B0503020204020204" pitchFamily="34" charset="-122"/>
              </a:rPr>
            </a:br>
            <a:r>
              <a:rPr lang="zh-CN" altLang="en-US" b="1" dirty="0">
                <a:latin typeface="微软雅黑" panose="020B0503020204020204" pitchFamily="34" charset="-122"/>
                <a:ea typeface="微软雅黑" panose="020B0503020204020204" pitchFamily="34" charset="-122"/>
              </a:rPr>
              <a:t>欧盟</a:t>
            </a:r>
            <a:r>
              <a:rPr lang="zh-CN" altLang="en-US" dirty="0">
                <a:latin typeface="微软雅黑" panose="020B0503020204020204" pitchFamily="34" charset="-122"/>
                <a:ea typeface="微软雅黑" panose="020B0503020204020204" pitchFamily="34" charset="-122"/>
              </a:rPr>
              <a:t>频谱规划由欧盟委员会无线频谱政策组（</a:t>
            </a:r>
            <a:r>
              <a:rPr lang="en-US" altLang="zh-CN" dirty="0">
                <a:latin typeface="微软雅黑" panose="020B0503020204020204" pitchFamily="34" charset="-122"/>
                <a:ea typeface="微软雅黑" panose="020B0503020204020204" pitchFamily="34" charset="-122"/>
              </a:rPr>
              <a:t>RSPG</a:t>
            </a:r>
            <a:r>
              <a:rPr lang="zh-CN" altLang="en-US" dirty="0">
                <a:latin typeface="微软雅黑" panose="020B0503020204020204" pitchFamily="34" charset="-122"/>
                <a:ea typeface="微软雅黑" panose="020B0503020204020204" pitchFamily="34" charset="-122"/>
              </a:rPr>
              <a:t>） </a:t>
            </a:r>
            <a:r>
              <a:rPr lang="zh-CN" altLang="en-US" dirty="0" smtClean="0">
                <a:latin typeface="微软雅黑" panose="020B0503020204020204" pitchFamily="34" charset="-122"/>
                <a:ea typeface="微软雅黑" panose="020B0503020204020204" pitchFamily="34" charset="-122"/>
              </a:rPr>
              <a:t>制定， </a:t>
            </a:r>
            <a:r>
              <a:rPr lang="zh-CN" altLang="en-US" b="1" dirty="0">
                <a:latin typeface="微软雅黑" panose="020B0503020204020204" pitchFamily="34" charset="-122"/>
                <a:ea typeface="微软雅黑" panose="020B0503020204020204" pitchFamily="34" charset="-122"/>
              </a:rPr>
              <a:t>中低频段频谱</a:t>
            </a:r>
            <a:r>
              <a:rPr lang="zh-CN" altLang="en-US" dirty="0">
                <a:latin typeface="微软雅黑" panose="020B0503020204020204" pitchFamily="34" charset="-122"/>
                <a:ea typeface="微软雅黑" panose="020B0503020204020204" pitchFamily="34" charset="-122"/>
              </a:rPr>
              <a:t>成为优先发展的频段。 </a:t>
            </a:r>
            <a:endParaRPr lang="zh-CN" altLang="en-US"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tretch>
            <a:fillRect/>
          </a:stretch>
        </p:blipFill>
        <p:spPr>
          <a:xfrm>
            <a:off x="983432" y="1772727"/>
            <a:ext cx="9516888" cy="2088321"/>
          </a:xfrm>
          <a:prstGeom prst="rect">
            <a:avLst/>
          </a:prstGeom>
        </p:spPr>
      </p:pic>
      <p:sp>
        <p:nvSpPr>
          <p:cNvPr id="7" name="文本框 6"/>
          <p:cNvSpPr txBox="1"/>
          <p:nvPr/>
        </p:nvSpPr>
        <p:spPr>
          <a:xfrm>
            <a:off x="910208" y="3789040"/>
            <a:ext cx="10874424" cy="1338828"/>
          </a:xfrm>
          <a:prstGeom prst="rect">
            <a:avLst/>
          </a:prstGeom>
          <a:noFill/>
        </p:spPr>
        <p:txBody>
          <a:bodyPr wrap="square" rtlCol="0">
            <a:spAutoFit/>
          </a:bodyPr>
          <a:lstStyle/>
          <a:p>
            <a:pPr>
              <a:lnSpc>
                <a:spcPct val="150000"/>
              </a:lnSpc>
            </a:pPr>
            <a:r>
              <a:rPr lang="en-US" altLang="zh-CN" dirty="0">
                <a:latin typeface="微软雅黑" panose="020B0503020204020204" pitchFamily="34" charset="-122"/>
                <a:ea typeface="微软雅黑" panose="020B0503020204020204" pitchFamily="34" charset="-122"/>
              </a:rPr>
              <a:t>2016</a:t>
            </a:r>
            <a:r>
              <a:rPr lang="zh-CN" altLang="en-US" dirty="0">
                <a:latin typeface="微软雅黑" panose="020B0503020204020204" pitchFamily="34" charset="-122"/>
                <a:ea typeface="微软雅黑" panose="020B0503020204020204" pitchFamily="34" charset="-122"/>
              </a:rPr>
              <a:t>年</a:t>
            </a:r>
            <a:r>
              <a:rPr lang="en-US" altLang="zh-CN" dirty="0">
                <a:latin typeface="微软雅黑" panose="020B0503020204020204" pitchFamily="34" charset="-122"/>
                <a:ea typeface="微软雅黑" panose="020B0503020204020204" pitchFamily="34" charset="-122"/>
              </a:rPr>
              <a:t>8</a:t>
            </a:r>
            <a:r>
              <a:rPr lang="zh-CN" altLang="en-US" dirty="0">
                <a:latin typeface="微软雅黑" panose="020B0503020204020204" pitchFamily="34" charset="-122"/>
                <a:ea typeface="微软雅黑" panose="020B0503020204020204" pitchFamily="34" charset="-122"/>
              </a:rPr>
              <a:t>月我国发布国家无线电管理规划（</a:t>
            </a:r>
            <a:r>
              <a:rPr lang="en-US" altLang="zh-CN" dirty="0">
                <a:latin typeface="微软雅黑" panose="020B0503020204020204" pitchFamily="34" charset="-122"/>
                <a:ea typeface="微软雅黑" panose="020B0503020204020204" pitchFamily="34" charset="-122"/>
              </a:rPr>
              <a:t>2016~2020</a:t>
            </a:r>
            <a:r>
              <a:rPr lang="zh-CN" altLang="en-US" dirty="0">
                <a:latin typeface="微软雅黑" panose="020B0503020204020204" pitchFamily="34" charset="-122"/>
                <a:ea typeface="微软雅黑" panose="020B0503020204020204" pitchFamily="34" charset="-122"/>
              </a:rPr>
              <a:t>年） ， 指出为</a:t>
            </a:r>
            <a:r>
              <a:rPr lang="en-US" altLang="zh-CN" dirty="0">
                <a:latin typeface="微软雅黑" panose="020B0503020204020204" pitchFamily="34" charset="-122"/>
                <a:ea typeface="微软雅黑" panose="020B0503020204020204" pitchFamily="34" charset="-122"/>
              </a:rPr>
              <a:t>IMT-2020</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5G</a:t>
            </a:r>
            <a:r>
              <a:rPr lang="zh-CN" altLang="en-US" dirty="0">
                <a:latin typeface="微软雅黑" panose="020B0503020204020204" pitchFamily="34" charset="-122"/>
                <a:ea typeface="微软雅黑" panose="020B0503020204020204" pitchFamily="34" charset="-122"/>
              </a:rPr>
              <a:t>） 储备</a:t>
            </a:r>
            <a:r>
              <a:rPr lang="zh-CN" altLang="en-US" dirty="0" smtClean="0">
                <a:latin typeface="微软雅黑" panose="020B0503020204020204" pitchFamily="34" charset="-122"/>
                <a:ea typeface="微软雅黑" panose="020B0503020204020204" pitchFamily="34" charset="-122"/>
              </a:rPr>
              <a:t>不低</a:t>
            </a:r>
            <a:r>
              <a:rPr lang="en-US" altLang="zh-CN" b="1" dirty="0" smtClean="0">
                <a:latin typeface="微软雅黑" panose="020B0503020204020204" pitchFamily="34" charset="-122"/>
                <a:ea typeface="微软雅黑" panose="020B0503020204020204" pitchFamily="34" charset="-122"/>
              </a:rPr>
              <a:t>500MHz</a:t>
            </a:r>
            <a:r>
              <a:rPr lang="zh-CN" altLang="en-US" dirty="0">
                <a:latin typeface="微软雅黑" panose="020B0503020204020204" pitchFamily="34" charset="-122"/>
                <a:ea typeface="微软雅黑" panose="020B0503020204020204" pitchFamily="34" charset="-122"/>
              </a:rPr>
              <a:t>的频谱</a:t>
            </a:r>
            <a:r>
              <a:rPr lang="zh-CN" altLang="en-US" dirty="0" smtClean="0">
                <a:latin typeface="微软雅黑" panose="020B0503020204020204" pitchFamily="34" charset="-122"/>
                <a:ea typeface="微软雅黑" panose="020B0503020204020204" pitchFamily="34" charset="-122"/>
              </a:rPr>
              <a:t>资源，</a:t>
            </a:r>
            <a:r>
              <a:rPr lang="zh-CN" altLang="en-US" dirty="0" smtClean="0"/>
              <a:t>高频：</a:t>
            </a:r>
            <a:r>
              <a:rPr lang="en-US" altLang="zh-CN" dirty="0" smtClean="0"/>
              <a:t>24.75~27.5GHz</a:t>
            </a:r>
            <a:r>
              <a:rPr lang="zh-CN" altLang="en-US" dirty="0"/>
              <a:t>频段以及</a:t>
            </a:r>
            <a:r>
              <a:rPr lang="en-US" altLang="zh-CN" dirty="0"/>
              <a:t>37~42.5GHz</a:t>
            </a:r>
            <a:r>
              <a:rPr lang="zh-CN" altLang="en-US" dirty="0"/>
              <a:t>频段。 </a:t>
            </a:r>
            <a:br>
              <a:rPr lang="zh-CN" altLang="en-US" dirty="0"/>
            </a:br>
            <a:r>
              <a:rPr lang="zh-CN" altLang="en-US" dirty="0" smtClean="0">
                <a:latin typeface="微软雅黑" panose="020B0503020204020204" pitchFamily="34" charset="-122"/>
                <a:ea typeface="微软雅黑" panose="020B0503020204020204" pitchFamily="34" charset="-122"/>
              </a:rPr>
              <a:t>。 </a:t>
            </a:r>
            <a:endParaRPr lang="zh-CN" altLang="en-US" dirty="0">
              <a:latin typeface="微软雅黑" panose="020B0503020204020204" pitchFamily="34" charset="-122"/>
              <a:ea typeface="微软雅黑" panose="020B0503020204020204" pitchFamily="34" charset="-122"/>
            </a:endParaRPr>
          </a:p>
        </p:txBody>
      </p:sp>
      <p:pic>
        <p:nvPicPr>
          <p:cNvPr id="8" name="图片 7"/>
          <p:cNvPicPr>
            <a:picLocks noChangeAspect="1"/>
          </p:cNvPicPr>
          <p:nvPr/>
        </p:nvPicPr>
        <p:blipFill>
          <a:blip r:embed="rId2"/>
          <a:stretch>
            <a:fillRect/>
          </a:stretch>
        </p:blipFill>
        <p:spPr>
          <a:xfrm>
            <a:off x="953878" y="4797152"/>
            <a:ext cx="9575995" cy="1475269"/>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
        <p:nvSpPr>
          <p:cNvPr id="4" name="灯片编号占位符 3"/>
          <p:cNvSpPr>
            <a:spLocks noGrp="1"/>
          </p:cNvSpPr>
          <p:nvPr>
            <p:ph type="sldNum" sz="quarter" idx="12"/>
          </p:nvPr>
        </p:nvSpPr>
        <p:spPr/>
        <p:txBody>
          <a:bodyPr/>
          <a:lstStyle/>
          <a:p>
            <a:fld id="{2113E9BD-5FE3-48C4-85C4-2D5992B50EB6}" type="slidenum">
              <a:rPr lang="zh-CN" altLang="en-US" smtClean="0"/>
            </a:fld>
            <a:endParaRPr lang="zh-CN" altLang="en-US"/>
          </a:p>
        </p:txBody>
      </p:sp>
      <p:pic>
        <p:nvPicPr>
          <p:cNvPr id="5" name="图片 4"/>
          <p:cNvPicPr>
            <a:picLocks noChangeAspect="1"/>
          </p:cNvPicPr>
          <p:nvPr/>
        </p:nvPicPr>
        <p:blipFill>
          <a:blip r:embed="rId1"/>
          <a:stretch>
            <a:fillRect/>
          </a:stretch>
        </p:blipFill>
        <p:spPr>
          <a:xfrm>
            <a:off x="551384" y="260648"/>
            <a:ext cx="11539232" cy="5701243"/>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06070"/>
            <a:ext cx="10515600" cy="530225"/>
          </a:xfrm>
        </p:spPr>
        <p:txBody>
          <a:bodyPr>
            <a:noAutofit/>
          </a:bodyPr>
          <a:lstStyle/>
          <a:p>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我国</a:t>
            </a:r>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布局时间表不断与国际同步</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4" name="矩形 3"/>
          <p:cNvSpPr/>
          <p:nvPr/>
        </p:nvSpPr>
        <p:spPr>
          <a:xfrm>
            <a:off x="816934" y="1052736"/>
            <a:ext cx="7725192" cy="523220"/>
          </a:xfrm>
          <a:prstGeom prst="rect">
            <a:avLst/>
          </a:prstGeom>
        </p:spPr>
        <p:txBody>
          <a:bodyPr wrap="none">
            <a:spAutoFit/>
          </a:bodyPr>
          <a:lstStyle/>
          <a:p>
            <a:pPr>
              <a:buNone/>
            </a:pPr>
            <a:r>
              <a:rPr lang="zh-CN" altLang="en-US" sz="2800" b="0" dirty="0">
                <a:solidFill>
                  <a:prstClr val="black"/>
                </a:solidFill>
                <a:latin typeface="微软雅黑" panose="020B0503020204020204" pitchFamily="34" charset="-122"/>
                <a:ea typeface="微软雅黑" panose="020B0503020204020204" pitchFamily="34" charset="-122"/>
              </a:rPr>
              <a:t>我国进入第二阶段测试，时间表不断与国际同步</a:t>
            </a:r>
            <a:endParaRPr lang="en-US" altLang="zh-CN" sz="2800" b="0" dirty="0">
              <a:latin typeface="微软雅黑" panose="020B0503020204020204" pitchFamily="34" charset="-122"/>
              <a:ea typeface="微软雅黑" panose="020B0503020204020204" pitchFamily="34" charset="-122"/>
            </a:endParaRPr>
          </a:p>
        </p:txBody>
      </p:sp>
      <p:sp>
        <p:nvSpPr>
          <p:cNvPr id="5" name="矩形 4"/>
          <p:cNvSpPr/>
          <p:nvPr/>
        </p:nvSpPr>
        <p:spPr>
          <a:xfrm>
            <a:off x="816933" y="1575956"/>
            <a:ext cx="10751675" cy="2399665"/>
          </a:xfrm>
          <a:prstGeom prst="rect">
            <a:avLst/>
          </a:prstGeom>
        </p:spPr>
        <p:txBody>
          <a:bodyPr wrap="square">
            <a:spAutoFit/>
          </a:bodyPr>
          <a:lstStyle/>
          <a:p>
            <a:pPr marL="285750" indent="-285750">
              <a:lnSpc>
                <a:spcPct val="150000"/>
              </a:lnSpc>
              <a:buClr>
                <a:schemeClr val="tx1"/>
              </a:buClr>
              <a:buFont typeface="Wingdings" panose="05000000000000000000" pitchFamily="2" charset="2"/>
              <a:buChar char="l"/>
            </a:pPr>
            <a:r>
              <a:rPr lang="zh-CN" altLang="en-US" sz="2000" b="0" dirty="0">
                <a:solidFill>
                  <a:srgbClr val="111111"/>
                </a:solidFill>
                <a:latin typeface="微软雅黑" panose="020B0503020204020204" pitchFamily="34" charset="-122"/>
                <a:ea typeface="微软雅黑" panose="020B0503020204020204" pitchFamily="34" charset="-122"/>
              </a:rPr>
              <a:t>第一阶段试验已经顺利收官。工信部计划，到</a:t>
            </a:r>
            <a:r>
              <a:rPr lang="en-US" altLang="zh-CN" sz="2000" b="0" dirty="0">
                <a:solidFill>
                  <a:srgbClr val="111111"/>
                </a:solidFill>
                <a:latin typeface="微软雅黑" panose="020B0503020204020204" pitchFamily="34" charset="-122"/>
                <a:ea typeface="微软雅黑" panose="020B0503020204020204" pitchFamily="34" charset="-122"/>
              </a:rPr>
              <a:t>2017</a:t>
            </a:r>
            <a:r>
              <a:rPr lang="zh-CN" altLang="en-US" sz="2000" b="0" dirty="0">
                <a:solidFill>
                  <a:srgbClr val="111111"/>
                </a:solidFill>
                <a:latin typeface="微软雅黑" panose="020B0503020204020204" pitchFamily="34" charset="-122"/>
                <a:ea typeface="微软雅黑" panose="020B0503020204020204" pitchFamily="34" charset="-122"/>
              </a:rPr>
              <a:t>年年底前完成第二阶段测试，</a:t>
            </a:r>
            <a:r>
              <a:rPr lang="en-US" altLang="zh-CN" sz="2000" b="0" dirty="0">
                <a:solidFill>
                  <a:srgbClr val="111111"/>
                </a:solidFill>
                <a:latin typeface="微软雅黑" panose="020B0503020204020204" pitchFamily="34" charset="-122"/>
                <a:ea typeface="微软雅黑" panose="020B0503020204020204" pitchFamily="34" charset="-122"/>
              </a:rPr>
              <a:t>2018</a:t>
            </a:r>
            <a:r>
              <a:rPr lang="zh-CN" altLang="en-US" sz="2000" b="0" dirty="0">
                <a:solidFill>
                  <a:srgbClr val="111111"/>
                </a:solidFill>
                <a:latin typeface="微软雅黑" panose="020B0503020204020204" pitchFamily="34" charset="-122"/>
                <a:ea typeface="微软雅黑" panose="020B0503020204020204" pitchFamily="34" charset="-122"/>
              </a:rPr>
              <a:t>年将进行大规模测试组网。正式公布</a:t>
            </a:r>
            <a:r>
              <a:rPr lang="en-US" altLang="zh-CN" sz="2000" b="0" dirty="0">
                <a:solidFill>
                  <a:srgbClr val="111111"/>
                </a:solidFill>
                <a:latin typeface="微软雅黑" panose="020B0503020204020204" pitchFamily="34" charset="-122"/>
                <a:ea typeface="微软雅黑" panose="020B0503020204020204" pitchFamily="34" charset="-122"/>
              </a:rPr>
              <a:t>5G</a:t>
            </a:r>
            <a:r>
              <a:rPr lang="zh-CN" altLang="en-US" sz="2000" b="0" dirty="0">
                <a:solidFill>
                  <a:srgbClr val="111111"/>
                </a:solidFill>
                <a:latin typeface="微软雅黑" panose="020B0503020204020204" pitchFamily="34" charset="-122"/>
                <a:ea typeface="微软雅黑" panose="020B0503020204020204" pitchFamily="34" charset="-122"/>
              </a:rPr>
              <a:t>标准后，我国进入网络建设阶段，于</a:t>
            </a:r>
            <a:r>
              <a:rPr lang="en-US" altLang="zh-CN" sz="2000" b="0" dirty="0">
                <a:solidFill>
                  <a:srgbClr val="111111"/>
                </a:solidFill>
                <a:latin typeface="微软雅黑" panose="020B0503020204020204" pitchFamily="34" charset="-122"/>
                <a:ea typeface="微软雅黑" panose="020B0503020204020204" pitchFamily="34" charset="-122"/>
              </a:rPr>
              <a:t>2020</a:t>
            </a:r>
            <a:r>
              <a:rPr lang="zh-CN" altLang="en-US" sz="2000" b="0" dirty="0">
                <a:solidFill>
                  <a:srgbClr val="111111"/>
                </a:solidFill>
                <a:latin typeface="微软雅黑" panose="020B0503020204020204" pitchFamily="34" charset="-122"/>
                <a:ea typeface="微软雅黑" panose="020B0503020204020204" pitchFamily="34" charset="-122"/>
              </a:rPr>
              <a:t>年正式商用</a:t>
            </a:r>
            <a:r>
              <a:rPr lang="en-US" altLang="zh-CN" sz="2000" b="0" dirty="0">
                <a:solidFill>
                  <a:srgbClr val="111111"/>
                </a:solidFill>
                <a:latin typeface="微软雅黑" panose="020B0503020204020204" pitchFamily="34" charset="-122"/>
                <a:ea typeface="微软雅黑" panose="020B0503020204020204" pitchFamily="34" charset="-122"/>
              </a:rPr>
              <a:t>5G</a:t>
            </a:r>
            <a:r>
              <a:rPr lang="zh-CN" altLang="en-US" sz="2000" b="0" dirty="0">
                <a:solidFill>
                  <a:srgbClr val="111111"/>
                </a:solidFill>
                <a:latin typeface="微软雅黑" panose="020B0503020204020204" pitchFamily="34" charset="-122"/>
                <a:ea typeface="微软雅黑" panose="020B0503020204020204" pitchFamily="34" charset="-122"/>
              </a:rPr>
              <a:t>网络。</a:t>
            </a:r>
            <a:endParaRPr lang="en-US" altLang="zh-CN" sz="2000" b="0" dirty="0">
              <a:solidFill>
                <a:srgbClr val="111111"/>
              </a:solidFill>
              <a:latin typeface="微软雅黑" panose="020B0503020204020204" pitchFamily="34" charset="-122"/>
              <a:ea typeface="微软雅黑" panose="020B0503020204020204" pitchFamily="34" charset="-122"/>
            </a:endParaRPr>
          </a:p>
          <a:p>
            <a:pPr marL="285750" indent="-285750">
              <a:lnSpc>
                <a:spcPct val="150000"/>
              </a:lnSpc>
              <a:buClr>
                <a:schemeClr val="tx1"/>
              </a:buClr>
              <a:buFont typeface="Wingdings" panose="05000000000000000000" pitchFamily="2" charset="2"/>
              <a:buChar char="l"/>
            </a:pPr>
            <a:r>
              <a:rPr lang="en-US" altLang="zh-CN" sz="2000" b="0" dirty="0">
                <a:solidFill>
                  <a:srgbClr val="FF0000"/>
                </a:solidFill>
                <a:latin typeface="微软雅黑" panose="020B0503020204020204" pitchFamily="34" charset="-122"/>
                <a:ea typeface="微软雅黑" panose="020B0503020204020204" pitchFamily="34" charset="-122"/>
              </a:rPr>
              <a:t>5G</a:t>
            </a:r>
            <a:r>
              <a:rPr lang="zh-CN" altLang="en-US" sz="2000" b="0" dirty="0">
                <a:solidFill>
                  <a:srgbClr val="FF0000"/>
                </a:solidFill>
                <a:latin typeface="微软雅黑" panose="020B0503020204020204" pitchFamily="34" charset="-122"/>
                <a:ea typeface="微软雅黑" panose="020B0503020204020204" pitchFamily="34" charset="-122"/>
              </a:rPr>
              <a:t>时代，中国在标准的布局上，已经处于全球领先地位，与国际上最早商用时间的差距也由</a:t>
            </a:r>
            <a:r>
              <a:rPr lang="en-US" altLang="zh-CN" sz="2000" b="0" dirty="0">
                <a:solidFill>
                  <a:srgbClr val="FF0000"/>
                </a:solidFill>
                <a:latin typeface="微软雅黑" panose="020B0503020204020204" pitchFamily="34" charset="-122"/>
                <a:ea typeface="微软雅黑" panose="020B0503020204020204" pitchFamily="34" charset="-122"/>
              </a:rPr>
              <a:t>3G</a:t>
            </a:r>
            <a:r>
              <a:rPr lang="zh-CN" altLang="en-US" sz="2000" b="0" dirty="0">
                <a:solidFill>
                  <a:srgbClr val="FF0000"/>
                </a:solidFill>
                <a:latin typeface="微软雅黑" panose="020B0503020204020204" pitchFamily="34" charset="-122"/>
                <a:ea typeface="微软雅黑" panose="020B0503020204020204" pitchFamily="34" charset="-122"/>
              </a:rPr>
              <a:t>时代的</a:t>
            </a:r>
            <a:r>
              <a:rPr lang="en-US" altLang="zh-CN" sz="2000" b="0" dirty="0">
                <a:solidFill>
                  <a:srgbClr val="FF0000"/>
                </a:solidFill>
                <a:latin typeface="微软雅黑" panose="020B0503020204020204" pitchFamily="34" charset="-122"/>
                <a:ea typeface="微软雅黑" panose="020B0503020204020204" pitchFamily="34" charset="-122"/>
              </a:rPr>
              <a:t>8</a:t>
            </a:r>
            <a:r>
              <a:rPr lang="zh-CN" altLang="en-US" sz="2000" b="0" dirty="0">
                <a:solidFill>
                  <a:srgbClr val="FF0000"/>
                </a:solidFill>
                <a:latin typeface="微软雅黑" panose="020B0503020204020204" pitchFamily="34" charset="-122"/>
                <a:ea typeface="微软雅黑" panose="020B0503020204020204" pitchFamily="34" charset="-122"/>
              </a:rPr>
              <a:t>年及</a:t>
            </a:r>
            <a:r>
              <a:rPr lang="en-US" altLang="zh-CN" sz="2000" b="0" dirty="0">
                <a:solidFill>
                  <a:srgbClr val="FF0000"/>
                </a:solidFill>
                <a:latin typeface="微软雅黑" panose="020B0503020204020204" pitchFamily="34" charset="-122"/>
                <a:ea typeface="微软雅黑" panose="020B0503020204020204" pitchFamily="34" charset="-122"/>
              </a:rPr>
              <a:t>4G</a:t>
            </a:r>
            <a:r>
              <a:rPr lang="zh-CN" altLang="en-US" sz="2000" b="0" dirty="0">
                <a:solidFill>
                  <a:srgbClr val="FF0000"/>
                </a:solidFill>
                <a:latin typeface="微软雅黑" panose="020B0503020204020204" pitchFamily="34" charset="-122"/>
                <a:ea typeface="微软雅黑" panose="020B0503020204020204" pitchFamily="34" charset="-122"/>
              </a:rPr>
              <a:t>时代的</a:t>
            </a:r>
            <a:r>
              <a:rPr lang="en-US" altLang="zh-CN" sz="2000" b="0" dirty="0">
                <a:solidFill>
                  <a:srgbClr val="FF0000"/>
                </a:solidFill>
                <a:latin typeface="微软雅黑" panose="020B0503020204020204" pitchFamily="34" charset="-122"/>
                <a:ea typeface="微软雅黑" panose="020B0503020204020204" pitchFamily="34" charset="-122"/>
              </a:rPr>
              <a:t>4</a:t>
            </a:r>
            <a:r>
              <a:rPr lang="zh-CN" altLang="en-US" sz="2000" b="0" dirty="0">
                <a:solidFill>
                  <a:srgbClr val="FF0000"/>
                </a:solidFill>
                <a:latin typeface="微软雅黑" panose="020B0503020204020204" pitchFamily="34" charset="-122"/>
                <a:ea typeface="微软雅黑" panose="020B0503020204020204" pitchFamily="34" charset="-122"/>
              </a:rPr>
              <a:t>年缩短到了</a:t>
            </a:r>
            <a:r>
              <a:rPr lang="en-US" altLang="zh-CN" sz="2000" b="0" dirty="0">
                <a:solidFill>
                  <a:srgbClr val="FF0000"/>
                </a:solidFill>
                <a:latin typeface="微软雅黑" panose="020B0503020204020204" pitchFamily="34" charset="-122"/>
                <a:ea typeface="微软雅黑" panose="020B0503020204020204" pitchFamily="34" charset="-122"/>
              </a:rPr>
              <a:t>1</a:t>
            </a:r>
            <a:r>
              <a:rPr lang="zh-CN" altLang="en-US" sz="2000" b="0" dirty="0">
                <a:solidFill>
                  <a:srgbClr val="FF0000"/>
                </a:solidFill>
                <a:latin typeface="微软雅黑" panose="020B0503020204020204" pitchFamily="34" charset="-122"/>
                <a:ea typeface="微软雅黑" panose="020B0503020204020204" pitchFamily="34" charset="-122"/>
              </a:rPr>
              <a:t>年。</a:t>
            </a:r>
            <a:endParaRPr lang="en-US" altLang="zh-CN" sz="2000" b="0" dirty="0">
              <a:solidFill>
                <a:srgbClr val="FF0000"/>
              </a:solidFill>
              <a:latin typeface="微软雅黑" panose="020B0503020204020204" pitchFamily="34" charset="-122"/>
              <a:ea typeface="微软雅黑" panose="020B0503020204020204" pitchFamily="34" charset="-122"/>
            </a:endParaRPr>
          </a:p>
        </p:txBody>
      </p:sp>
      <p:graphicFrame>
        <p:nvGraphicFramePr>
          <p:cNvPr id="7" name="表格 6"/>
          <p:cNvGraphicFramePr>
            <a:graphicFrameLocks noGrp="1"/>
          </p:cNvGraphicFramePr>
          <p:nvPr/>
        </p:nvGraphicFramePr>
        <p:xfrm>
          <a:off x="911424" y="4149080"/>
          <a:ext cx="10246360" cy="1920240"/>
        </p:xfrm>
        <a:graphic>
          <a:graphicData uri="http://schemas.openxmlformats.org/drawingml/2006/table">
            <a:tbl>
              <a:tblPr firstRow="1" bandRow="1">
                <a:tableStyleId>{21E4AEA4-8DFA-4A89-87EB-49C32662AFE0}</a:tableStyleId>
              </a:tblPr>
              <a:tblGrid>
                <a:gridCol w="1280795"/>
                <a:gridCol w="1280795"/>
                <a:gridCol w="1280795"/>
                <a:gridCol w="1280795"/>
                <a:gridCol w="1280795"/>
                <a:gridCol w="1280795"/>
                <a:gridCol w="1280795"/>
                <a:gridCol w="1280795"/>
              </a:tblGrid>
              <a:tr h="312404">
                <a:tc gridSpan="3">
                  <a:txBody>
                    <a:bodyPr/>
                    <a:lstStyle/>
                    <a:p>
                      <a:pPr algn="ctr"/>
                      <a:r>
                        <a:rPr lang="zh-CN" altLang="en-US" dirty="0"/>
                        <a:t>标准阶段</a:t>
                      </a:r>
                      <a:endParaRPr lang="zh-CN" altLang="en-US" dirty="0"/>
                    </a:p>
                  </a:txBody>
                  <a:tcPr anchor="ctr"/>
                </a:tc>
                <a:tc hMerge="1">
                  <a:tcPr anchor="ctr"/>
                </a:tc>
                <a:tc hMerge="1">
                  <a:tcPr anchor="ctr"/>
                </a:tc>
                <a:tc gridSpan="5">
                  <a:txBody>
                    <a:bodyPr/>
                    <a:lstStyle/>
                    <a:p>
                      <a:pPr algn="ctr"/>
                      <a:r>
                        <a:rPr lang="zh-CN" altLang="en-US" dirty="0"/>
                        <a:t>商用阶段</a:t>
                      </a:r>
                      <a:endParaRPr lang="zh-CN" altLang="en-US" dirty="0"/>
                    </a:p>
                  </a:txBody>
                  <a:tcPr anchor="ctr"/>
                </a:tc>
                <a:tc hMerge="1">
                  <a:tcPr anchor="ctr"/>
                </a:tc>
                <a:tc hMerge="1">
                  <a:tcPr anchor="ctr"/>
                </a:tc>
                <a:tc hMerge="1">
                  <a:tcPr anchor="ctr"/>
                </a:tc>
                <a:tc hMerge="1">
                  <a:tcPr anchor="ctr"/>
                </a:tc>
              </a:tr>
              <a:tr h="321748">
                <a:tc>
                  <a:txBody>
                    <a:bodyPr/>
                    <a:lstStyle/>
                    <a:p>
                      <a:pPr algn="ctr"/>
                      <a:endParaRPr lang="zh-CN" altLang="en-US"/>
                    </a:p>
                  </a:txBody>
                  <a:tcPr anchor="ctr"/>
                </a:tc>
                <a:tc>
                  <a:txBody>
                    <a:bodyPr/>
                    <a:lstStyle/>
                    <a:p>
                      <a:pPr algn="ctr"/>
                      <a:r>
                        <a:rPr lang="zh-CN" altLang="en-US" dirty="0"/>
                        <a:t>标准准备</a:t>
                      </a:r>
                      <a:endParaRPr lang="zh-CN" altLang="en-US" dirty="0"/>
                    </a:p>
                  </a:txBody>
                  <a:tcPr anchor="ctr"/>
                </a:tc>
                <a:tc>
                  <a:txBody>
                    <a:bodyPr/>
                    <a:lstStyle/>
                    <a:p>
                      <a:pPr algn="ctr"/>
                      <a:r>
                        <a:rPr lang="zh-CN" altLang="en-US" dirty="0"/>
                        <a:t>标准确定</a:t>
                      </a:r>
                      <a:endParaRPr lang="zh-CN" altLang="en-US" dirty="0"/>
                    </a:p>
                  </a:txBody>
                  <a:tcPr anchor="ctr"/>
                </a:tc>
                <a:tc>
                  <a:txBody>
                    <a:bodyPr/>
                    <a:lstStyle/>
                    <a:p>
                      <a:pPr algn="ctr"/>
                      <a:r>
                        <a:rPr lang="zh-CN" altLang="en-US" dirty="0"/>
                        <a:t>美国</a:t>
                      </a:r>
                      <a:endParaRPr lang="zh-CN" altLang="en-US" dirty="0"/>
                    </a:p>
                  </a:txBody>
                  <a:tcPr anchor="ctr"/>
                </a:tc>
                <a:tc>
                  <a:txBody>
                    <a:bodyPr/>
                    <a:lstStyle/>
                    <a:p>
                      <a:pPr algn="ctr"/>
                      <a:r>
                        <a:rPr lang="zh-CN" altLang="en-US" dirty="0"/>
                        <a:t>欧洲</a:t>
                      </a:r>
                      <a:endParaRPr lang="zh-CN" altLang="en-US" dirty="0"/>
                    </a:p>
                  </a:txBody>
                  <a:tcPr anchor="ctr"/>
                </a:tc>
                <a:tc>
                  <a:txBody>
                    <a:bodyPr/>
                    <a:lstStyle/>
                    <a:p>
                      <a:pPr algn="ctr"/>
                      <a:r>
                        <a:rPr lang="zh-CN" altLang="en-US" dirty="0"/>
                        <a:t>日本</a:t>
                      </a:r>
                      <a:endParaRPr lang="zh-CN" altLang="en-US" dirty="0"/>
                    </a:p>
                  </a:txBody>
                  <a:tcPr anchor="ctr"/>
                </a:tc>
                <a:tc>
                  <a:txBody>
                    <a:bodyPr/>
                    <a:lstStyle/>
                    <a:p>
                      <a:pPr algn="ctr"/>
                      <a:r>
                        <a:rPr lang="zh-CN" altLang="en-US" dirty="0"/>
                        <a:t>韩国</a:t>
                      </a:r>
                      <a:endParaRPr lang="zh-CN" altLang="en-US" dirty="0"/>
                    </a:p>
                  </a:txBody>
                  <a:tcPr anchor="ctr"/>
                </a:tc>
                <a:tc>
                  <a:txBody>
                    <a:bodyPr/>
                    <a:lstStyle/>
                    <a:p>
                      <a:pPr algn="ctr"/>
                      <a:r>
                        <a:rPr lang="zh-CN" altLang="en-US" dirty="0"/>
                        <a:t>中国</a:t>
                      </a:r>
                      <a:endParaRPr lang="zh-CN" altLang="en-US" dirty="0"/>
                    </a:p>
                  </a:txBody>
                  <a:tcPr anchor="ctr"/>
                </a:tc>
              </a:tr>
              <a:tr h="1015312">
                <a:tc>
                  <a:txBody>
                    <a:bodyPr/>
                    <a:lstStyle/>
                    <a:p>
                      <a:pPr algn="ctr"/>
                      <a:r>
                        <a:rPr lang="en-US" altLang="zh-CN" dirty="0"/>
                        <a:t>5G</a:t>
                      </a:r>
                      <a:endParaRPr lang="zh-CN" altLang="en-US" dirty="0"/>
                    </a:p>
                  </a:txBody>
                  <a:tcPr anchor="ctr"/>
                </a:tc>
                <a:tc>
                  <a:txBody>
                    <a:bodyPr/>
                    <a:lstStyle/>
                    <a:p>
                      <a:pPr algn="ctr"/>
                      <a:r>
                        <a:rPr lang="en-US" altLang="zh-CN" dirty="0"/>
                        <a:t>2015</a:t>
                      </a:r>
                      <a:endParaRPr lang="zh-CN" altLang="en-US" dirty="0"/>
                    </a:p>
                  </a:txBody>
                  <a:tcPr anchor="ctr"/>
                </a:tc>
                <a:tc>
                  <a:txBody>
                    <a:bodyPr/>
                    <a:lstStyle/>
                    <a:p>
                      <a:pPr algn="ctr"/>
                      <a:r>
                        <a:rPr lang="en-US" altLang="zh-CN" dirty="0"/>
                        <a:t>2018</a:t>
                      </a:r>
                      <a:endParaRPr lang="zh-CN" altLang="en-US" dirty="0"/>
                    </a:p>
                  </a:txBody>
                  <a:tcPr anchor="ctr"/>
                </a:tc>
                <a:tc>
                  <a:txBody>
                    <a:bodyPr/>
                    <a:lstStyle/>
                    <a:p>
                      <a:pPr algn="ctr"/>
                      <a:r>
                        <a:rPr lang="en-US" altLang="zh-CN" dirty="0"/>
                        <a:t>2017</a:t>
                      </a:r>
                      <a:r>
                        <a:rPr lang="zh-CN" altLang="en-US" dirty="0"/>
                        <a:t>年</a:t>
                      </a:r>
                      <a:r>
                        <a:rPr lang="en-US" altLang="zh-CN" dirty="0"/>
                        <a:t>Verizon</a:t>
                      </a:r>
                      <a:r>
                        <a:rPr lang="zh-CN" altLang="en-US" dirty="0"/>
                        <a:t>进行商用部署</a:t>
                      </a:r>
                      <a:endParaRPr lang="zh-CN" altLang="en-US" dirty="0"/>
                    </a:p>
                  </a:txBody>
                  <a:tcPr anchor="ctr"/>
                </a:tc>
                <a:tc>
                  <a:txBody>
                    <a:bodyPr/>
                    <a:lstStyle/>
                    <a:p>
                      <a:pPr algn="ctr"/>
                      <a:r>
                        <a:rPr lang="en-US" altLang="zh-CN" dirty="0"/>
                        <a:t>2018</a:t>
                      </a:r>
                      <a:r>
                        <a:rPr lang="zh-CN" altLang="en-US" dirty="0"/>
                        <a:t>年预商用，</a:t>
                      </a:r>
                      <a:r>
                        <a:rPr lang="en-US" altLang="zh-CN" dirty="0"/>
                        <a:t>2020</a:t>
                      </a:r>
                      <a:r>
                        <a:rPr lang="zh-CN" altLang="en-US" dirty="0"/>
                        <a:t>年底正式商用</a:t>
                      </a:r>
                      <a:endParaRPr lang="zh-CN" altLang="en-US" dirty="0"/>
                    </a:p>
                  </a:txBody>
                  <a:tcPr anchor="ctr"/>
                </a:tc>
                <a:tc>
                  <a:txBody>
                    <a:bodyPr/>
                    <a:lstStyle/>
                    <a:p>
                      <a:pPr algn="ctr"/>
                      <a:r>
                        <a:rPr lang="en-US" altLang="zh-CN" dirty="0"/>
                        <a:t>2020</a:t>
                      </a:r>
                      <a:r>
                        <a:rPr lang="zh-CN" altLang="en-US" dirty="0"/>
                        <a:t>年东京奥运会之前商用</a:t>
                      </a:r>
                      <a:endParaRPr lang="zh-CN" altLang="en-US" dirty="0"/>
                    </a:p>
                  </a:txBody>
                  <a:tcPr anchor="ctr"/>
                </a:tc>
                <a:tc>
                  <a:txBody>
                    <a:bodyPr/>
                    <a:lstStyle/>
                    <a:p>
                      <a:pPr algn="ctr"/>
                      <a:r>
                        <a:rPr lang="en-US" altLang="zh-CN" dirty="0"/>
                        <a:t>2018</a:t>
                      </a:r>
                      <a:r>
                        <a:rPr lang="zh-CN" altLang="en-US" dirty="0"/>
                        <a:t>年预商用，</a:t>
                      </a:r>
                      <a:r>
                        <a:rPr lang="en-US" altLang="zh-CN" dirty="0"/>
                        <a:t>2020</a:t>
                      </a:r>
                      <a:r>
                        <a:rPr lang="zh-CN" altLang="en-US" dirty="0"/>
                        <a:t>年底商用</a:t>
                      </a:r>
                      <a:endParaRPr lang="zh-CN" altLang="en-US" dirty="0"/>
                    </a:p>
                  </a:txBody>
                  <a:tcPr anchor="ctr"/>
                </a:tc>
                <a:tc>
                  <a:txBody>
                    <a:bodyPr/>
                    <a:lstStyle/>
                    <a:p>
                      <a:pPr algn="ctr"/>
                      <a:r>
                        <a:rPr lang="en-US" altLang="zh-CN" dirty="0"/>
                        <a:t>2018</a:t>
                      </a:r>
                      <a:r>
                        <a:rPr lang="zh-CN" altLang="en-US" dirty="0"/>
                        <a:t>年试商用，</a:t>
                      </a:r>
                      <a:r>
                        <a:rPr lang="en-US" altLang="zh-CN" dirty="0"/>
                        <a:t>2020</a:t>
                      </a:r>
                      <a:r>
                        <a:rPr lang="zh-CN" altLang="en-US" dirty="0"/>
                        <a:t>年商用</a:t>
                      </a:r>
                      <a:endParaRPr lang="zh-CN" altLang="en-US" dirty="0"/>
                    </a:p>
                  </a:txBody>
                  <a:tcPr anchor="ctr"/>
                </a:tc>
              </a:tr>
            </a:tbl>
          </a:graphicData>
        </a:graphic>
      </p:graphicFrame>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06070"/>
            <a:ext cx="10515600" cy="530225"/>
          </a:xfrm>
        </p:spPr>
        <p:txBody>
          <a:bodyPr>
            <a:noAutofit/>
          </a:bodyPr>
          <a:lstStyle/>
          <a:p>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标准化过程是大国博弈的过程</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3" name="文本框 2"/>
          <p:cNvSpPr txBox="1"/>
          <p:nvPr/>
        </p:nvSpPr>
        <p:spPr>
          <a:xfrm>
            <a:off x="8688288" y="1241687"/>
            <a:ext cx="3409285" cy="4401205"/>
          </a:xfrm>
          <a:prstGeom prst="rect">
            <a:avLst/>
          </a:prstGeom>
          <a:noFill/>
        </p:spPr>
        <p:txBody>
          <a:bodyPr wrap="square" rtlCol="0">
            <a:spAutoFit/>
          </a:bodyPr>
          <a:lstStyle/>
          <a:p>
            <a:r>
              <a:rPr lang="zh-CN" altLang="en-US" sz="2000" dirty="0" smtClean="0">
                <a:latin typeface="微软雅黑" panose="020B0503020204020204" pitchFamily="34" charset="-122"/>
                <a:ea typeface="微软雅黑" panose="020B0503020204020204" pitchFamily="34" charset="-122"/>
              </a:rPr>
              <a:t>     通信</a:t>
            </a:r>
            <a:r>
              <a:rPr lang="zh-CN" altLang="en-US" sz="2000" dirty="0">
                <a:latin typeface="微软雅黑" panose="020B0503020204020204" pitchFamily="34" charset="-122"/>
                <a:ea typeface="微软雅黑" panose="020B0503020204020204" pitchFamily="34" charset="-122"/>
              </a:rPr>
              <a:t>领域的标准化由众多企业共同参与和决策，其结果趋向于满足“大多数人”的利益</a:t>
            </a:r>
            <a:r>
              <a:rPr lang="zh-CN" altLang="en-US" sz="2000" dirty="0" smtClean="0">
                <a:latin typeface="微软雅黑" panose="020B0503020204020204" pitchFamily="34" charset="-122"/>
                <a:ea typeface="微软雅黑" panose="020B0503020204020204" pitchFamily="34" charset="-122"/>
              </a:rPr>
              <a:t>。</a:t>
            </a:r>
            <a:endParaRPr lang="en-US" altLang="zh-CN" sz="2000" dirty="0" smtClean="0">
              <a:latin typeface="微软雅黑" panose="020B0503020204020204" pitchFamily="34" charset="-122"/>
              <a:ea typeface="微软雅黑" panose="020B0503020204020204" pitchFamily="34" charset="-122"/>
            </a:endParaRPr>
          </a:p>
          <a:p>
            <a:r>
              <a:rPr lang="zh-CN" altLang="en-US" sz="2000" dirty="0" smtClean="0">
                <a:latin typeface="微软雅黑" panose="020B0503020204020204" pitchFamily="34" charset="-122"/>
                <a:ea typeface="微软雅黑" panose="020B0503020204020204" pitchFamily="34" charset="-122"/>
              </a:rPr>
              <a:t>    企业</a:t>
            </a:r>
            <a:r>
              <a:rPr lang="zh-CN" altLang="en-US" sz="2000" dirty="0">
                <a:latin typeface="微软雅黑" panose="020B0503020204020204" pitchFamily="34" charset="-122"/>
                <a:ea typeface="微软雅黑" panose="020B0503020204020204" pitchFamily="34" charset="-122"/>
              </a:rPr>
              <a:t>研发也主要投入在“共同商定”的路线上，而在标准制定之前，不同企业已经在不同的技术标准上做了提前布局，因此每项标准背后都凝聚了大量的试验、技术和专利权， 从这个角度来看</a:t>
            </a:r>
            <a:r>
              <a:rPr lang="zh-CN" altLang="en-US" sz="2000" b="1" dirty="0">
                <a:solidFill>
                  <a:srgbClr val="FF0000"/>
                </a:solidFill>
                <a:latin typeface="微软雅黑" panose="020B0503020204020204" pitchFamily="34" charset="-122"/>
                <a:ea typeface="微软雅黑" panose="020B0503020204020204" pitchFamily="34" charset="-122"/>
              </a:rPr>
              <a:t>标准的博弈</a:t>
            </a:r>
            <a:r>
              <a:rPr lang="zh-CN" altLang="en-US" sz="2000" dirty="0">
                <a:latin typeface="微软雅黑" panose="020B0503020204020204" pitchFamily="34" charset="-122"/>
                <a:ea typeface="微软雅黑" panose="020B0503020204020204" pitchFamily="34" charset="-122"/>
              </a:rPr>
              <a:t>是</a:t>
            </a:r>
            <a:r>
              <a:rPr lang="zh-CN" altLang="en-US" sz="2000" dirty="0">
                <a:solidFill>
                  <a:srgbClr val="FF0000"/>
                </a:solidFill>
                <a:latin typeface="微软雅黑" panose="020B0503020204020204" pitchFamily="34" charset="-122"/>
                <a:ea typeface="微软雅黑" panose="020B0503020204020204" pitchFamily="34" charset="-122"/>
              </a:rPr>
              <a:t>产业链主导权的博弈</a:t>
            </a:r>
            <a:r>
              <a:rPr lang="zh-CN" altLang="en-US" sz="2000" dirty="0">
                <a:latin typeface="微软雅黑" panose="020B0503020204020204" pitchFamily="34" charset="-122"/>
                <a:ea typeface="微软雅黑" panose="020B0503020204020204" pitchFamily="34" charset="-122"/>
              </a:rPr>
              <a:t>，也是</a:t>
            </a:r>
            <a:r>
              <a:rPr lang="zh-CN" altLang="en-US" sz="2000" dirty="0">
                <a:solidFill>
                  <a:srgbClr val="FF0000"/>
                </a:solidFill>
                <a:latin typeface="微软雅黑" panose="020B0503020204020204" pitchFamily="34" charset="-122"/>
                <a:ea typeface="微软雅黑" panose="020B0503020204020204" pitchFamily="34" charset="-122"/>
              </a:rPr>
              <a:t>利益的博弈</a:t>
            </a:r>
            <a:r>
              <a:rPr lang="zh-CN" altLang="en-US" sz="2000" dirty="0">
                <a:latin typeface="微软雅黑" panose="020B0503020204020204" pitchFamily="34" charset="-122"/>
                <a:ea typeface="微软雅黑" panose="020B0503020204020204" pitchFamily="34" charset="-122"/>
              </a:rPr>
              <a:t>。 </a:t>
            </a:r>
            <a:endParaRPr lang="zh-CN" altLang="en-US" sz="2000" dirty="0">
              <a:latin typeface="微软雅黑" panose="020B0503020204020204" pitchFamily="34" charset="-122"/>
              <a:ea typeface="微软雅黑" panose="020B0503020204020204" pitchFamily="34" charset="-122"/>
            </a:endParaRPr>
          </a:p>
        </p:txBody>
      </p:sp>
      <p:graphicFrame>
        <p:nvGraphicFramePr>
          <p:cNvPr id="4" name="表格 3"/>
          <p:cNvGraphicFramePr>
            <a:graphicFrameLocks noGrp="1"/>
          </p:cNvGraphicFramePr>
          <p:nvPr/>
        </p:nvGraphicFramePr>
        <p:xfrm>
          <a:off x="479376" y="1275836"/>
          <a:ext cx="8028325" cy="4364405"/>
        </p:xfrm>
        <a:graphic>
          <a:graphicData uri="http://schemas.openxmlformats.org/drawingml/2006/table">
            <a:tbl>
              <a:tblPr firstRow="1" bandRow="1">
                <a:tableStyleId>{21E4AEA4-8DFA-4A89-87EB-49C32662AFE0}</a:tableStyleId>
              </a:tblPr>
              <a:tblGrid>
                <a:gridCol w="1252917"/>
                <a:gridCol w="1958413"/>
                <a:gridCol w="1605666"/>
                <a:gridCol w="1856248"/>
                <a:gridCol w="1355081"/>
              </a:tblGrid>
              <a:tr h="637329">
                <a:tc>
                  <a:txBody>
                    <a:bodyPr/>
                    <a:lstStyle/>
                    <a:p>
                      <a:pPr algn="ctr"/>
                      <a:r>
                        <a:rPr lang="zh-CN" altLang="en-US" dirty="0"/>
                        <a:t>通信制式</a:t>
                      </a:r>
                      <a:endParaRPr lang="zh-CN" altLang="en-US" dirty="0"/>
                    </a:p>
                  </a:txBody>
                  <a:tcPr anchor="ctr"/>
                </a:tc>
                <a:tc>
                  <a:txBody>
                    <a:bodyPr/>
                    <a:lstStyle/>
                    <a:p>
                      <a:pPr algn="ctr"/>
                      <a:r>
                        <a:rPr lang="zh-CN" altLang="en-US" dirty="0"/>
                        <a:t>技术标准</a:t>
                      </a:r>
                      <a:endParaRPr lang="zh-CN" altLang="en-US" dirty="0"/>
                    </a:p>
                  </a:txBody>
                  <a:tcPr anchor="ctr"/>
                </a:tc>
                <a:tc>
                  <a:txBody>
                    <a:bodyPr/>
                    <a:lstStyle/>
                    <a:p>
                      <a:pPr algn="ctr"/>
                      <a:r>
                        <a:rPr lang="zh-CN" altLang="en-US" dirty="0"/>
                        <a:t>调制技术</a:t>
                      </a:r>
                      <a:endParaRPr lang="zh-CN" altLang="en-US" dirty="0"/>
                    </a:p>
                  </a:txBody>
                  <a:tcPr anchor="ctr"/>
                </a:tc>
                <a:tc>
                  <a:txBody>
                    <a:bodyPr/>
                    <a:lstStyle/>
                    <a:p>
                      <a:pPr algn="ctr"/>
                      <a:r>
                        <a:rPr lang="zh-CN" altLang="en-US" dirty="0"/>
                        <a:t>编码标准</a:t>
                      </a:r>
                      <a:endParaRPr lang="zh-CN" altLang="en-US" dirty="0"/>
                    </a:p>
                  </a:txBody>
                  <a:tcPr anchor="ctr"/>
                </a:tc>
                <a:tc>
                  <a:txBody>
                    <a:bodyPr/>
                    <a:lstStyle/>
                    <a:p>
                      <a:pPr algn="ctr"/>
                      <a:r>
                        <a:rPr lang="zh-CN" altLang="en-US" dirty="0"/>
                        <a:t>对应国家</a:t>
                      </a:r>
                      <a:endParaRPr lang="zh-CN" altLang="en-US" dirty="0"/>
                    </a:p>
                  </a:txBody>
                  <a:tcPr anchor="ctr"/>
                </a:tc>
              </a:tr>
              <a:tr h="637329">
                <a:tc>
                  <a:txBody>
                    <a:bodyPr/>
                    <a:lstStyle/>
                    <a:p>
                      <a:pPr algn="ctr"/>
                      <a:r>
                        <a:rPr lang="en-US" altLang="zh-CN" dirty="0"/>
                        <a:t>2G</a:t>
                      </a:r>
                      <a:endParaRPr lang="zh-CN" altLang="en-US" dirty="0"/>
                    </a:p>
                  </a:txBody>
                  <a:tcPr anchor="ctr"/>
                </a:tc>
                <a:tc>
                  <a:txBody>
                    <a:bodyPr/>
                    <a:lstStyle/>
                    <a:p>
                      <a:pPr algn="ctr"/>
                      <a:r>
                        <a:rPr lang="en-US" altLang="zh-CN" dirty="0"/>
                        <a:t>GSM</a:t>
                      </a:r>
                      <a:r>
                        <a:rPr lang="zh-CN" altLang="en-US" dirty="0"/>
                        <a:t>、</a:t>
                      </a:r>
                      <a:r>
                        <a:rPr lang="en-US" altLang="zh-CN" dirty="0"/>
                        <a:t>CDMA</a:t>
                      </a:r>
                      <a:endParaRPr lang="zh-CN" altLang="en-US" dirty="0"/>
                    </a:p>
                  </a:txBody>
                  <a:tcPr anchor="ctr"/>
                </a:tc>
                <a:tc>
                  <a:txBody>
                    <a:bodyPr/>
                    <a:lstStyle/>
                    <a:p>
                      <a:pPr algn="ctr"/>
                      <a:r>
                        <a:rPr lang="en-US" altLang="zh-CN" dirty="0"/>
                        <a:t>TDMA</a:t>
                      </a:r>
                      <a:endParaRPr lang="zh-CN" altLang="en-US" dirty="0"/>
                    </a:p>
                  </a:txBody>
                  <a:tcPr anchor="ctr"/>
                </a:tc>
                <a:tc>
                  <a:txBody>
                    <a:bodyPr/>
                    <a:lstStyle/>
                    <a:p>
                      <a:pPr algn="ctr"/>
                      <a:r>
                        <a:rPr lang="zh-CN" altLang="en-US" dirty="0"/>
                        <a:t>卷积码</a:t>
                      </a:r>
                      <a:endParaRPr lang="zh-CN" altLang="en-US" dirty="0"/>
                    </a:p>
                  </a:txBody>
                  <a:tcPr anchor="ctr"/>
                </a:tc>
                <a:tc>
                  <a:txBody>
                    <a:bodyPr/>
                    <a:lstStyle/>
                    <a:p>
                      <a:pPr algn="ctr"/>
                      <a:r>
                        <a:rPr lang="zh-CN" altLang="en-US" dirty="0"/>
                        <a:t>欧洲</a:t>
                      </a:r>
                      <a:endParaRPr lang="zh-CN" altLang="en-US" dirty="0"/>
                    </a:p>
                  </a:txBody>
                  <a:tcPr anchor="ctr"/>
                </a:tc>
              </a:tr>
              <a:tr h="637329">
                <a:tc>
                  <a:txBody>
                    <a:bodyPr/>
                    <a:lstStyle/>
                    <a:p>
                      <a:pPr algn="ctr"/>
                      <a:r>
                        <a:rPr lang="en-US" altLang="zh-CN" dirty="0"/>
                        <a:t>3G</a:t>
                      </a:r>
                      <a:endParaRPr lang="zh-CN" altLang="en-US" dirty="0"/>
                    </a:p>
                  </a:txBody>
                  <a:tcPr anchor="ctr"/>
                </a:tc>
                <a:tc>
                  <a:txBody>
                    <a:bodyPr/>
                    <a:lstStyle/>
                    <a:p>
                      <a:pPr algn="ctr"/>
                      <a:r>
                        <a:rPr lang="en-US" altLang="zh-CN" dirty="0"/>
                        <a:t>WCDMA</a:t>
                      </a:r>
                      <a:r>
                        <a:rPr lang="zh-CN" altLang="en-US" dirty="0"/>
                        <a:t>、</a:t>
                      </a:r>
                      <a:r>
                        <a:rPr lang="en-US" altLang="zh-CN" dirty="0"/>
                        <a:t>CDMA2000</a:t>
                      </a:r>
                      <a:r>
                        <a:rPr lang="zh-CN" altLang="en-US" dirty="0"/>
                        <a:t>、</a:t>
                      </a:r>
                      <a:r>
                        <a:rPr lang="en-US" altLang="zh-CN" dirty="0"/>
                        <a:t>TD-SCDMA</a:t>
                      </a:r>
                      <a:endParaRPr lang="zh-CN" altLang="en-US" dirty="0"/>
                    </a:p>
                  </a:txBody>
                  <a:tcPr anchor="ctr"/>
                </a:tc>
                <a:tc>
                  <a:txBody>
                    <a:bodyPr/>
                    <a:lstStyle/>
                    <a:p>
                      <a:pPr algn="ctr"/>
                      <a:r>
                        <a:rPr lang="en-US" altLang="zh-CN" dirty="0"/>
                        <a:t>CDMA</a:t>
                      </a:r>
                      <a:endParaRPr lang="zh-CN" altLang="en-US" dirty="0"/>
                    </a:p>
                  </a:txBody>
                  <a:tcPr anchor="ctr"/>
                </a:tc>
                <a:tc>
                  <a:txBody>
                    <a:bodyPr/>
                    <a:lstStyle/>
                    <a:p>
                      <a:pPr algn="ctr"/>
                      <a:r>
                        <a:rPr lang="en-US" altLang="zh-CN" dirty="0"/>
                        <a:t>Turbo</a:t>
                      </a:r>
                      <a:endParaRPr lang="zh-CN" altLang="en-US" dirty="0"/>
                    </a:p>
                  </a:txBody>
                  <a:tcPr anchor="ctr"/>
                </a:tc>
                <a:tc>
                  <a:txBody>
                    <a:bodyPr/>
                    <a:lstStyle/>
                    <a:p>
                      <a:pPr algn="ctr"/>
                      <a:r>
                        <a:rPr lang="zh-CN" altLang="en-US" dirty="0"/>
                        <a:t>法国</a:t>
                      </a:r>
                      <a:endParaRPr lang="zh-CN" altLang="en-US" dirty="0"/>
                    </a:p>
                  </a:txBody>
                  <a:tcPr anchor="ctr"/>
                </a:tc>
              </a:tr>
              <a:tr h="986627">
                <a:tc>
                  <a:txBody>
                    <a:bodyPr/>
                    <a:lstStyle/>
                    <a:p>
                      <a:pPr algn="ctr"/>
                      <a:r>
                        <a:rPr lang="en-US" altLang="zh-CN" dirty="0"/>
                        <a:t>4G</a:t>
                      </a:r>
                      <a:endParaRPr lang="zh-CN" altLang="en-US" dirty="0"/>
                    </a:p>
                  </a:txBody>
                  <a:tcPr anchor="ctr"/>
                </a:tc>
                <a:tc>
                  <a:txBody>
                    <a:bodyPr/>
                    <a:lstStyle/>
                    <a:p>
                      <a:pPr algn="ctr"/>
                      <a:r>
                        <a:rPr lang="en-US" altLang="zh-CN" dirty="0"/>
                        <a:t>FDD-LTE</a:t>
                      </a:r>
                      <a:r>
                        <a:rPr lang="zh-CN" altLang="en-US" dirty="0"/>
                        <a:t>、</a:t>
                      </a:r>
                      <a:r>
                        <a:rPr lang="en-US" altLang="zh-CN" dirty="0"/>
                        <a:t>TDD-LTE</a:t>
                      </a:r>
                      <a:endParaRPr lang="zh-CN" altLang="en-US" dirty="0"/>
                    </a:p>
                  </a:txBody>
                  <a:tcPr anchor="ctr"/>
                </a:tc>
                <a:tc>
                  <a:txBody>
                    <a:bodyPr/>
                    <a:lstStyle/>
                    <a:p>
                      <a:pPr algn="ctr"/>
                      <a:r>
                        <a:rPr lang="en-US" altLang="zh-CN" dirty="0"/>
                        <a:t>OFDMA+SC-FDMA</a:t>
                      </a:r>
                      <a:endParaRPr lang="zh-CN" altLang="en-US" dirty="0"/>
                    </a:p>
                  </a:txBody>
                  <a:tcPr anchor="ctr"/>
                </a:tc>
                <a:tc>
                  <a:txBody>
                    <a:bodyPr/>
                    <a:lstStyle/>
                    <a:p>
                      <a:pPr algn="l"/>
                      <a:r>
                        <a:rPr lang="zh-CN" altLang="en-US" sz="1800" b="0" i="0" kern="1200" dirty="0">
                          <a:solidFill>
                            <a:schemeClr val="dk1"/>
                          </a:solidFill>
                          <a:effectLst/>
                          <a:latin typeface="+mn-lt"/>
                          <a:ea typeface="+mn-ea"/>
                          <a:cs typeface="+mn-cs"/>
                        </a:rPr>
                        <a:t>长码： </a:t>
                      </a:r>
                      <a:r>
                        <a:rPr lang="en-US" altLang="zh-CN" sz="1800" b="0" i="0" kern="1200" dirty="0">
                          <a:solidFill>
                            <a:schemeClr val="dk1"/>
                          </a:solidFill>
                          <a:effectLst/>
                          <a:latin typeface="+mn-lt"/>
                          <a:ea typeface="+mn-ea"/>
                          <a:cs typeface="+mn-cs"/>
                        </a:rPr>
                        <a:t>Turbo</a:t>
                      </a:r>
                      <a:br>
                        <a:rPr lang="zh-CN" altLang="en-US" sz="1800" b="0" i="0" kern="1200" dirty="0">
                          <a:solidFill>
                            <a:schemeClr val="dk1"/>
                          </a:solidFill>
                          <a:effectLst/>
                          <a:latin typeface="+mn-lt"/>
                          <a:ea typeface="+mn-ea"/>
                          <a:cs typeface="+mn-cs"/>
                        </a:rPr>
                      </a:br>
                      <a:r>
                        <a:rPr lang="zh-CN" altLang="en-US" sz="1800" b="0" i="0" kern="1200" dirty="0">
                          <a:solidFill>
                            <a:schemeClr val="dk1"/>
                          </a:solidFill>
                          <a:effectLst/>
                          <a:latin typeface="+mn-lt"/>
                          <a:ea typeface="+mn-ea"/>
                          <a:cs typeface="+mn-cs"/>
                        </a:rPr>
                        <a:t>短码：咬尾卷积码</a:t>
                      </a:r>
                      <a:r>
                        <a:rPr lang="zh-CN" altLang="en-US" dirty="0"/>
                        <a:t> </a:t>
                      </a:r>
                      <a:endParaRPr lang="zh-CN" altLang="en-US" dirty="0"/>
                    </a:p>
                  </a:txBody>
                  <a:tcPr anchor="ctr"/>
                </a:tc>
                <a:tc>
                  <a:txBody>
                    <a:bodyPr/>
                    <a:lstStyle/>
                    <a:p>
                      <a:pPr algn="ctr"/>
                      <a:r>
                        <a:rPr lang="zh-CN" altLang="en-US" dirty="0"/>
                        <a:t>法国</a:t>
                      </a:r>
                      <a:endParaRPr lang="zh-CN" altLang="en-US" dirty="0"/>
                    </a:p>
                  </a:txBody>
                  <a:tcPr anchor="ctr"/>
                </a:tc>
              </a:tr>
              <a:tr h="637329">
                <a:tc>
                  <a:txBody>
                    <a:bodyPr/>
                    <a:lstStyle/>
                    <a:p>
                      <a:pPr algn="ctr"/>
                      <a:r>
                        <a:rPr lang="en-US" altLang="zh-CN" dirty="0"/>
                        <a:t>5G</a:t>
                      </a:r>
                      <a:endParaRPr lang="zh-CN" altLang="en-US" dirty="0"/>
                    </a:p>
                  </a:txBody>
                  <a:tcPr anchor="ctr"/>
                </a:tc>
                <a:tc>
                  <a:txBody>
                    <a:bodyPr/>
                    <a:lstStyle/>
                    <a:p>
                      <a:pPr algn="ctr"/>
                      <a:r>
                        <a:rPr lang="en-US" altLang="zh-CN" dirty="0"/>
                        <a:t>5G NR</a:t>
                      </a:r>
                      <a:endParaRPr lang="zh-CN" altLang="en-US" dirty="0"/>
                    </a:p>
                  </a:txBody>
                  <a:tcPr anchor="ctr"/>
                </a:tc>
                <a:tc>
                  <a:txBody>
                    <a:bodyPr/>
                    <a:lstStyle/>
                    <a:p>
                      <a:pPr algn="ctr"/>
                      <a:r>
                        <a:rPr lang="en-US" altLang="zh-CN" dirty="0"/>
                        <a:t>OFDMA</a:t>
                      </a:r>
                      <a:r>
                        <a:rPr lang="zh-CN" altLang="en-US" dirty="0"/>
                        <a:t>、</a:t>
                      </a:r>
                      <a:r>
                        <a:rPr lang="en-US" altLang="zh-CN" dirty="0"/>
                        <a:t>NOMA</a:t>
                      </a:r>
                      <a:endParaRPr lang="zh-CN" altLang="en-US" dirty="0"/>
                    </a:p>
                  </a:txBody>
                  <a:tcPr anchor="ctr"/>
                </a:tc>
                <a:tc>
                  <a:txBody>
                    <a:bodyPr/>
                    <a:lstStyle/>
                    <a:p>
                      <a:pPr algn="l"/>
                      <a:r>
                        <a:rPr lang="zh-CN" altLang="en-US" sz="1800" b="0" i="0" kern="1200" dirty="0">
                          <a:solidFill>
                            <a:schemeClr val="dk1"/>
                          </a:solidFill>
                          <a:effectLst/>
                          <a:latin typeface="+mn-lt"/>
                          <a:ea typeface="+mn-ea"/>
                          <a:cs typeface="+mn-cs"/>
                        </a:rPr>
                        <a:t>长码： </a:t>
                      </a:r>
                      <a:r>
                        <a:rPr lang="en-US" altLang="zh-CN" sz="1800" b="0" i="0" kern="1200" dirty="0">
                          <a:solidFill>
                            <a:schemeClr val="dk1"/>
                          </a:solidFill>
                          <a:effectLst/>
                          <a:latin typeface="+mn-lt"/>
                          <a:ea typeface="+mn-ea"/>
                          <a:cs typeface="+mn-cs"/>
                        </a:rPr>
                        <a:t>LDPC</a:t>
                      </a:r>
                      <a:endParaRPr lang="en-US" altLang="zh-CN" sz="1800" b="0" i="0" kern="1200" dirty="0">
                        <a:solidFill>
                          <a:schemeClr val="dk1"/>
                        </a:solidFill>
                        <a:effectLst/>
                        <a:latin typeface="+mn-lt"/>
                        <a:ea typeface="+mn-ea"/>
                        <a:cs typeface="+mn-cs"/>
                      </a:endParaRPr>
                    </a:p>
                    <a:p>
                      <a:pPr algn="l"/>
                      <a:r>
                        <a:rPr lang="zh-CN" altLang="en-US" sz="1800" b="0" i="0" kern="1200" dirty="0">
                          <a:solidFill>
                            <a:schemeClr val="dk1"/>
                          </a:solidFill>
                          <a:effectLst/>
                          <a:latin typeface="+mn-lt"/>
                          <a:ea typeface="+mn-ea"/>
                          <a:cs typeface="+mn-cs"/>
                        </a:rPr>
                        <a:t>短码： </a:t>
                      </a:r>
                      <a:br>
                        <a:rPr lang="zh-CN" altLang="en-US" sz="1800" b="0" i="0" kern="1200" dirty="0">
                          <a:solidFill>
                            <a:schemeClr val="dk1"/>
                          </a:solidFill>
                          <a:effectLst/>
                          <a:latin typeface="+mn-lt"/>
                          <a:ea typeface="+mn-ea"/>
                          <a:cs typeface="+mn-cs"/>
                        </a:rPr>
                      </a:br>
                      <a:r>
                        <a:rPr lang="zh-CN" altLang="en-US" sz="1800" b="0" i="0" kern="1200" dirty="0">
                          <a:solidFill>
                            <a:schemeClr val="dk1"/>
                          </a:solidFill>
                          <a:effectLst/>
                          <a:latin typeface="+mn-lt"/>
                          <a:ea typeface="+mn-ea"/>
                          <a:cs typeface="+mn-cs"/>
                        </a:rPr>
                        <a:t>数据信道</a:t>
                      </a:r>
                      <a:r>
                        <a:rPr lang="en-US" altLang="zh-CN" sz="1800" b="0" i="0" kern="1200" dirty="0">
                          <a:solidFill>
                            <a:schemeClr val="dk1"/>
                          </a:solidFill>
                          <a:effectLst/>
                          <a:latin typeface="+mn-lt"/>
                          <a:ea typeface="+mn-ea"/>
                          <a:cs typeface="+mn-cs"/>
                        </a:rPr>
                        <a:t>LDPC</a:t>
                      </a:r>
                      <a:br>
                        <a:rPr lang="en-US" altLang="zh-CN" sz="1800" b="0" i="0" kern="1200" dirty="0">
                          <a:solidFill>
                            <a:schemeClr val="dk1"/>
                          </a:solidFill>
                          <a:effectLst/>
                          <a:latin typeface="+mn-lt"/>
                          <a:ea typeface="+mn-ea"/>
                          <a:cs typeface="+mn-cs"/>
                        </a:rPr>
                      </a:br>
                      <a:r>
                        <a:rPr lang="zh-CN" altLang="en-US" sz="1800" b="0" i="0" kern="1200" dirty="0">
                          <a:solidFill>
                            <a:schemeClr val="dk1"/>
                          </a:solidFill>
                          <a:effectLst/>
                          <a:latin typeface="+mn-lt"/>
                          <a:ea typeface="+mn-ea"/>
                          <a:cs typeface="+mn-cs"/>
                        </a:rPr>
                        <a:t>控制信道</a:t>
                      </a:r>
                      <a:r>
                        <a:rPr lang="en-US" altLang="zh-CN" sz="1800" b="0" i="0" kern="1200" dirty="0">
                          <a:solidFill>
                            <a:schemeClr val="dk1"/>
                          </a:solidFill>
                          <a:effectLst/>
                          <a:latin typeface="+mn-lt"/>
                          <a:ea typeface="+mn-ea"/>
                          <a:cs typeface="+mn-cs"/>
                        </a:rPr>
                        <a:t>Polar</a:t>
                      </a:r>
                      <a:r>
                        <a:rPr lang="zh-CN" altLang="en-US" dirty="0"/>
                        <a:t> </a:t>
                      </a:r>
                      <a:endParaRPr lang="zh-CN" altLang="en-US" dirty="0"/>
                    </a:p>
                  </a:txBody>
                  <a:tcPr anchor="ctr"/>
                </a:tc>
                <a:tc>
                  <a:txBody>
                    <a:bodyPr/>
                    <a:lstStyle/>
                    <a:p>
                      <a:pPr algn="ctr"/>
                      <a:r>
                        <a:rPr lang="zh-CN" altLang="en-US" dirty="0"/>
                        <a:t>美国、中国</a:t>
                      </a:r>
                      <a:endParaRPr lang="zh-CN" altLang="en-US" dirty="0"/>
                    </a:p>
                  </a:txBody>
                  <a:tcPr anchor="ctr"/>
                </a:tc>
              </a:tr>
            </a:tbl>
          </a:graphicData>
        </a:graphic>
      </p:graphicFrame>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06070"/>
            <a:ext cx="10515600" cy="530225"/>
          </a:xfrm>
        </p:spPr>
        <p:txBody>
          <a:bodyPr>
            <a:noAutofit/>
          </a:bodyPr>
          <a:lstStyle/>
          <a:p>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主导</a:t>
            </a:r>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Polar</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码标准，意义重大</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3" name="文本框 2"/>
          <p:cNvSpPr txBox="1"/>
          <p:nvPr/>
        </p:nvSpPr>
        <p:spPr>
          <a:xfrm>
            <a:off x="695400" y="980728"/>
            <a:ext cx="8784976" cy="369332"/>
          </a:xfrm>
          <a:prstGeom prst="rect">
            <a:avLst/>
          </a:prstGeom>
          <a:noFill/>
        </p:spPr>
        <p:txBody>
          <a:bodyPr wrap="square" rtlCol="0">
            <a:spAutoFit/>
          </a:bodyPr>
          <a:lstStyle/>
          <a:p>
            <a:r>
              <a:rPr lang="zh-CN" altLang="en-US" dirty="0">
                <a:solidFill>
                  <a:srgbClr val="FF0000"/>
                </a:solidFill>
                <a:latin typeface="微软雅黑" panose="020B0503020204020204" pitchFamily="34" charset="-122"/>
                <a:ea typeface="微软雅黑" panose="020B0503020204020204" pitchFamily="34" charset="-122"/>
              </a:rPr>
              <a:t>我国移动通信的底层标准历史上处于空白</a:t>
            </a:r>
            <a:endParaRPr lang="zh-CN" altLang="en-US" dirty="0">
              <a:solidFill>
                <a:srgbClr val="FF0000"/>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407368" y="1340768"/>
            <a:ext cx="11449272" cy="2169825"/>
          </a:xfrm>
          <a:prstGeom prst="rect">
            <a:avLst/>
          </a:prstGeom>
          <a:noFill/>
        </p:spPr>
        <p:txBody>
          <a:bodyPr wrap="square" rtlCol="0">
            <a:spAutoFit/>
          </a:bodyPr>
          <a:lstStyle/>
          <a:p>
            <a:pPr marL="285750" indent="-285750">
              <a:lnSpc>
                <a:spcPct val="125000"/>
              </a:lnSpc>
              <a:buFont typeface="Wingdings" panose="05000000000000000000" pitchFamily="2" charset="2"/>
              <a:buChar char="u"/>
            </a:pPr>
            <a:r>
              <a:rPr lang="zh-CN" altLang="en-US" dirty="0">
                <a:latin typeface="微软雅黑" panose="020B0503020204020204" pitchFamily="34" charset="-122"/>
                <a:ea typeface="微软雅黑" panose="020B0503020204020204" pitchFamily="34" charset="-122"/>
              </a:rPr>
              <a:t>编码和调制是无线通信技术中最核心最深奥的部分，被誉为通信技术的皇冠。 在</a:t>
            </a:r>
            <a:r>
              <a:rPr lang="en-US" altLang="zh-CN" dirty="0">
                <a:latin typeface="微软雅黑" panose="020B0503020204020204" pitchFamily="34" charset="-122"/>
                <a:ea typeface="微软雅黑" panose="020B0503020204020204" pitchFamily="34" charset="-122"/>
              </a:rPr>
              <a:t>LTE</a:t>
            </a:r>
            <a:r>
              <a:rPr lang="zh-CN" altLang="en-US" dirty="0">
                <a:latin typeface="微软雅黑" panose="020B0503020204020204" pitchFamily="34" charset="-122"/>
                <a:ea typeface="微软雅黑" panose="020B0503020204020204" pitchFamily="34" charset="-122"/>
              </a:rPr>
              <a:t>时代，虽然我国主导的</a:t>
            </a:r>
            <a:r>
              <a:rPr lang="en-US" altLang="zh-CN" dirty="0">
                <a:latin typeface="微软雅黑" panose="020B0503020204020204" pitchFamily="34" charset="-122"/>
                <a:ea typeface="微软雅黑" panose="020B0503020204020204" pitchFamily="34" charset="-122"/>
              </a:rPr>
              <a:t>TD-LTE</a:t>
            </a:r>
            <a:r>
              <a:rPr lang="zh-CN" altLang="en-US" dirty="0">
                <a:latin typeface="微软雅黑" panose="020B0503020204020204" pitchFamily="34" charset="-122"/>
                <a:ea typeface="微软雅黑" panose="020B0503020204020204" pitchFamily="34" charset="-122"/>
              </a:rPr>
              <a:t>已成为世界的主流技术之一，但是其中的核心长码编码</a:t>
            </a:r>
            <a:r>
              <a:rPr lang="en-US" altLang="zh-CN" dirty="0">
                <a:latin typeface="微软雅黑" panose="020B0503020204020204" pitchFamily="34" charset="-122"/>
                <a:ea typeface="微软雅黑" panose="020B0503020204020204" pitchFamily="34" charset="-122"/>
              </a:rPr>
              <a:t>Turbo</a:t>
            </a:r>
            <a:r>
              <a:rPr lang="zh-CN" altLang="en-US" dirty="0">
                <a:latin typeface="微软雅黑" panose="020B0503020204020204" pitchFamily="34" charset="-122"/>
                <a:ea typeface="微软雅黑" panose="020B0503020204020204" pitchFamily="34" charset="-122"/>
              </a:rPr>
              <a:t>码和短码咬尾卷积码均采用国外技术，因此</a:t>
            </a:r>
            <a:r>
              <a:rPr lang="en-US" altLang="zh-CN" dirty="0">
                <a:latin typeface="微软雅黑" panose="020B0503020204020204" pitchFamily="34" charset="-122"/>
                <a:ea typeface="微软雅黑" panose="020B0503020204020204" pitchFamily="34" charset="-122"/>
              </a:rPr>
              <a:t>LTE</a:t>
            </a:r>
            <a:r>
              <a:rPr lang="zh-CN" altLang="en-US" dirty="0">
                <a:latin typeface="微软雅黑" panose="020B0503020204020204" pitchFamily="34" charset="-122"/>
                <a:ea typeface="微软雅黑" panose="020B0503020204020204" pitchFamily="34" charset="-122"/>
              </a:rPr>
              <a:t>的核心技术并不为我国掌握</a:t>
            </a:r>
            <a:endParaRPr lang="zh-CN" altLang="en-US" dirty="0">
              <a:latin typeface="微软雅黑" panose="020B0503020204020204" pitchFamily="34" charset="-122"/>
              <a:ea typeface="微软雅黑" panose="020B0503020204020204" pitchFamily="34" charset="-122"/>
            </a:endParaRPr>
          </a:p>
          <a:p>
            <a:pPr marL="285750" indent="-285750">
              <a:lnSpc>
                <a:spcPct val="125000"/>
              </a:lnSpc>
              <a:buFont typeface="Wingdings" panose="05000000000000000000" pitchFamily="2" charset="2"/>
              <a:buChar char="u"/>
            </a:pPr>
            <a:r>
              <a:rPr lang="en-US" altLang="zh-CN" dirty="0" smtClean="0">
                <a:latin typeface="微软雅黑" panose="020B0503020204020204" pitchFamily="34" charset="-122"/>
                <a:ea typeface="微软雅黑" panose="020B0503020204020204" pitchFamily="34" charset="-122"/>
              </a:rPr>
              <a:t>2016</a:t>
            </a:r>
            <a:r>
              <a:rPr lang="zh-CN" altLang="en-US" dirty="0">
                <a:latin typeface="微软雅黑" panose="020B0503020204020204" pitchFamily="34" charset="-122"/>
                <a:ea typeface="微软雅黑" panose="020B0503020204020204" pitchFamily="34" charset="-122"/>
              </a:rPr>
              <a:t>年</a:t>
            </a:r>
            <a:r>
              <a:rPr lang="en-US" altLang="zh-CN" dirty="0">
                <a:latin typeface="微软雅黑" panose="020B0503020204020204" pitchFamily="34" charset="-122"/>
                <a:ea typeface="微软雅黑" panose="020B0503020204020204" pitchFamily="34" charset="-122"/>
              </a:rPr>
              <a:t>11</a:t>
            </a:r>
            <a:r>
              <a:rPr lang="zh-CN" altLang="en-US" dirty="0">
                <a:latin typeface="微软雅黑" panose="020B0503020204020204" pitchFamily="34" charset="-122"/>
                <a:ea typeface="微软雅黑" panose="020B0503020204020204" pitchFamily="34" charset="-122"/>
              </a:rPr>
              <a:t>月的</a:t>
            </a:r>
            <a:r>
              <a:rPr lang="en-US" altLang="zh-CN" dirty="0">
                <a:latin typeface="微软雅黑" panose="020B0503020204020204" pitchFamily="34" charset="-122"/>
                <a:ea typeface="微软雅黑" panose="020B0503020204020204" pitchFamily="34" charset="-122"/>
              </a:rPr>
              <a:t>3GPP RAN187</a:t>
            </a:r>
            <a:r>
              <a:rPr lang="zh-CN" altLang="en-US" dirty="0">
                <a:latin typeface="微软雅黑" panose="020B0503020204020204" pitchFamily="34" charset="-122"/>
                <a:ea typeface="微软雅黑" panose="020B0503020204020204" pitchFamily="34" charset="-122"/>
              </a:rPr>
              <a:t>次会议中，经过艰苦卓绝的努力和激烈竞争，</a:t>
            </a:r>
            <a:r>
              <a:rPr lang="zh-CN" altLang="en-US" dirty="0">
                <a:solidFill>
                  <a:srgbClr val="FF0000"/>
                </a:solidFill>
                <a:latin typeface="微软雅黑" panose="020B0503020204020204" pitchFamily="34" charset="-122"/>
                <a:ea typeface="微软雅黑" panose="020B0503020204020204" pitchFamily="34" charset="-122"/>
              </a:rPr>
              <a:t>华为主推的</a:t>
            </a:r>
            <a:r>
              <a:rPr lang="en-US" altLang="zh-CN" dirty="0" err="1">
                <a:solidFill>
                  <a:srgbClr val="FF0000"/>
                </a:solidFill>
                <a:latin typeface="微软雅黑" panose="020B0503020204020204" pitchFamily="34" charset="-122"/>
                <a:ea typeface="微软雅黑" panose="020B0503020204020204" pitchFamily="34" charset="-122"/>
              </a:rPr>
              <a:t>PolarCode</a:t>
            </a:r>
            <a:r>
              <a:rPr lang="zh-CN" altLang="en-US" dirty="0">
                <a:latin typeface="微软雅黑" panose="020B0503020204020204" pitchFamily="34" charset="-122"/>
                <a:ea typeface="微软雅黑" panose="020B0503020204020204" pitchFamily="34" charset="-122"/>
              </a:rPr>
              <a:t>（极化码）方案成为</a:t>
            </a:r>
            <a:r>
              <a:rPr lang="en-US" altLang="zh-CN" dirty="0">
                <a:solidFill>
                  <a:srgbClr val="FF0000"/>
                </a:solidFill>
                <a:latin typeface="微软雅黑" panose="020B0503020204020204" pitchFamily="34" charset="-122"/>
                <a:ea typeface="微软雅黑" panose="020B0503020204020204" pitchFamily="34" charset="-122"/>
              </a:rPr>
              <a:t>5G</a:t>
            </a:r>
            <a:r>
              <a:rPr lang="zh-CN" altLang="en-US" dirty="0">
                <a:solidFill>
                  <a:srgbClr val="FF0000"/>
                </a:solidFill>
                <a:latin typeface="微软雅黑" panose="020B0503020204020204" pitchFamily="34" charset="-122"/>
                <a:ea typeface="微软雅黑" panose="020B0503020204020204" pitchFamily="34" charset="-122"/>
              </a:rPr>
              <a:t>控制信道</a:t>
            </a:r>
            <a:r>
              <a:rPr lang="en-US" altLang="zh-CN" dirty="0" err="1">
                <a:solidFill>
                  <a:srgbClr val="FF0000"/>
                </a:solidFill>
                <a:latin typeface="微软雅黑" panose="020B0503020204020204" pitchFamily="34" charset="-122"/>
                <a:ea typeface="微软雅黑" panose="020B0503020204020204" pitchFamily="34" charset="-122"/>
              </a:rPr>
              <a:t>eMBB</a:t>
            </a:r>
            <a:r>
              <a:rPr lang="zh-CN" altLang="en-US" dirty="0">
                <a:solidFill>
                  <a:srgbClr val="FF0000"/>
                </a:solidFill>
                <a:latin typeface="微软雅黑" panose="020B0503020204020204" pitchFamily="34" charset="-122"/>
                <a:ea typeface="微软雅黑" panose="020B0503020204020204" pitchFamily="34" charset="-122"/>
              </a:rPr>
              <a:t>场景</a:t>
            </a:r>
            <a:r>
              <a:rPr lang="zh-CN" altLang="en-US" dirty="0">
                <a:latin typeface="微软雅黑" panose="020B0503020204020204" pitchFamily="34" charset="-122"/>
                <a:ea typeface="微软雅黑" panose="020B0503020204020204" pitchFamily="34" charset="-122"/>
              </a:rPr>
              <a:t>编码方案</a:t>
            </a:r>
            <a:r>
              <a:rPr lang="zh-CN" altLang="en-US" dirty="0" smtClean="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获得</a:t>
            </a:r>
            <a:r>
              <a:rPr lang="zh-CN" altLang="en-US" dirty="0">
                <a:solidFill>
                  <a:srgbClr val="FF0000"/>
                </a:solidFill>
                <a:latin typeface="微软雅黑" panose="020B0503020204020204" pitchFamily="34" charset="-122"/>
                <a:ea typeface="微软雅黑" panose="020B0503020204020204" pitchFamily="34" charset="-122"/>
              </a:rPr>
              <a:t>短码的控制</a:t>
            </a:r>
            <a:r>
              <a:rPr lang="zh-CN" altLang="en-US" dirty="0" smtClean="0">
                <a:solidFill>
                  <a:srgbClr val="FF0000"/>
                </a:solidFill>
                <a:latin typeface="微软雅黑" panose="020B0503020204020204" pitchFamily="34" charset="-122"/>
                <a:ea typeface="微软雅黑" panose="020B0503020204020204" pitchFamily="34" charset="-122"/>
              </a:rPr>
              <a:t>信道</a:t>
            </a:r>
            <a:r>
              <a:rPr lang="zh-CN" altLang="en-US" dirty="0" smtClean="0">
                <a:latin typeface="微软雅黑" panose="020B0503020204020204" pitchFamily="34" charset="-122"/>
                <a:ea typeface="微软雅黑" panose="020B0503020204020204" pitchFamily="34" charset="-122"/>
              </a:rPr>
              <a:t>，印证</a:t>
            </a:r>
            <a:r>
              <a:rPr lang="zh-CN" altLang="en-US" dirty="0">
                <a:latin typeface="微软雅黑" panose="020B0503020204020204" pitchFamily="34" charset="-122"/>
                <a:ea typeface="微软雅黑" panose="020B0503020204020204" pitchFamily="34" charset="-122"/>
              </a:rPr>
              <a:t>我国在</a:t>
            </a:r>
            <a:r>
              <a:rPr lang="en-US" altLang="zh-CN" dirty="0">
                <a:latin typeface="微软雅黑" panose="020B0503020204020204" pitchFamily="34" charset="-122"/>
                <a:ea typeface="微软雅黑" panose="020B0503020204020204" pitchFamily="34" charset="-122"/>
              </a:rPr>
              <a:t>5G</a:t>
            </a:r>
            <a:r>
              <a:rPr lang="zh-CN" altLang="en-US" dirty="0">
                <a:latin typeface="微软雅黑" panose="020B0503020204020204" pitchFamily="34" charset="-122"/>
                <a:ea typeface="微软雅黑" panose="020B0503020204020204" pitchFamily="34" charset="-122"/>
              </a:rPr>
              <a:t>标准制定上进入一线梯队，与美欧分庭抗礼，厂商话语权不断</a:t>
            </a:r>
            <a:r>
              <a:rPr lang="zh-CN" altLang="en-US" dirty="0" smtClean="0">
                <a:latin typeface="微软雅黑" panose="020B0503020204020204" pitchFamily="34" charset="-122"/>
                <a:ea typeface="微软雅黑" panose="020B0503020204020204" pitchFamily="34" charset="-122"/>
              </a:rPr>
              <a:t>提升</a:t>
            </a:r>
            <a:endParaRPr lang="en-US" altLang="zh-CN" dirty="0" smtClean="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tretch>
            <a:fillRect/>
          </a:stretch>
        </p:blipFill>
        <p:spPr>
          <a:xfrm>
            <a:off x="1025310" y="3580804"/>
            <a:ext cx="10213388" cy="2728516"/>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45" name="标题 1"/>
          <p:cNvSpPr>
            <a:spLocks noGrp="1"/>
          </p:cNvSpPr>
          <p:nvPr>
            <p:ph type="title"/>
          </p:nvPr>
        </p:nvSpPr>
        <p:spPr>
          <a:xfrm>
            <a:off x="838200" y="306070"/>
            <a:ext cx="10515600" cy="530225"/>
          </a:xfrm>
        </p:spPr>
        <p:txBody>
          <a:bodyPr>
            <a:noAutofit/>
          </a:bodyPr>
          <a:lstStyle/>
          <a:p>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时代通信网络的安全挑战和机遇</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grpSp>
        <p:nvGrpSpPr>
          <p:cNvPr id="99" name="组合 98"/>
          <p:cNvGrpSpPr/>
          <p:nvPr/>
        </p:nvGrpSpPr>
        <p:grpSpPr>
          <a:xfrm>
            <a:off x="2949893" y="1091392"/>
            <a:ext cx="6289040" cy="806235"/>
            <a:chOff x="2951480" y="1374971"/>
            <a:chExt cx="6289040" cy="806235"/>
          </a:xfrm>
        </p:grpSpPr>
        <p:sp>
          <p:nvSpPr>
            <p:cNvPr id="100"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01" name="TextBox 105"/>
            <p:cNvSpPr txBox="1">
              <a:spLocks noChangeArrowheads="1"/>
            </p:cNvSpPr>
            <p:nvPr/>
          </p:nvSpPr>
          <p:spPr bwMode="auto">
            <a:xfrm>
              <a:off x="4090032" y="1501229"/>
              <a:ext cx="4437380" cy="553720"/>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en-US" altLang="en-US" sz="3000" b="1" dirty="0">
                  <a:solidFill>
                    <a:srgbClr val="3C3C3C"/>
                  </a:solidFill>
                  <a:latin typeface="微软雅黑" panose="020B0503020204020204" pitchFamily="34" charset="-122"/>
                  <a:ea typeface="微软雅黑" panose="020B0503020204020204" pitchFamily="34" charset="-122"/>
                </a:rPr>
                <a:t>研究概述</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02" name="组合 101"/>
            <p:cNvGrpSpPr/>
            <p:nvPr/>
          </p:nvGrpSpPr>
          <p:grpSpPr>
            <a:xfrm>
              <a:off x="3059744" y="1374971"/>
              <a:ext cx="892175" cy="806235"/>
              <a:chOff x="3066159" y="4509814"/>
              <a:chExt cx="892175" cy="754892"/>
            </a:xfrm>
          </p:grpSpPr>
          <p:grpSp>
            <p:nvGrpSpPr>
              <p:cNvPr id="103" name="组合 102"/>
              <p:cNvGrpSpPr/>
              <p:nvPr/>
            </p:nvGrpSpPr>
            <p:grpSpPr>
              <a:xfrm>
                <a:off x="3066159" y="4509814"/>
                <a:ext cx="892175" cy="700723"/>
                <a:chOff x="2711131" y="2016532"/>
                <a:chExt cx="892175" cy="700723"/>
              </a:xfrm>
            </p:grpSpPr>
            <p:sp>
              <p:nvSpPr>
                <p:cNvPr id="105"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06"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04" name="TextBox 106"/>
              <p:cNvSpPr txBox="1">
                <a:spLocks noChangeArrowheads="1"/>
              </p:cNvSpPr>
              <p:nvPr/>
            </p:nvSpPr>
            <p:spPr bwMode="auto">
              <a:xfrm>
                <a:off x="3277296" y="4556681"/>
                <a:ext cx="4699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1</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164" name="组合 163"/>
          <p:cNvGrpSpPr/>
          <p:nvPr/>
        </p:nvGrpSpPr>
        <p:grpSpPr>
          <a:xfrm>
            <a:off x="2949893" y="1964716"/>
            <a:ext cx="6289040" cy="757940"/>
            <a:chOff x="2951480" y="1374968"/>
            <a:chExt cx="6289040" cy="757940"/>
          </a:xfrm>
        </p:grpSpPr>
        <p:sp>
          <p:nvSpPr>
            <p:cNvPr id="165"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66" name="TextBox 105"/>
            <p:cNvSpPr txBox="1">
              <a:spLocks noChangeArrowheads="1"/>
            </p:cNvSpPr>
            <p:nvPr/>
          </p:nvSpPr>
          <p:spPr bwMode="auto">
            <a:xfrm>
              <a:off x="4090032" y="1501229"/>
              <a:ext cx="4437380"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安全需求</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67" name="组合 166"/>
            <p:cNvGrpSpPr/>
            <p:nvPr/>
          </p:nvGrpSpPr>
          <p:grpSpPr>
            <a:xfrm>
              <a:off x="3059744" y="1374968"/>
              <a:ext cx="892175" cy="757940"/>
              <a:chOff x="3066159" y="4509814"/>
              <a:chExt cx="892175" cy="709673"/>
            </a:xfrm>
          </p:grpSpPr>
          <p:grpSp>
            <p:nvGrpSpPr>
              <p:cNvPr id="168" name="组合 167"/>
              <p:cNvGrpSpPr/>
              <p:nvPr/>
            </p:nvGrpSpPr>
            <p:grpSpPr>
              <a:xfrm>
                <a:off x="3066159" y="4509814"/>
                <a:ext cx="892175" cy="700723"/>
                <a:chOff x="2711131" y="2016532"/>
                <a:chExt cx="892175" cy="700723"/>
              </a:xfrm>
            </p:grpSpPr>
            <p:sp>
              <p:nvSpPr>
                <p:cNvPr id="170"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71"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69"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2</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172" name="组合 171"/>
          <p:cNvGrpSpPr/>
          <p:nvPr/>
        </p:nvGrpSpPr>
        <p:grpSpPr>
          <a:xfrm>
            <a:off x="2949893" y="2833815"/>
            <a:ext cx="6289040" cy="757940"/>
            <a:chOff x="2951480" y="1374968"/>
            <a:chExt cx="6289040" cy="757940"/>
          </a:xfrm>
        </p:grpSpPr>
        <p:sp>
          <p:nvSpPr>
            <p:cNvPr id="173"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74" name="TextBox 105"/>
            <p:cNvSpPr txBox="1">
              <a:spLocks noChangeArrowheads="1"/>
            </p:cNvSpPr>
            <p:nvPr/>
          </p:nvSpPr>
          <p:spPr bwMode="auto">
            <a:xfrm>
              <a:off x="4090032" y="1501229"/>
              <a:ext cx="4437380"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安全架构</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75" name="组合 174"/>
            <p:cNvGrpSpPr/>
            <p:nvPr/>
          </p:nvGrpSpPr>
          <p:grpSpPr>
            <a:xfrm>
              <a:off x="3059744" y="1374968"/>
              <a:ext cx="892175" cy="757940"/>
              <a:chOff x="3066159" y="4509814"/>
              <a:chExt cx="892175" cy="709673"/>
            </a:xfrm>
          </p:grpSpPr>
          <p:grpSp>
            <p:nvGrpSpPr>
              <p:cNvPr id="176" name="组合 175"/>
              <p:cNvGrpSpPr/>
              <p:nvPr/>
            </p:nvGrpSpPr>
            <p:grpSpPr>
              <a:xfrm>
                <a:off x="3066159" y="4509814"/>
                <a:ext cx="892175" cy="700723"/>
                <a:chOff x="2711131" y="2016532"/>
                <a:chExt cx="892175" cy="700723"/>
              </a:xfrm>
            </p:grpSpPr>
            <p:sp>
              <p:nvSpPr>
                <p:cNvPr id="178"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79"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77"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3</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180" name="组合 179"/>
          <p:cNvGrpSpPr/>
          <p:nvPr/>
        </p:nvGrpSpPr>
        <p:grpSpPr>
          <a:xfrm>
            <a:off x="2949893" y="3690105"/>
            <a:ext cx="6289040" cy="757940"/>
            <a:chOff x="2951480" y="1374968"/>
            <a:chExt cx="6289040" cy="757940"/>
          </a:xfrm>
        </p:grpSpPr>
        <p:sp>
          <p:nvSpPr>
            <p:cNvPr id="181"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82" name="TextBox 105"/>
            <p:cNvSpPr txBox="1">
              <a:spLocks noChangeArrowheads="1"/>
            </p:cNvSpPr>
            <p:nvPr/>
          </p:nvSpPr>
          <p:spPr bwMode="auto">
            <a:xfrm>
              <a:off x="4090032" y="1501229"/>
              <a:ext cx="443738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安全问题与挑战</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83" name="组合 182"/>
            <p:cNvGrpSpPr/>
            <p:nvPr/>
          </p:nvGrpSpPr>
          <p:grpSpPr>
            <a:xfrm>
              <a:off x="3059744" y="1374968"/>
              <a:ext cx="892175" cy="757940"/>
              <a:chOff x="3066159" y="4509814"/>
              <a:chExt cx="892175" cy="709673"/>
            </a:xfrm>
          </p:grpSpPr>
          <p:grpSp>
            <p:nvGrpSpPr>
              <p:cNvPr id="184" name="组合 183"/>
              <p:cNvGrpSpPr/>
              <p:nvPr/>
            </p:nvGrpSpPr>
            <p:grpSpPr>
              <a:xfrm>
                <a:off x="3066159" y="4509814"/>
                <a:ext cx="892175" cy="700723"/>
                <a:chOff x="2711131" y="2016532"/>
                <a:chExt cx="892175" cy="700723"/>
              </a:xfrm>
            </p:grpSpPr>
            <p:sp>
              <p:nvSpPr>
                <p:cNvPr id="186"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87"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85"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4</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204" name="组合 203"/>
          <p:cNvGrpSpPr/>
          <p:nvPr/>
        </p:nvGrpSpPr>
        <p:grpSpPr>
          <a:xfrm>
            <a:off x="2949893" y="4559204"/>
            <a:ext cx="6289040" cy="757940"/>
            <a:chOff x="2951480" y="1374968"/>
            <a:chExt cx="6289040" cy="757940"/>
          </a:xfrm>
        </p:grpSpPr>
        <p:sp>
          <p:nvSpPr>
            <p:cNvPr id="205"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206" name="TextBox 105"/>
            <p:cNvSpPr txBox="1">
              <a:spLocks noChangeArrowheads="1"/>
            </p:cNvSpPr>
            <p:nvPr/>
          </p:nvSpPr>
          <p:spPr bwMode="auto">
            <a:xfrm>
              <a:off x="4090032" y="1501229"/>
              <a:ext cx="443738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安全解决方案</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207" name="组合 206"/>
            <p:cNvGrpSpPr/>
            <p:nvPr/>
          </p:nvGrpSpPr>
          <p:grpSpPr>
            <a:xfrm>
              <a:off x="3059744" y="1374968"/>
              <a:ext cx="892175" cy="757940"/>
              <a:chOff x="3066159" y="4509814"/>
              <a:chExt cx="892175" cy="709673"/>
            </a:xfrm>
          </p:grpSpPr>
          <p:grpSp>
            <p:nvGrpSpPr>
              <p:cNvPr id="208" name="组合 207"/>
              <p:cNvGrpSpPr/>
              <p:nvPr/>
            </p:nvGrpSpPr>
            <p:grpSpPr>
              <a:xfrm>
                <a:off x="3066159" y="4509814"/>
                <a:ext cx="892175" cy="700723"/>
                <a:chOff x="2711131" y="2016532"/>
                <a:chExt cx="892175" cy="700723"/>
              </a:xfrm>
            </p:grpSpPr>
            <p:sp>
              <p:nvSpPr>
                <p:cNvPr id="210"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211"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209"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5</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212" name="组合 211"/>
          <p:cNvGrpSpPr/>
          <p:nvPr/>
        </p:nvGrpSpPr>
        <p:grpSpPr>
          <a:xfrm>
            <a:off x="2949893" y="5428303"/>
            <a:ext cx="6289040" cy="757940"/>
            <a:chOff x="2951480" y="1374968"/>
            <a:chExt cx="6289040" cy="757940"/>
          </a:xfrm>
        </p:grpSpPr>
        <p:sp>
          <p:nvSpPr>
            <p:cNvPr id="213"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214" name="TextBox 105"/>
            <p:cNvSpPr txBox="1">
              <a:spLocks noChangeArrowheads="1"/>
            </p:cNvSpPr>
            <p:nvPr/>
          </p:nvSpPr>
          <p:spPr bwMode="auto">
            <a:xfrm>
              <a:off x="4090032" y="1501229"/>
              <a:ext cx="4437380"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3000" b="1" dirty="0">
                  <a:solidFill>
                    <a:srgbClr val="3C3C3C"/>
                  </a:solidFill>
                  <a:latin typeface="微软雅黑" panose="020B0503020204020204" pitchFamily="34" charset="-122"/>
                  <a:ea typeface="微软雅黑" panose="020B0503020204020204" pitchFamily="34" charset="-122"/>
                </a:rPr>
                <a:t>6</a:t>
              </a:r>
              <a:r>
                <a:rPr lang="en-US" altLang="en-US" sz="3000" b="1" dirty="0" smtClean="0">
                  <a:solidFill>
                    <a:srgbClr val="3C3C3C"/>
                  </a:solidFill>
                  <a:latin typeface="微软雅黑" panose="020B0503020204020204" pitchFamily="34" charset="-122"/>
                  <a:ea typeface="微软雅黑" panose="020B0503020204020204" pitchFamily="34" charset="-122"/>
                </a:rPr>
                <a:t>G</a:t>
              </a:r>
              <a:r>
                <a:rPr lang="zh-CN" altLang="en-US" sz="3000" b="1" dirty="0">
                  <a:solidFill>
                    <a:srgbClr val="3C3C3C"/>
                  </a:solidFill>
                  <a:latin typeface="微软雅黑" panose="020B0503020204020204" pitchFamily="34" charset="-122"/>
                  <a:ea typeface="微软雅黑" panose="020B0503020204020204" pitchFamily="34" charset="-122"/>
                </a:rPr>
                <a:t>前景布局</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215" name="组合 214"/>
            <p:cNvGrpSpPr/>
            <p:nvPr/>
          </p:nvGrpSpPr>
          <p:grpSpPr>
            <a:xfrm>
              <a:off x="3059744" y="1374968"/>
              <a:ext cx="892175" cy="757940"/>
              <a:chOff x="3066159" y="4509814"/>
              <a:chExt cx="892175" cy="709673"/>
            </a:xfrm>
          </p:grpSpPr>
          <p:grpSp>
            <p:nvGrpSpPr>
              <p:cNvPr id="216" name="组合 215"/>
              <p:cNvGrpSpPr/>
              <p:nvPr/>
            </p:nvGrpSpPr>
            <p:grpSpPr>
              <a:xfrm>
                <a:off x="3066159" y="4509814"/>
                <a:ext cx="892175" cy="700723"/>
                <a:chOff x="2711131" y="2016532"/>
                <a:chExt cx="892175" cy="700723"/>
              </a:xfrm>
            </p:grpSpPr>
            <p:sp>
              <p:nvSpPr>
                <p:cNvPr id="218"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219"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217"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6</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06070"/>
            <a:ext cx="10515600" cy="530225"/>
          </a:xfrm>
        </p:spPr>
        <p:txBody>
          <a:bodyPr>
            <a:noAutofit/>
          </a:bodyPr>
          <a:lstStyle/>
          <a:p>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中国在标准制定中的话语权不断提升 </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3" name="文本框 2"/>
          <p:cNvSpPr txBox="1"/>
          <p:nvPr/>
        </p:nvSpPr>
        <p:spPr>
          <a:xfrm>
            <a:off x="5638800" y="2971800"/>
            <a:ext cx="914400" cy="914400"/>
          </a:xfrm>
          <a:prstGeom prst="rect">
            <a:avLst/>
          </a:prstGeom>
          <a:noFill/>
        </p:spPr>
        <p:txBody>
          <a:bodyPr wrap="square" rtlCol="0">
            <a:spAutoFit/>
          </a:bodyPr>
          <a:lstStyle/>
          <a:p>
            <a:endParaRPr lang="zh-CN" altLang="en-US" dirty="0"/>
          </a:p>
        </p:txBody>
      </p:sp>
      <p:sp>
        <p:nvSpPr>
          <p:cNvPr id="4" name="文本框 3"/>
          <p:cNvSpPr txBox="1"/>
          <p:nvPr/>
        </p:nvSpPr>
        <p:spPr>
          <a:xfrm>
            <a:off x="838199" y="980728"/>
            <a:ext cx="11064027" cy="1477328"/>
          </a:xfrm>
          <a:prstGeom prst="rect">
            <a:avLst/>
          </a:prstGeom>
          <a:noFill/>
        </p:spPr>
        <p:txBody>
          <a:bodyPr wrap="square" rtlCol="0">
            <a:spAutoFit/>
          </a:bodyPr>
          <a:lstStyle/>
          <a:p>
            <a:pPr>
              <a:lnSpc>
                <a:spcPct val="125000"/>
              </a:lnSpc>
            </a:pPr>
            <a:r>
              <a:rPr lang="zh-CN" altLang="en-US" dirty="0">
                <a:solidFill>
                  <a:srgbClr val="FF0000"/>
                </a:solidFill>
                <a:latin typeface="微软雅黑" panose="020B0503020204020204" pitchFamily="34" charset="-122"/>
                <a:ea typeface="微软雅黑" panose="020B0503020204020204" pitchFamily="34" charset="-122"/>
              </a:rPr>
              <a:t>此次中国企业华为、中兴等主导的</a:t>
            </a:r>
            <a:r>
              <a:rPr lang="en-US" altLang="zh-CN" dirty="0">
                <a:solidFill>
                  <a:srgbClr val="FF0000"/>
                </a:solidFill>
                <a:latin typeface="微软雅黑" panose="020B0503020204020204" pitchFamily="34" charset="-122"/>
                <a:ea typeface="微软雅黑" panose="020B0503020204020204" pitchFamily="34" charset="-122"/>
              </a:rPr>
              <a:t>Polar</a:t>
            </a:r>
            <a:r>
              <a:rPr lang="zh-CN" altLang="en-US" dirty="0">
                <a:solidFill>
                  <a:srgbClr val="FF0000"/>
                </a:solidFill>
                <a:latin typeface="微软雅黑" panose="020B0503020204020204" pitchFamily="34" charset="-122"/>
                <a:ea typeface="微软雅黑" panose="020B0503020204020204" pitchFamily="34" charset="-122"/>
              </a:rPr>
              <a:t>码首次实现我国在通信底层标准的突破重要意义： </a:t>
            </a:r>
            <a:endParaRPr lang="en-US" altLang="zh-CN" dirty="0">
              <a:solidFill>
                <a:srgbClr val="FF0000"/>
              </a:solidFill>
              <a:latin typeface="微软雅黑" panose="020B0503020204020204" pitchFamily="34" charset="-122"/>
              <a:ea typeface="微软雅黑" panose="020B0503020204020204" pitchFamily="34" charset="-122"/>
            </a:endParaRPr>
          </a:p>
          <a:p>
            <a:pPr marL="285750" indent="-285750">
              <a:lnSpc>
                <a:spcPct val="125000"/>
              </a:lnSpc>
              <a:buFont typeface="Wingdings" panose="05000000000000000000" pitchFamily="2" charset="2"/>
              <a:buChar char="u"/>
            </a:pPr>
            <a:r>
              <a:rPr lang="zh-CN" altLang="en-US" dirty="0">
                <a:latin typeface="微软雅黑" panose="020B0503020204020204" pitchFamily="34" charset="-122"/>
                <a:ea typeface="微软雅黑" panose="020B0503020204020204" pitchFamily="34" charset="-122"/>
              </a:rPr>
              <a:t>华为为代表的中国企业最直接受益，一方面，有利于规避专利壁垒；另一方面，此前积累大量 </a:t>
            </a:r>
            <a:r>
              <a:rPr lang="en-US" altLang="zh-CN" dirty="0">
                <a:latin typeface="微软雅黑" panose="020B0503020204020204" pitchFamily="34" charset="-122"/>
                <a:ea typeface="微软雅黑" panose="020B0503020204020204" pitchFamily="34" charset="-122"/>
              </a:rPr>
              <a:t>Polar</a:t>
            </a:r>
            <a:r>
              <a:rPr lang="zh-CN" altLang="en-US" dirty="0">
                <a:latin typeface="微软雅黑" panose="020B0503020204020204" pitchFamily="34" charset="-122"/>
                <a:ea typeface="微软雅黑" panose="020B0503020204020204" pitchFamily="34" charset="-122"/>
              </a:rPr>
              <a:t>码相关专利未来将成为产品研发、专利授权和谈判（爱立信，诺基亚、三星，高通等这几年对</a:t>
            </a:r>
            <a:r>
              <a:rPr lang="en-US" altLang="zh-CN" dirty="0">
                <a:latin typeface="微软雅黑" panose="020B0503020204020204" pitchFamily="34" charset="-122"/>
                <a:ea typeface="微软雅黑" panose="020B0503020204020204" pitchFamily="34" charset="-122"/>
              </a:rPr>
              <a:t>Polar</a:t>
            </a:r>
            <a:r>
              <a:rPr lang="zh-CN" altLang="en-US" dirty="0">
                <a:latin typeface="微软雅黑" panose="020B0503020204020204" pitchFamily="34" charset="-122"/>
                <a:ea typeface="微软雅黑" panose="020B0503020204020204" pitchFamily="34" charset="-122"/>
              </a:rPr>
              <a:t>的积累几乎为零）的重要基础</a:t>
            </a:r>
            <a:endParaRPr lang="en-US" altLang="zh-CN" dirty="0">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1"/>
          <a:stretch>
            <a:fillRect/>
          </a:stretch>
        </p:blipFill>
        <p:spPr>
          <a:xfrm>
            <a:off x="3818165" y="2494012"/>
            <a:ext cx="8110483" cy="3743300"/>
          </a:xfrm>
          <a:prstGeom prst="rect">
            <a:avLst/>
          </a:prstGeom>
        </p:spPr>
      </p:pic>
      <p:sp>
        <p:nvSpPr>
          <p:cNvPr id="9" name="文本框 8"/>
          <p:cNvSpPr txBox="1"/>
          <p:nvPr/>
        </p:nvSpPr>
        <p:spPr>
          <a:xfrm>
            <a:off x="623392" y="2494012"/>
            <a:ext cx="3026188" cy="3970318"/>
          </a:xfrm>
          <a:prstGeom prst="rect">
            <a:avLst/>
          </a:prstGeom>
          <a:noFill/>
        </p:spPr>
        <p:txBody>
          <a:bodyPr wrap="square" rtlCol="0">
            <a:spAutoFit/>
          </a:bodyPr>
          <a:lstStyle/>
          <a:p>
            <a:pPr marL="285750" indent="-285750">
              <a:buFont typeface="Wingdings" panose="05000000000000000000" pitchFamily="2" charset="2"/>
              <a:buChar char="u"/>
            </a:pPr>
            <a:r>
              <a:rPr lang="zh-CN" altLang="en-US" dirty="0">
                <a:latin typeface="微软雅黑" panose="020B0503020204020204" pitchFamily="34" charset="-122"/>
                <a:ea typeface="微软雅黑" panose="020B0503020204020204" pitchFamily="34" charset="-122"/>
              </a:rPr>
              <a:t>对于像支持</a:t>
            </a:r>
            <a:r>
              <a:rPr lang="en-US" altLang="zh-CN" dirty="0">
                <a:latin typeface="微软雅黑" panose="020B0503020204020204" pitchFamily="34" charset="-122"/>
                <a:ea typeface="微软雅黑" panose="020B0503020204020204" pitchFamily="34" charset="-122"/>
              </a:rPr>
              <a:t>Polar</a:t>
            </a:r>
            <a:r>
              <a:rPr lang="zh-CN" altLang="en-US" dirty="0">
                <a:latin typeface="微软雅黑" panose="020B0503020204020204" pitchFamily="34" charset="-122"/>
                <a:ea typeface="微软雅黑" panose="020B0503020204020204" pitchFamily="34" charset="-122"/>
              </a:rPr>
              <a:t>码的华为同盟企业（主要包括中兴、小米、联想、大唐、展讯、联发科等大陆、台湾企业）未来在专利授权上、研发开发方案中具有一定先发优势</a:t>
            </a: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u"/>
            </a:pPr>
            <a:r>
              <a:rPr lang="zh-CN" altLang="en-US" dirty="0">
                <a:latin typeface="微软雅黑" panose="020B0503020204020204" pitchFamily="34" charset="-122"/>
                <a:ea typeface="微软雅黑" panose="020B0503020204020204" pitchFamily="34" charset="-122"/>
              </a:rPr>
              <a:t>通信标准决定了技术话语权和产业链主导权，我国在通信技术标准方面经历了</a:t>
            </a:r>
            <a:r>
              <a:rPr lang="en-US" altLang="zh-CN" dirty="0">
                <a:latin typeface="微软雅黑" panose="020B0503020204020204" pitchFamily="34" charset="-122"/>
                <a:ea typeface="微软雅黑" panose="020B0503020204020204" pitchFamily="34" charset="-122"/>
              </a:rPr>
              <a:t>2G</a:t>
            </a:r>
            <a:r>
              <a:rPr lang="zh-CN" altLang="en-US" dirty="0">
                <a:latin typeface="微软雅黑" panose="020B0503020204020204" pitchFamily="34" charset="-122"/>
                <a:ea typeface="微软雅黑" panose="020B0503020204020204" pitchFamily="34" charset="-122"/>
              </a:rPr>
              <a:t>空白、</a:t>
            </a:r>
            <a:r>
              <a:rPr lang="en-US" altLang="zh-CN" dirty="0">
                <a:latin typeface="微软雅黑" panose="020B0503020204020204" pitchFamily="34" charset="-122"/>
                <a:ea typeface="微软雅黑" panose="020B0503020204020204" pitchFamily="34" charset="-122"/>
              </a:rPr>
              <a:t>3G</a:t>
            </a:r>
            <a:r>
              <a:rPr lang="zh-CN" altLang="en-US" dirty="0">
                <a:latin typeface="微软雅黑" panose="020B0503020204020204" pitchFamily="34" charset="-122"/>
                <a:ea typeface="微软雅黑" panose="020B0503020204020204" pitchFamily="34" charset="-122"/>
              </a:rPr>
              <a:t>跟随、</a:t>
            </a:r>
            <a:r>
              <a:rPr lang="en-US" altLang="zh-CN" dirty="0">
                <a:latin typeface="微软雅黑" panose="020B0503020204020204" pitchFamily="34" charset="-122"/>
                <a:ea typeface="微软雅黑" panose="020B0503020204020204" pitchFamily="34" charset="-122"/>
              </a:rPr>
              <a:t>4G</a:t>
            </a:r>
            <a:r>
              <a:rPr lang="zh-CN" altLang="en-US" dirty="0">
                <a:latin typeface="微软雅黑" panose="020B0503020204020204" pitchFamily="34" charset="-122"/>
                <a:ea typeface="微软雅黑" panose="020B0503020204020204" pitchFamily="34" charset="-122"/>
              </a:rPr>
              <a:t>同步的发展路径，</a:t>
            </a:r>
            <a:r>
              <a:rPr lang="zh-CN" altLang="en-US" dirty="0">
                <a:solidFill>
                  <a:srgbClr val="FF0000"/>
                </a:solidFill>
                <a:latin typeface="微软雅黑" panose="020B0503020204020204" pitchFamily="34" charset="-122"/>
                <a:ea typeface="微软雅黑" panose="020B0503020204020204" pitchFamily="34" charset="-122"/>
              </a:rPr>
              <a:t>未来</a:t>
            </a:r>
            <a:r>
              <a:rPr lang="en-US" altLang="zh-CN" dirty="0">
                <a:solidFill>
                  <a:srgbClr val="FF0000"/>
                </a:solidFill>
                <a:latin typeface="微软雅黑" panose="020B0503020204020204" pitchFamily="34" charset="-122"/>
                <a:ea typeface="微软雅黑" panose="020B0503020204020204" pitchFamily="34" charset="-122"/>
              </a:rPr>
              <a:t>5G</a:t>
            </a:r>
            <a:r>
              <a:rPr lang="zh-CN" altLang="en-US" dirty="0">
                <a:solidFill>
                  <a:srgbClr val="FF0000"/>
                </a:solidFill>
                <a:latin typeface="微软雅黑" panose="020B0503020204020204" pitchFamily="34" charset="-122"/>
                <a:ea typeface="微软雅黑" panose="020B0503020204020204" pitchFamily="34" charset="-122"/>
              </a:rPr>
              <a:t>技术我国将力争主导 </a:t>
            </a:r>
            <a:endParaRPr lang="zh-CN" altLang="en-US" dirty="0">
              <a:solidFill>
                <a:srgbClr val="FF0000"/>
              </a:solidFill>
              <a:latin typeface="微软雅黑" panose="020B0503020204020204" pitchFamily="34" charset="-122"/>
              <a:ea typeface="微软雅黑" panose="020B0503020204020204" pitchFamily="34" charset="-122"/>
            </a:endParaRPr>
          </a:p>
          <a:p>
            <a:endParaRPr lang="zh-CN" alt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06070"/>
            <a:ext cx="10515600" cy="530225"/>
          </a:xfrm>
        </p:spPr>
        <p:txBody>
          <a:bodyPr>
            <a:noAutofit/>
          </a:bodyPr>
          <a:lstStyle/>
          <a:p>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设备商：华为，主导标准和国内外</a:t>
            </a:r>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预商用 </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3" name="文本框 2"/>
          <p:cNvSpPr txBox="1"/>
          <p:nvPr/>
        </p:nvSpPr>
        <p:spPr>
          <a:xfrm>
            <a:off x="9688714" y="2709337"/>
            <a:ext cx="2304256" cy="3139321"/>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华为在世界移动大会（上海）期间，在北京怀柔率先完成了由</a:t>
            </a:r>
            <a:r>
              <a:rPr lang="en-US" altLang="zh-CN" dirty="0">
                <a:latin typeface="微软雅黑" panose="020B0503020204020204" pitchFamily="34" charset="-122"/>
                <a:ea typeface="微软雅黑" panose="020B0503020204020204" pitchFamily="34" charset="-122"/>
              </a:rPr>
              <a:t>IMT-2020</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5G</a:t>
            </a:r>
            <a:r>
              <a:rPr lang="zh-CN" altLang="en-US" dirty="0">
                <a:latin typeface="微软雅黑" panose="020B0503020204020204" pitchFamily="34" charset="-122"/>
                <a:ea typeface="微软雅黑" panose="020B0503020204020204" pitchFamily="34" charset="-122"/>
              </a:rPr>
              <a:t>）推进组组织的</a:t>
            </a:r>
            <a:r>
              <a:rPr lang="zh-CN" altLang="en-US" dirty="0">
                <a:solidFill>
                  <a:srgbClr val="FF0000"/>
                </a:solidFill>
                <a:latin typeface="微软雅黑" panose="020B0503020204020204" pitchFamily="34" charset="-122"/>
                <a:ea typeface="微软雅黑" panose="020B0503020204020204" pitchFamily="34" charset="-122"/>
              </a:rPr>
              <a:t>中国</a:t>
            </a:r>
            <a:r>
              <a:rPr lang="en-US" altLang="zh-CN" dirty="0">
                <a:solidFill>
                  <a:srgbClr val="FF0000"/>
                </a:solidFill>
                <a:latin typeface="微软雅黑" panose="020B0503020204020204" pitchFamily="34" charset="-122"/>
                <a:ea typeface="微软雅黑" panose="020B0503020204020204" pitchFamily="34" charset="-122"/>
              </a:rPr>
              <a:t>5G</a:t>
            </a:r>
            <a:r>
              <a:rPr lang="zh-CN" altLang="en-US" dirty="0">
                <a:solidFill>
                  <a:srgbClr val="FF0000"/>
                </a:solidFill>
                <a:latin typeface="微软雅黑" panose="020B0503020204020204" pitchFamily="34" charset="-122"/>
                <a:ea typeface="微软雅黑" panose="020B0503020204020204" pitchFamily="34" charset="-122"/>
              </a:rPr>
              <a:t>技术研发试验无线技术第二阶段测试</a:t>
            </a:r>
            <a:r>
              <a:rPr lang="zh-CN" altLang="en-US" dirty="0">
                <a:latin typeface="微软雅黑" panose="020B0503020204020204" pitchFamily="34" charset="-122"/>
                <a:ea typeface="微软雅黑" panose="020B0503020204020204" pitchFamily="34" charset="-122"/>
              </a:rPr>
              <a:t>。并提出以</a:t>
            </a:r>
            <a:r>
              <a:rPr lang="en-US" altLang="zh-CN" dirty="0">
                <a:latin typeface="微软雅黑" panose="020B0503020204020204" pitchFamily="34" charset="-122"/>
                <a:ea typeface="微软雅黑" panose="020B0503020204020204" pitchFamily="34" charset="-122"/>
              </a:rPr>
              <a:t>5G</a:t>
            </a:r>
            <a:r>
              <a:rPr lang="zh-CN" altLang="en-US" dirty="0">
                <a:latin typeface="微软雅黑" panose="020B0503020204020204" pitchFamily="34" charset="-122"/>
                <a:ea typeface="微软雅黑" panose="020B0503020204020204" pitchFamily="34" charset="-122"/>
              </a:rPr>
              <a:t>目标“引领</a:t>
            </a:r>
            <a:r>
              <a:rPr lang="en-US" altLang="zh-CN" dirty="0">
                <a:latin typeface="微软雅黑" panose="020B0503020204020204" pitchFamily="34" charset="-122"/>
                <a:ea typeface="微软雅黑" panose="020B0503020204020204" pitchFamily="34" charset="-122"/>
              </a:rPr>
              <a:t>5G</a:t>
            </a:r>
            <a:r>
              <a:rPr lang="zh-CN" altLang="en-US" dirty="0">
                <a:latin typeface="微软雅黑" panose="020B0503020204020204" pitchFamily="34" charset="-122"/>
                <a:ea typeface="微软雅黑" panose="020B0503020204020204" pitchFamily="34" charset="-122"/>
              </a:rPr>
              <a:t>合作创新、加速</a:t>
            </a:r>
            <a:r>
              <a:rPr lang="en-US" altLang="zh-CN" dirty="0">
                <a:latin typeface="微软雅黑" panose="020B0503020204020204" pitchFamily="34" charset="-122"/>
                <a:ea typeface="微软雅黑" panose="020B0503020204020204" pitchFamily="34" charset="-122"/>
              </a:rPr>
              <a:t>4.5G</a:t>
            </a:r>
            <a:r>
              <a:rPr lang="zh-CN" altLang="en-US" dirty="0">
                <a:latin typeface="微软雅黑" panose="020B0503020204020204" pitchFamily="34" charset="-122"/>
                <a:ea typeface="微软雅黑" panose="020B0503020204020204" pitchFamily="34" charset="-122"/>
              </a:rPr>
              <a:t>持续演进、做大移动物联” </a:t>
            </a:r>
            <a:endParaRPr lang="zh-CN" altLang="en-US"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9730426" y="1052736"/>
            <a:ext cx="1982198" cy="1440160"/>
          </a:xfrm>
          <a:prstGeom prst="rect">
            <a:avLst/>
          </a:prstGeom>
        </p:spPr>
      </p:pic>
      <p:pic>
        <p:nvPicPr>
          <p:cNvPr id="7" name="图片 6"/>
          <p:cNvPicPr>
            <a:picLocks noChangeAspect="1"/>
          </p:cNvPicPr>
          <p:nvPr/>
        </p:nvPicPr>
        <p:blipFill>
          <a:blip r:embed="rId2"/>
          <a:stretch>
            <a:fillRect/>
          </a:stretch>
        </p:blipFill>
        <p:spPr>
          <a:xfrm>
            <a:off x="537031" y="1209227"/>
            <a:ext cx="9087361" cy="4740053"/>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265430"/>
            <a:ext cx="10515600" cy="530225"/>
          </a:xfrm>
        </p:spPr>
        <p:txBody>
          <a:bodyPr>
            <a:noAutofit/>
          </a:bodyPr>
          <a:lstStyle/>
          <a:p>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设备商：中兴通讯， </a:t>
            </a:r>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Pre5G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领先， </a:t>
            </a:r>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产品化争先</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graphicFrame>
        <p:nvGraphicFramePr>
          <p:cNvPr id="8" name="表格 7"/>
          <p:cNvGraphicFramePr>
            <a:graphicFrameLocks noGrp="1"/>
          </p:cNvGraphicFramePr>
          <p:nvPr/>
        </p:nvGraphicFramePr>
        <p:xfrm>
          <a:off x="838200" y="1988840"/>
          <a:ext cx="10802416" cy="4247200"/>
        </p:xfrm>
        <a:graphic>
          <a:graphicData uri="http://schemas.openxmlformats.org/drawingml/2006/table">
            <a:tbl>
              <a:tblPr firstRow="1" bandRow="1">
                <a:tableStyleId>{5C22544A-7EE6-4342-B048-85BDC9FD1C3A}</a:tableStyleId>
              </a:tblPr>
              <a:tblGrid>
                <a:gridCol w="1234245"/>
                <a:gridCol w="685691"/>
                <a:gridCol w="8882480"/>
              </a:tblGrid>
              <a:tr h="418876">
                <a:tc>
                  <a:txBody>
                    <a:bodyPr/>
                    <a:lstStyle/>
                    <a:p>
                      <a:pPr algn="ctr"/>
                      <a:r>
                        <a:rPr lang="zh-CN" altLang="en-US" dirty="0" smtClean="0"/>
                        <a:t>进展</a:t>
                      </a:r>
                      <a:endParaRPr lang="zh-CN" altLang="en-US" dirty="0"/>
                    </a:p>
                  </a:txBody>
                  <a:tcPr anchor="ctr"/>
                </a:tc>
                <a:tc>
                  <a:txBody>
                    <a:bodyPr/>
                    <a:lstStyle/>
                    <a:p>
                      <a:pPr algn="ctr"/>
                      <a:r>
                        <a:rPr lang="zh-CN" altLang="en-US" dirty="0" smtClean="0"/>
                        <a:t>编号</a:t>
                      </a:r>
                      <a:endParaRPr lang="zh-CN" altLang="en-US" dirty="0"/>
                    </a:p>
                  </a:txBody>
                  <a:tcPr anchor="ctr"/>
                </a:tc>
                <a:tc>
                  <a:txBody>
                    <a:bodyPr/>
                    <a:lstStyle/>
                    <a:p>
                      <a:pPr algn="ctr"/>
                      <a:r>
                        <a:rPr lang="zh-CN" altLang="en-US" dirty="0" smtClean="0"/>
                        <a:t>事件</a:t>
                      </a:r>
                      <a:endParaRPr lang="zh-CN" altLang="en-US" dirty="0"/>
                    </a:p>
                  </a:txBody>
                  <a:tcPr anchor="ctr"/>
                </a:tc>
              </a:tr>
              <a:tr h="424694">
                <a:tc rowSpan="4">
                  <a:txBody>
                    <a:bodyPr/>
                    <a:lstStyle/>
                    <a:p>
                      <a:pPr algn="ctr"/>
                      <a:r>
                        <a:rPr lang="en-US" altLang="zh-CN" dirty="0" smtClean="0"/>
                        <a:t>Massive</a:t>
                      </a:r>
                      <a:r>
                        <a:rPr lang="en-US" altLang="zh-CN" baseline="0" dirty="0" smtClean="0"/>
                        <a:t> MIMO</a:t>
                      </a:r>
                      <a:r>
                        <a:rPr lang="zh-CN" altLang="en-US" baseline="0" dirty="0" smtClean="0"/>
                        <a:t>技术</a:t>
                      </a:r>
                      <a:endParaRPr lang="zh-CN" altLang="en-US" dirty="0"/>
                    </a:p>
                  </a:txBody>
                  <a:tcPr anchor="ctr"/>
                </a:tc>
                <a:tc>
                  <a:txBody>
                    <a:bodyPr/>
                    <a:lstStyle/>
                    <a:p>
                      <a:pPr algn="ctr"/>
                      <a:r>
                        <a:rPr lang="en-US" altLang="zh-CN" dirty="0" smtClean="0"/>
                        <a:t>1</a:t>
                      </a:r>
                      <a:endParaRPr lang="zh-CN" altLang="en-US" dirty="0"/>
                    </a:p>
                  </a:txBody>
                  <a:tcPr anchor="ctr"/>
                </a:tc>
                <a:tc>
                  <a:txBody>
                    <a:bodyPr/>
                    <a:lstStyle/>
                    <a:p>
                      <a:r>
                        <a:rPr lang="zh-CN" altLang="en-US" sz="1800" b="0" i="0" kern="1200" dirty="0" smtClean="0">
                          <a:solidFill>
                            <a:schemeClr val="dk1"/>
                          </a:solidFill>
                          <a:effectLst/>
                          <a:latin typeface="+mn-lt"/>
                          <a:ea typeface="+mn-ea"/>
                          <a:cs typeface="+mn-cs"/>
                        </a:rPr>
                        <a:t>发布</a:t>
                      </a:r>
                      <a:r>
                        <a:rPr lang="en-US" altLang="zh-CN" sz="1800" b="0" i="0" kern="1200" dirty="0" smtClean="0">
                          <a:solidFill>
                            <a:schemeClr val="dk1"/>
                          </a:solidFill>
                          <a:effectLst/>
                          <a:latin typeface="+mn-lt"/>
                          <a:ea typeface="+mn-ea"/>
                          <a:cs typeface="+mn-cs"/>
                        </a:rPr>
                        <a:t>Pre5G TDD Massive MIMO2.0</a:t>
                      </a:r>
                      <a:r>
                        <a:rPr lang="zh-CN" altLang="en-US" sz="1800" b="0" i="0" kern="1200" dirty="0" smtClean="0">
                          <a:solidFill>
                            <a:schemeClr val="dk1"/>
                          </a:solidFill>
                          <a:effectLst/>
                          <a:latin typeface="+mn-lt"/>
                          <a:ea typeface="+mn-ea"/>
                          <a:cs typeface="+mn-cs"/>
                        </a:rPr>
                        <a:t>产品。演示站速率达到</a:t>
                      </a:r>
                      <a:r>
                        <a:rPr lang="en-US" altLang="zh-CN" sz="1800" b="0" i="0" kern="1200" dirty="0" smtClean="0">
                          <a:solidFill>
                            <a:schemeClr val="dk1"/>
                          </a:solidFill>
                          <a:effectLst/>
                          <a:latin typeface="+mn-lt"/>
                          <a:ea typeface="+mn-ea"/>
                          <a:cs typeface="+mn-cs"/>
                        </a:rPr>
                        <a:t>2.1Gbps.</a:t>
                      </a:r>
                      <a:r>
                        <a:rPr lang="zh-CN" altLang="en-US" sz="1800" b="0" i="0" kern="1200" dirty="0" smtClean="0">
                          <a:solidFill>
                            <a:schemeClr val="dk1"/>
                          </a:solidFill>
                          <a:effectLst/>
                          <a:latin typeface="+mn-lt"/>
                          <a:ea typeface="+mn-ea"/>
                          <a:cs typeface="+mn-cs"/>
                        </a:rPr>
                        <a:t>刷新行业单站峰值</a:t>
                      </a:r>
                      <a:r>
                        <a:rPr lang="zh-CN" altLang="en-US" dirty="0" smtClean="0"/>
                        <a:t> </a:t>
                      </a:r>
                      <a:endParaRPr lang="zh-CN" altLang="en-US" dirty="0"/>
                    </a:p>
                  </a:txBody>
                  <a:tcPr anchor="ctr"/>
                </a:tc>
              </a:tr>
              <a:tr h="424694">
                <a:tc vMerge="1">
                  <a:tcPr/>
                </a:tc>
                <a:tc>
                  <a:txBody>
                    <a:bodyPr/>
                    <a:lstStyle/>
                    <a:p>
                      <a:pPr algn="ctr"/>
                      <a:r>
                        <a:rPr lang="en-US" altLang="zh-CN" dirty="0" smtClean="0"/>
                        <a:t>2</a:t>
                      </a:r>
                      <a:endParaRPr lang="zh-CN" altLang="en-US" dirty="0"/>
                    </a:p>
                  </a:txBody>
                  <a:tcPr anchor="ctr"/>
                </a:tc>
                <a:tc>
                  <a:txBody>
                    <a:bodyPr/>
                    <a:lstStyle/>
                    <a:p>
                      <a:r>
                        <a:rPr lang="en-US" altLang="zh-CN" sz="1800" b="0" i="0" kern="1200" dirty="0" smtClean="0">
                          <a:solidFill>
                            <a:schemeClr val="dk1"/>
                          </a:solidFill>
                          <a:effectLst/>
                          <a:latin typeface="+mn-lt"/>
                          <a:ea typeface="+mn-ea"/>
                          <a:cs typeface="+mn-cs"/>
                        </a:rPr>
                        <a:t>Pre5G FDD Massive MIMO</a:t>
                      </a:r>
                      <a:r>
                        <a:rPr lang="zh-CN" altLang="en-US" sz="1800" b="0" i="0" kern="1200" dirty="0" smtClean="0">
                          <a:solidFill>
                            <a:schemeClr val="dk1"/>
                          </a:solidFill>
                          <a:effectLst/>
                          <a:latin typeface="+mn-lt"/>
                          <a:ea typeface="+mn-ea"/>
                          <a:cs typeface="+mn-cs"/>
                        </a:rPr>
                        <a:t>业务演示，可以达到单小区</a:t>
                      </a:r>
                      <a:r>
                        <a:rPr lang="en-US" altLang="zh-CN" sz="1800" b="0" i="0" kern="1200" dirty="0" smtClean="0">
                          <a:solidFill>
                            <a:schemeClr val="dk1"/>
                          </a:solidFill>
                          <a:effectLst/>
                          <a:latin typeface="+mn-lt"/>
                          <a:ea typeface="+mn-ea"/>
                          <a:cs typeface="+mn-cs"/>
                        </a:rPr>
                        <a:t>2.6Gbps</a:t>
                      </a:r>
                      <a:r>
                        <a:rPr lang="zh-CN" altLang="en-US" sz="1800" b="0" i="0" kern="1200" dirty="0" smtClean="0">
                          <a:solidFill>
                            <a:schemeClr val="dk1"/>
                          </a:solidFill>
                          <a:effectLst/>
                          <a:latin typeface="+mn-lt"/>
                          <a:ea typeface="+mn-ea"/>
                          <a:cs typeface="+mn-cs"/>
                        </a:rPr>
                        <a:t>峰值速率，频谱效率提升</a:t>
                      </a:r>
                      <a:br>
                        <a:rPr lang="zh-CN" altLang="en-US" sz="1800" b="0" i="0" kern="1200" dirty="0" smtClean="0">
                          <a:solidFill>
                            <a:schemeClr val="dk1"/>
                          </a:solidFill>
                          <a:effectLst/>
                          <a:latin typeface="+mn-lt"/>
                          <a:ea typeface="+mn-ea"/>
                          <a:cs typeface="+mn-cs"/>
                        </a:rPr>
                      </a:br>
                      <a:r>
                        <a:rPr lang="zh-CN" altLang="en-US" sz="1800" b="0" i="0" kern="1200" dirty="0" smtClean="0">
                          <a:solidFill>
                            <a:schemeClr val="dk1"/>
                          </a:solidFill>
                          <a:effectLst/>
                          <a:latin typeface="+mn-lt"/>
                          <a:ea typeface="+mn-ea"/>
                          <a:cs typeface="+mn-cs"/>
                        </a:rPr>
                        <a:t>达到</a:t>
                      </a:r>
                      <a:r>
                        <a:rPr lang="en-US" altLang="zh-CN" sz="1800" b="0" i="0" kern="1200" dirty="0" smtClean="0">
                          <a:solidFill>
                            <a:schemeClr val="dk1"/>
                          </a:solidFill>
                          <a:effectLst/>
                          <a:latin typeface="+mn-lt"/>
                          <a:ea typeface="+mn-ea"/>
                          <a:cs typeface="+mn-cs"/>
                        </a:rPr>
                        <a:t>8</a:t>
                      </a:r>
                      <a:r>
                        <a:rPr lang="zh-CN" altLang="en-US" sz="1800" b="0" i="0" kern="1200" dirty="0" smtClean="0">
                          <a:solidFill>
                            <a:schemeClr val="dk1"/>
                          </a:solidFill>
                          <a:effectLst/>
                          <a:latin typeface="+mn-lt"/>
                          <a:ea typeface="+mn-ea"/>
                          <a:cs typeface="+mn-cs"/>
                        </a:rPr>
                        <a:t>倍</a:t>
                      </a:r>
                      <a:r>
                        <a:rPr lang="zh-CN" altLang="en-US" dirty="0" smtClean="0"/>
                        <a:t> </a:t>
                      </a:r>
                      <a:endParaRPr lang="zh-CN" altLang="en-US" dirty="0"/>
                    </a:p>
                  </a:txBody>
                  <a:tcPr anchor="ctr"/>
                </a:tc>
              </a:tr>
              <a:tr h="424694">
                <a:tc vMerge="1">
                  <a:tcPr/>
                </a:tc>
                <a:tc>
                  <a:txBody>
                    <a:bodyPr/>
                    <a:lstStyle/>
                    <a:p>
                      <a:pPr algn="ctr"/>
                      <a:r>
                        <a:rPr lang="en-US" altLang="zh-CN" dirty="0" smtClean="0"/>
                        <a:t>3</a:t>
                      </a:r>
                      <a:endParaRPr lang="zh-CN" altLang="en-US" dirty="0"/>
                    </a:p>
                  </a:txBody>
                  <a:tcPr anchor="ctr"/>
                </a:tc>
                <a:tc>
                  <a:txBody>
                    <a:bodyPr/>
                    <a:lstStyle/>
                    <a:p>
                      <a:r>
                        <a:rPr lang="zh-CN" altLang="en-US" sz="1800" b="1" i="0" kern="1200" dirty="0" smtClean="0">
                          <a:solidFill>
                            <a:schemeClr val="tx1"/>
                          </a:solidFill>
                          <a:effectLst/>
                          <a:latin typeface="+mn-lt"/>
                          <a:ea typeface="+mn-ea"/>
                          <a:cs typeface="+mn-cs"/>
                        </a:rPr>
                        <a:t>和中国移动合作，在广东开通全国第一个</a:t>
                      </a:r>
                      <a:r>
                        <a:rPr lang="en-US" altLang="zh-CN" sz="1800" b="1" i="0" kern="1200" dirty="0" smtClean="0">
                          <a:solidFill>
                            <a:schemeClr val="tx1"/>
                          </a:solidFill>
                          <a:effectLst/>
                          <a:latin typeface="+mn-lt"/>
                          <a:ea typeface="+mn-ea"/>
                          <a:cs typeface="+mn-cs"/>
                        </a:rPr>
                        <a:t>5G</a:t>
                      </a:r>
                      <a:r>
                        <a:rPr lang="zh-CN" altLang="en-US" sz="1800" b="1" i="0" kern="1200" dirty="0" smtClean="0">
                          <a:solidFill>
                            <a:schemeClr val="tx1"/>
                          </a:solidFill>
                          <a:effectLst/>
                          <a:latin typeface="+mn-lt"/>
                          <a:ea typeface="+mn-ea"/>
                          <a:cs typeface="+mn-cs"/>
                        </a:rPr>
                        <a:t>预商用基站</a:t>
                      </a:r>
                      <a:r>
                        <a:rPr lang="zh-CN" altLang="en-US" b="1" dirty="0" smtClean="0">
                          <a:solidFill>
                            <a:schemeClr val="tx1"/>
                          </a:solidFill>
                        </a:rPr>
                        <a:t> </a:t>
                      </a:r>
                      <a:endParaRPr lang="zh-CN" altLang="en-US" b="1" dirty="0">
                        <a:solidFill>
                          <a:schemeClr val="tx1"/>
                        </a:solidFill>
                      </a:endParaRPr>
                    </a:p>
                  </a:txBody>
                  <a:tcPr anchor="ctr"/>
                </a:tc>
              </a:tr>
              <a:tr h="424694">
                <a:tc vMerge="1">
                  <a:tcPr/>
                </a:tc>
                <a:tc>
                  <a:txBody>
                    <a:bodyPr/>
                    <a:lstStyle/>
                    <a:p>
                      <a:pPr algn="ctr"/>
                      <a:r>
                        <a:rPr lang="en-US" altLang="zh-CN" dirty="0" smtClean="0"/>
                        <a:t>4</a:t>
                      </a:r>
                      <a:endParaRPr lang="zh-CN" altLang="en-US" dirty="0"/>
                    </a:p>
                  </a:txBody>
                  <a:tcPr anchor="ctr"/>
                </a:tc>
                <a:tc>
                  <a:txBody>
                    <a:bodyPr/>
                    <a:lstStyle/>
                    <a:p>
                      <a:r>
                        <a:rPr lang="zh-CN" altLang="en-US" sz="1800" b="0" i="0" kern="1200" dirty="0" smtClean="0">
                          <a:solidFill>
                            <a:schemeClr val="dk1"/>
                          </a:solidFill>
                          <a:effectLst/>
                          <a:latin typeface="+mn-lt"/>
                          <a:ea typeface="+mn-ea"/>
                          <a:cs typeface="+mn-cs"/>
                        </a:rPr>
                        <a:t>在北京怀柔外场</a:t>
                      </a:r>
                      <a:r>
                        <a:rPr lang="en-US" altLang="zh-CN" sz="1800" b="0" i="0" kern="1200" dirty="0" smtClean="0">
                          <a:solidFill>
                            <a:schemeClr val="dk1"/>
                          </a:solidFill>
                          <a:effectLst/>
                          <a:latin typeface="+mn-lt"/>
                          <a:ea typeface="+mn-ea"/>
                          <a:cs typeface="+mn-cs"/>
                        </a:rPr>
                        <a:t>26GHz</a:t>
                      </a:r>
                      <a:r>
                        <a:rPr lang="zh-CN" altLang="en-US" sz="1800" b="0" i="0" kern="1200" dirty="0" smtClean="0">
                          <a:solidFill>
                            <a:schemeClr val="dk1"/>
                          </a:solidFill>
                          <a:effectLst/>
                          <a:latin typeface="+mn-lt"/>
                          <a:ea typeface="+mn-ea"/>
                          <a:cs typeface="+mn-cs"/>
                        </a:rPr>
                        <a:t>测试、在上海浦东外场</a:t>
                      </a:r>
                      <a:r>
                        <a:rPr lang="en-US" altLang="zh-CN" sz="1800" b="0" i="0" kern="1200" dirty="0" smtClean="0">
                          <a:solidFill>
                            <a:schemeClr val="dk1"/>
                          </a:solidFill>
                          <a:effectLst/>
                          <a:latin typeface="+mn-lt"/>
                          <a:ea typeface="+mn-ea"/>
                          <a:cs typeface="+mn-cs"/>
                        </a:rPr>
                        <a:t>40GHz</a:t>
                      </a:r>
                      <a:r>
                        <a:rPr lang="zh-CN" altLang="en-US" sz="1800" b="0" i="0" kern="1200" dirty="0" smtClean="0">
                          <a:solidFill>
                            <a:schemeClr val="dk1"/>
                          </a:solidFill>
                          <a:effectLst/>
                          <a:latin typeface="+mn-lt"/>
                          <a:ea typeface="+mn-ea"/>
                          <a:cs typeface="+mn-cs"/>
                        </a:rPr>
                        <a:t>测试、与日本软银合作，在东京市</a:t>
                      </a:r>
                      <a:br>
                        <a:rPr lang="zh-CN" altLang="en-US" sz="1800" b="0" i="0" kern="1200" dirty="0" smtClean="0">
                          <a:solidFill>
                            <a:schemeClr val="dk1"/>
                          </a:solidFill>
                          <a:effectLst/>
                          <a:latin typeface="+mn-lt"/>
                          <a:ea typeface="+mn-ea"/>
                          <a:cs typeface="+mn-cs"/>
                        </a:rPr>
                      </a:br>
                      <a:r>
                        <a:rPr lang="zh-CN" altLang="en-US" sz="1800" b="0" i="0" kern="1200" dirty="0" smtClean="0">
                          <a:solidFill>
                            <a:schemeClr val="dk1"/>
                          </a:solidFill>
                          <a:effectLst/>
                          <a:latin typeface="+mn-lt"/>
                          <a:ea typeface="+mn-ea"/>
                          <a:cs typeface="+mn-cs"/>
                        </a:rPr>
                        <a:t>区开展基于</a:t>
                      </a:r>
                      <a:r>
                        <a:rPr lang="en-US" altLang="zh-CN" sz="1800" b="0" i="0" kern="1200" dirty="0" smtClean="0">
                          <a:solidFill>
                            <a:schemeClr val="dk1"/>
                          </a:solidFill>
                          <a:effectLst/>
                          <a:latin typeface="+mn-lt"/>
                          <a:ea typeface="+mn-ea"/>
                          <a:cs typeface="+mn-cs"/>
                        </a:rPr>
                        <a:t>4.5GHz</a:t>
                      </a:r>
                      <a:r>
                        <a:rPr lang="zh-CN" altLang="en-US" sz="1800" b="0" i="0" kern="1200" dirty="0" smtClean="0">
                          <a:solidFill>
                            <a:schemeClr val="dk1"/>
                          </a:solidFill>
                          <a:effectLst/>
                          <a:latin typeface="+mn-lt"/>
                          <a:ea typeface="+mn-ea"/>
                          <a:cs typeface="+mn-cs"/>
                        </a:rPr>
                        <a:t>低频谱的</a:t>
                      </a:r>
                      <a:r>
                        <a:rPr lang="en-US" altLang="zh-CN" sz="1800" b="0" i="0" kern="1200" dirty="0" smtClean="0">
                          <a:solidFill>
                            <a:schemeClr val="dk1"/>
                          </a:solidFill>
                          <a:effectLst/>
                          <a:latin typeface="+mn-lt"/>
                          <a:ea typeface="+mn-ea"/>
                          <a:cs typeface="+mn-cs"/>
                        </a:rPr>
                        <a:t>5G</a:t>
                      </a:r>
                      <a:r>
                        <a:rPr lang="zh-CN" altLang="en-US" sz="1800" b="0" i="0" kern="1200" dirty="0" smtClean="0">
                          <a:solidFill>
                            <a:schemeClr val="dk1"/>
                          </a:solidFill>
                          <a:effectLst/>
                          <a:latin typeface="+mn-lt"/>
                          <a:ea typeface="+mn-ea"/>
                          <a:cs typeface="+mn-cs"/>
                        </a:rPr>
                        <a:t>外场测试</a:t>
                      </a:r>
                      <a:r>
                        <a:rPr lang="zh-CN" altLang="en-US" dirty="0" smtClean="0"/>
                        <a:t> </a:t>
                      </a:r>
                      <a:endParaRPr lang="zh-CN" altLang="en-US" dirty="0"/>
                    </a:p>
                  </a:txBody>
                  <a:tcPr anchor="ctr"/>
                </a:tc>
              </a:tr>
              <a:tr h="424694">
                <a:tc rowSpan="4">
                  <a:txBody>
                    <a:bodyPr/>
                    <a:lstStyle/>
                    <a:p>
                      <a:pPr algn="ctr"/>
                      <a:r>
                        <a:rPr lang="en-US" altLang="zh-CN" dirty="0" smtClean="0"/>
                        <a:t>5G</a:t>
                      </a:r>
                      <a:r>
                        <a:rPr lang="zh-CN" altLang="en-US" dirty="0" smtClean="0"/>
                        <a:t>产品</a:t>
                      </a:r>
                      <a:endParaRPr lang="zh-CN" altLang="en-US" dirty="0"/>
                    </a:p>
                  </a:txBody>
                  <a:tcPr anchor="ctr"/>
                </a:tc>
                <a:tc>
                  <a:txBody>
                    <a:bodyPr/>
                    <a:lstStyle/>
                    <a:p>
                      <a:pPr algn="ctr"/>
                      <a:r>
                        <a:rPr lang="en-US" altLang="zh-CN" dirty="0" smtClean="0"/>
                        <a:t>1</a:t>
                      </a:r>
                      <a:endParaRPr lang="zh-CN" altLang="en-US" dirty="0"/>
                    </a:p>
                  </a:txBody>
                  <a:tcPr anchor="ctr"/>
                </a:tc>
                <a:tc>
                  <a:txBody>
                    <a:bodyPr/>
                    <a:lstStyle/>
                    <a:p>
                      <a:r>
                        <a:rPr lang="zh-CN" altLang="en-US" sz="1800" b="0" i="0" kern="1200" dirty="0" smtClean="0">
                          <a:solidFill>
                            <a:schemeClr val="dk1"/>
                          </a:solidFill>
                          <a:effectLst/>
                          <a:latin typeface="+mn-lt"/>
                          <a:ea typeface="+mn-ea"/>
                          <a:cs typeface="+mn-cs"/>
                        </a:rPr>
                        <a:t>与英特尔公司合作，发布了面向</a:t>
                      </a:r>
                      <a:r>
                        <a:rPr lang="en-US" altLang="zh-CN" sz="1800" b="0" i="0" kern="1200" dirty="0" smtClean="0">
                          <a:solidFill>
                            <a:schemeClr val="dk1"/>
                          </a:solidFill>
                          <a:effectLst/>
                          <a:latin typeface="+mn-lt"/>
                          <a:ea typeface="+mn-ea"/>
                          <a:cs typeface="+mn-cs"/>
                        </a:rPr>
                        <a:t>5G</a:t>
                      </a:r>
                      <a:r>
                        <a:rPr lang="zh-CN" altLang="en-US" sz="1800" b="0" i="0" kern="1200" dirty="0" smtClean="0">
                          <a:solidFill>
                            <a:schemeClr val="dk1"/>
                          </a:solidFill>
                          <a:effectLst/>
                          <a:latin typeface="+mn-lt"/>
                          <a:ea typeface="+mn-ea"/>
                          <a:cs typeface="+mn-cs"/>
                        </a:rPr>
                        <a:t>的下一代</a:t>
                      </a:r>
                      <a:r>
                        <a:rPr lang="en-US" altLang="zh-CN" sz="1800" b="0" i="0" kern="1200" dirty="0" smtClean="0">
                          <a:solidFill>
                            <a:schemeClr val="dk1"/>
                          </a:solidFill>
                          <a:effectLst/>
                          <a:latin typeface="+mn-lt"/>
                          <a:ea typeface="+mn-ea"/>
                          <a:cs typeface="+mn-cs"/>
                        </a:rPr>
                        <a:t>IT</a:t>
                      </a:r>
                      <a:r>
                        <a:rPr lang="zh-CN" altLang="en-US" sz="1800" b="0" i="0" kern="1200" dirty="0" smtClean="0">
                          <a:solidFill>
                            <a:schemeClr val="dk1"/>
                          </a:solidFill>
                          <a:effectLst/>
                          <a:latin typeface="+mn-lt"/>
                          <a:ea typeface="+mn-ea"/>
                          <a:cs typeface="+mn-cs"/>
                        </a:rPr>
                        <a:t>基带产品 （</a:t>
                      </a:r>
                      <a:r>
                        <a:rPr lang="en-US" altLang="zh-CN" sz="1800" b="0" i="0" kern="1200" dirty="0" smtClean="0">
                          <a:solidFill>
                            <a:schemeClr val="dk1"/>
                          </a:solidFill>
                          <a:effectLst/>
                          <a:latin typeface="+mn-lt"/>
                          <a:ea typeface="+mn-ea"/>
                          <a:cs typeface="+mn-cs"/>
                        </a:rPr>
                        <a:t>ITBBU</a:t>
                      </a:r>
                      <a:r>
                        <a:rPr lang="zh-CN" altLang="en-US" sz="1800" b="0" i="0" kern="1200" dirty="0" smtClean="0">
                          <a:solidFill>
                            <a:schemeClr val="dk1"/>
                          </a:solidFill>
                          <a:effectLst/>
                          <a:latin typeface="+mn-lt"/>
                          <a:ea typeface="+mn-ea"/>
                          <a:cs typeface="+mn-cs"/>
                        </a:rPr>
                        <a:t>）</a:t>
                      </a:r>
                      <a:r>
                        <a:rPr lang="zh-CN" altLang="en-US" dirty="0" smtClean="0"/>
                        <a:t> </a:t>
                      </a:r>
                      <a:endParaRPr lang="zh-CN" altLang="en-US" dirty="0"/>
                    </a:p>
                  </a:txBody>
                  <a:tcPr anchor="ctr"/>
                </a:tc>
              </a:tr>
              <a:tr h="424694">
                <a:tc vMerge="1">
                  <a:tcPr/>
                </a:tc>
                <a:tc>
                  <a:txBody>
                    <a:bodyPr/>
                    <a:lstStyle/>
                    <a:p>
                      <a:pPr algn="ctr"/>
                      <a:r>
                        <a:rPr lang="en-US" altLang="zh-CN" dirty="0" smtClean="0"/>
                        <a:t>2</a:t>
                      </a:r>
                      <a:endParaRPr lang="zh-CN" altLang="en-US" dirty="0"/>
                    </a:p>
                  </a:txBody>
                  <a:tcPr anchor="ctr"/>
                </a:tc>
                <a:tc>
                  <a:txBody>
                    <a:bodyPr/>
                    <a:lstStyle/>
                    <a:p>
                      <a:r>
                        <a:rPr lang="zh-CN" altLang="en-US" sz="1800" b="0" i="0" kern="1200" dirty="0" smtClean="0">
                          <a:solidFill>
                            <a:schemeClr val="dk1"/>
                          </a:solidFill>
                          <a:effectLst/>
                          <a:latin typeface="+mn-lt"/>
                          <a:ea typeface="+mn-ea"/>
                          <a:cs typeface="+mn-cs"/>
                        </a:rPr>
                        <a:t>发布了</a:t>
                      </a:r>
                      <a:r>
                        <a:rPr lang="en-US" altLang="zh-CN" sz="1800" b="0" i="0" kern="1200" dirty="0" smtClean="0">
                          <a:solidFill>
                            <a:schemeClr val="dk1"/>
                          </a:solidFill>
                          <a:effectLst/>
                          <a:latin typeface="+mn-lt"/>
                          <a:ea typeface="+mn-ea"/>
                          <a:cs typeface="+mn-cs"/>
                        </a:rPr>
                        <a:t>3.5G/4.5G/28G/60G</a:t>
                      </a:r>
                      <a:r>
                        <a:rPr lang="zh-CN" altLang="en-US" sz="1800" b="0" i="0" kern="1200" dirty="0" smtClean="0">
                          <a:solidFill>
                            <a:schemeClr val="dk1"/>
                          </a:solidFill>
                          <a:effectLst/>
                          <a:latin typeface="+mn-lt"/>
                          <a:ea typeface="+mn-ea"/>
                          <a:cs typeface="+mn-cs"/>
                        </a:rPr>
                        <a:t>高低频产品，高频产品达到</a:t>
                      </a:r>
                      <a:r>
                        <a:rPr lang="en-US" altLang="zh-CN" sz="1800" b="0" i="0" kern="1200" dirty="0" smtClean="0">
                          <a:solidFill>
                            <a:schemeClr val="dk1"/>
                          </a:solidFill>
                          <a:effectLst/>
                          <a:latin typeface="+mn-lt"/>
                          <a:ea typeface="+mn-ea"/>
                          <a:cs typeface="+mn-cs"/>
                        </a:rPr>
                        <a:t>50Gbps</a:t>
                      </a:r>
                      <a:r>
                        <a:rPr lang="zh-CN" altLang="en-US" dirty="0" smtClean="0"/>
                        <a:t> </a:t>
                      </a:r>
                      <a:endParaRPr lang="zh-CN" altLang="en-US" dirty="0"/>
                    </a:p>
                  </a:txBody>
                  <a:tcPr anchor="ctr"/>
                </a:tc>
              </a:tr>
              <a:tr h="424694">
                <a:tc vMerge="1">
                  <a:tcPr/>
                </a:tc>
                <a:tc>
                  <a:txBody>
                    <a:bodyPr/>
                    <a:lstStyle/>
                    <a:p>
                      <a:pPr algn="ctr"/>
                      <a:r>
                        <a:rPr lang="en-US" altLang="zh-CN" dirty="0" smtClean="0"/>
                        <a:t>3</a:t>
                      </a:r>
                      <a:endParaRPr lang="zh-CN" altLang="en-US" dirty="0"/>
                    </a:p>
                  </a:txBody>
                  <a:tcPr anchor="ctr"/>
                </a:tc>
                <a:tc>
                  <a:txBody>
                    <a:bodyPr/>
                    <a:lstStyle/>
                    <a:p>
                      <a:r>
                        <a:rPr lang="zh-CN" altLang="en-US" sz="1800" b="0" i="0" kern="1200" dirty="0" smtClean="0">
                          <a:solidFill>
                            <a:schemeClr val="dk1"/>
                          </a:solidFill>
                          <a:effectLst/>
                          <a:latin typeface="+mn-lt"/>
                          <a:ea typeface="+mn-ea"/>
                          <a:cs typeface="+mn-cs"/>
                        </a:rPr>
                        <a:t>推出面向预商用的</a:t>
                      </a:r>
                      <a:r>
                        <a:rPr lang="en-US" altLang="zh-CN" sz="1800" b="0" i="0" kern="1200" dirty="0" smtClean="0">
                          <a:solidFill>
                            <a:schemeClr val="dk1"/>
                          </a:solidFill>
                          <a:effectLst/>
                          <a:latin typeface="+mn-lt"/>
                          <a:ea typeface="+mn-ea"/>
                          <a:cs typeface="+mn-cs"/>
                        </a:rPr>
                        <a:t>5G</a:t>
                      </a:r>
                      <a:r>
                        <a:rPr lang="zh-CN" altLang="en-US" sz="1800" b="0" i="0" kern="1200" dirty="0" smtClean="0">
                          <a:solidFill>
                            <a:schemeClr val="dk1"/>
                          </a:solidFill>
                          <a:effectLst/>
                          <a:latin typeface="+mn-lt"/>
                          <a:ea typeface="+mn-ea"/>
                          <a:cs typeface="+mn-cs"/>
                        </a:rPr>
                        <a:t>高低频系列化产品，包括</a:t>
                      </a:r>
                      <a:r>
                        <a:rPr lang="en-US" altLang="zh-CN" sz="1800" b="0" i="0" kern="1200" dirty="0" smtClean="0">
                          <a:solidFill>
                            <a:schemeClr val="dk1"/>
                          </a:solidFill>
                          <a:effectLst/>
                          <a:latin typeface="+mn-lt"/>
                          <a:ea typeface="+mn-ea"/>
                          <a:cs typeface="+mn-cs"/>
                        </a:rPr>
                        <a:t>15GHz,60GHz,28GHz,26GHz</a:t>
                      </a:r>
                      <a:r>
                        <a:rPr lang="zh-CN" altLang="en-US" sz="1800" b="0" i="0" kern="1200" dirty="0" smtClean="0">
                          <a:solidFill>
                            <a:schemeClr val="dk1"/>
                          </a:solidFill>
                          <a:effectLst/>
                          <a:latin typeface="+mn-lt"/>
                          <a:ea typeface="+mn-ea"/>
                          <a:cs typeface="+mn-cs"/>
                        </a:rPr>
                        <a:t>和</a:t>
                      </a:r>
                      <a:r>
                        <a:rPr lang="en-US" altLang="zh-CN" sz="1800" b="0" i="0" kern="1200" dirty="0" smtClean="0">
                          <a:solidFill>
                            <a:schemeClr val="dk1"/>
                          </a:solidFill>
                          <a:effectLst/>
                          <a:latin typeface="+mn-lt"/>
                          <a:ea typeface="+mn-ea"/>
                          <a:cs typeface="+mn-cs"/>
                        </a:rPr>
                        <a:t>39GHz</a:t>
                      </a:r>
                      <a:r>
                        <a:rPr lang="en-US" altLang="zh-CN" dirty="0" smtClean="0"/>
                        <a:t> </a:t>
                      </a:r>
                      <a:endParaRPr lang="zh-CN" altLang="en-US" dirty="0"/>
                    </a:p>
                  </a:txBody>
                  <a:tcPr anchor="ctr"/>
                </a:tc>
              </a:tr>
              <a:tr h="424694">
                <a:tc vMerge="1">
                  <a:tcPr/>
                </a:tc>
                <a:tc>
                  <a:txBody>
                    <a:bodyPr/>
                    <a:lstStyle/>
                    <a:p>
                      <a:pPr algn="ctr"/>
                      <a:r>
                        <a:rPr lang="en-US" altLang="zh-CN" dirty="0" smtClean="0"/>
                        <a:t>4</a:t>
                      </a:r>
                      <a:endParaRPr lang="zh-CN" altLang="en-US" dirty="0"/>
                    </a:p>
                  </a:txBody>
                  <a:tcPr anchor="ctr"/>
                </a:tc>
                <a:tc>
                  <a:txBody>
                    <a:bodyPr/>
                    <a:lstStyle/>
                    <a:p>
                      <a:r>
                        <a:rPr lang="zh-CN" altLang="en-US" sz="1800" b="0" i="0" kern="1200" dirty="0" smtClean="0">
                          <a:solidFill>
                            <a:schemeClr val="dk1"/>
                          </a:solidFill>
                          <a:effectLst/>
                          <a:latin typeface="+mn-lt"/>
                          <a:ea typeface="+mn-ea"/>
                          <a:cs typeface="+mn-cs"/>
                        </a:rPr>
                        <a:t>推出</a:t>
                      </a:r>
                      <a:r>
                        <a:rPr lang="en-US" altLang="zh-CN" sz="1800" b="0" i="0" kern="1200" dirty="0" smtClean="0">
                          <a:solidFill>
                            <a:schemeClr val="dk1"/>
                          </a:solidFill>
                          <a:effectLst/>
                          <a:latin typeface="+mn-lt"/>
                          <a:ea typeface="+mn-ea"/>
                          <a:cs typeface="+mn-cs"/>
                        </a:rPr>
                        <a:t>5G NR</a:t>
                      </a:r>
                      <a:r>
                        <a:rPr lang="zh-CN" altLang="en-US" sz="1800" b="0" i="0" kern="1200" dirty="0" smtClean="0">
                          <a:solidFill>
                            <a:schemeClr val="dk1"/>
                          </a:solidFill>
                          <a:effectLst/>
                          <a:latin typeface="+mn-lt"/>
                          <a:ea typeface="+mn-ea"/>
                          <a:cs typeface="+mn-cs"/>
                        </a:rPr>
                        <a:t>产品，具备等效千万级的连接能力</a:t>
                      </a:r>
                      <a:r>
                        <a:rPr lang="zh-CN" altLang="en-US" dirty="0" smtClean="0"/>
                        <a:t> </a:t>
                      </a:r>
                      <a:endParaRPr lang="zh-CN" altLang="en-US" dirty="0"/>
                    </a:p>
                  </a:txBody>
                  <a:tcPr anchor="ctr"/>
                </a:tc>
              </a:tr>
            </a:tbl>
          </a:graphicData>
        </a:graphic>
      </p:graphicFrame>
      <p:sp>
        <p:nvSpPr>
          <p:cNvPr id="9" name="矩形 8"/>
          <p:cNvSpPr/>
          <p:nvPr/>
        </p:nvSpPr>
        <p:spPr>
          <a:xfrm>
            <a:off x="803412" y="908720"/>
            <a:ext cx="10585176" cy="1131079"/>
          </a:xfrm>
          <a:prstGeom prst="rect">
            <a:avLst/>
          </a:prstGeom>
        </p:spPr>
        <p:txBody>
          <a:bodyPr wrap="square">
            <a:spAutoFit/>
          </a:bodyPr>
          <a:lstStyle/>
          <a:p>
            <a:pPr>
              <a:lnSpc>
                <a:spcPct val="125000"/>
              </a:lnSpc>
            </a:pPr>
            <a:r>
              <a:rPr lang="zh-CN" altLang="en-US" dirty="0">
                <a:solidFill>
                  <a:srgbClr val="000000"/>
                </a:solidFill>
                <a:latin typeface="微软雅黑" panose="020B0503020204020204" pitchFamily="34" charset="-122"/>
                <a:ea typeface="微软雅黑" panose="020B0503020204020204" pitchFamily="34" charset="-122"/>
              </a:rPr>
              <a:t>中兴通讯与中国移动在上海</a:t>
            </a:r>
            <a:r>
              <a:rPr lang="en-US" altLang="zh-CN" dirty="0">
                <a:solidFill>
                  <a:srgbClr val="000000"/>
                </a:solidFill>
                <a:latin typeface="微软雅黑" panose="020B0503020204020204" pitchFamily="34" charset="-122"/>
                <a:ea typeface="微软雅黑" panose="020B0503020204020204" pitchFamily="34" charset="-122"/>
              </a:rPr>
              <a:t>NWC</a:t>
            </a:r>
            <a:r>
              <a:rPr lang="zh-CN" altLang="en-US" dirty="0">
                <a:solidFill>
                  <a:srgbClr val="000000"/>
                </a:solidFill>
                <a:latin typeface="微软雅黑" panose="020B0503020204020204" pitchFamily="34" charset="-122"/>
                <a:ea typeface="微软雅黑" panose="020B0503020204020204" pitchFamily="34" charset="-122"/>
              </a:rPr>
              <a:t>联合展示</a:t>
            </a:r>
            <a:r>
              <a:rPr lang="en-US" altLang="zh-CN" dirty="0">
                <a:solidFill>
                  <a:srgbClr val="000000"/>
                </a:solidFill>
                <a:latin typeface="微软雅黑" panose="020B0503020204020204" pitchFamily="34" charset="-122"/>
                <a:ea typeface="微软雅黑" panose="020B0503020204020204" pitchFamily="34" charset="-122"/>
              </a:rPr>
              <a:t>5G</a:t>
            </a:r>
            <a:r>
              <a:rPr lang="zh-CN" altLang="en-US" dirty="0">
                <a:solidFill>
                  <a:srgbClr val="000000"/>
                </a:solidFill>
                <a:latin typeface="微软雅黑" panose="020B0503020204020204" pitchFamily="34" charset="-122"/>
                <a:ea typeface="微软雅黑" panose="020B0503020204020204" pitchFamily="34" charset="-122"/>
              </a:rPr>
              <a:t>外场直播， 直播演示了</a:t>
            </a:r>
            <a:r>
              <a:rPr lang="en-US" altLang="zh-CN" dirty="0">
                <a:solidFill>
                  <a:srgbClr val="000000"/>
                </a:solidFill>
                <a:latin typeface="微软雅黑" panose="020B0503020204020204" pitchFamily="34" charset="-122"/>
                <a:ea typeface="微软雅黑" panose="020B0503020204020204" pitchFamily="34" charset="-122"/>
              </a:rPr>
              <a:t>5G</a:t>
            </a:r>
            <a:r>
              <a:rPr lang="zh-CN" altLang="en-US" dirty="0">
                <a:solidFill>
                  <a:srgbClr val="000000"/>
                </a:solidFill>
                <a:latin typeface="微软雅黑" panose="020B0503020204020204" pitchFamily="34" charset="-122"/>
                <a:ea typeface="微软雅黑" panose="020B0503020204020204" pitchFamily="34" charset="-122"/>
              </a:rPr>
              <a:t>低频网络覆盖</a:t>
            </a:r>
            <a:r>
              <a:rPr lang="zh-CN" altLang="en-US" dirty="0" smtClean="0">
                <a:solidFill>
                  <a:srgbClr val="000000"/>
                </a:solidFill>
                <a:latin typeface="微软雅黑" panose="020B0503020204020204" pitchFamily="34" charset="-122"/>
                <a:ea typeface="微软雅黑" panose="020B0503020204020204" pitchFamily="34" charset="-122"/>
              </a:rPr>
              <a:t>下的</a:t>
            </a:r>
            <a:r>
              <a:rPr lang="zh-CN" altLang="en-US" dirty="0">
                <a:solidFill>
                  <a:srgbClr val="000000"/>
                </a:solidFill>
                <a:latin typeface="微软雅黑" panose="020B0503020204020204" pitchFamily="34" charset="-122"/>
                <a:ea typeface="微软雅黑" panose="020B0503020204020204" pitchFamily="34" charset="-122"/>
              </a:rPr>
              <a:t>超高速率， 使用</a:t>
            </a:r>
            <a:r>
              <a:rPr lang="en-US" altLang="zh-CN" dirty="0">
                <a:solidFill>
                  <a:srgbClr val="000000"/>
                </a:solidFill>
                <a:latin typeface="微软雅黑" panose="020B0503020204020204" pitchFamily="34" charset="-122"/>
                <a:ea typeface="微软雅黑" panose="020B0503020204020204" pitchFamily="34" charset="-122"/>
              </a:rPr>
              <a:t>100MHz</a:t>
            </a:r>
            <a:r>
              <a:rPr lang="zh-CN" altLang="en-US" dirty="0">
                <a:solidFill>
                  <a:srgbClr val="000000"/>
                </a:solidFill>
                <a:latin typeface="微软雅黑" panose="020B0503020204020204" pitchFamily="34" charset="-122"/>
                <a:ea typeface="微软雅黑" panose="020B0503020204020204" pitchFamily="34" charset="-122"/>
              </a:rPr>
              <a:t>带宽， 单用户峰值吞吐量达</a:t>
            </a:r>
            <a:r>
              <a:rPr lang="en-US" altLang="zh-CN" dirty="0">
                <a:solidFill>
                  <a:srgbClr val="000000"/>
                </a:solidFill>
                <a:latin typeface="微软雅黑" panose="020B0503020204020204" pitchFamily="34" charset="-122"/>
                <a:ea typeface="微软雅黑" panose="020B0503020204020204" pitchFamily="34" charset="-122"/>
              </a:rPr>
              <a:t>2Gbps</a:t>
            </a:r>
            <a:r>
              <a:rPr lang="zh-CN" altLang="en-US" dirty="0">
                <a:solidFill>
                  <a:srgbClr val="000000"/>
                </a:solidFill>
                <a:latin typeface="微软雅黑" panose="020B0503020204020204" pitchFamily="34" charset="-122"/>
                <a:ea typeface="微软雅黑" panose="020B0503020204020204" pitchFamily="34" charset="-122"/>
              </a:rPr>
              <a:t>以上。 并进行了关键</a:t>
            </a:r>
            <a:r>
              <a:rPr lang="zh-CN" altLang="en-US" dirty="0" smtClean="0">
                <a:solidFill>
                  <a:srgbClr val="000000"/>
                </a:solidFill>
                <a:latin typeface="微软雅黑" panose="020B0503020204020204" pitchFamily="34" charset="-122"/>
                <a:ea typeface="微软雅黑" panose="020B0503020204020204" pitchFamily="34" charset="-122"/>
              </a:rPr>
              <a:t>技术</a:t>
            </a:r>
            <a:r>
              <a:rPr lang="en-US" altLang="zh-CN" dirty="0" err="1" smtClean="0">
                <a:solidFill>
                  <a:srgbClr val="000000"/>
                </a:solidFill>
                <a:latin typeface="微软雅黑" panose="020B0503020204020204" pitchFamily="34" charset="-122"/>
                <a:ea typeface="微软雅黑" panose="020B0503020204020204" pitchFamily="34" charset="-122"/>
              </a:rPr>
              <a:t>FlexE</a:t>
            </a:r>
            <a:r>
              <a:rPr lang="zh-CN" altLang="en-US" dirty="0">
                <a:solidFill>
                  <a:srgbClr val="000000"/>
                </a:solidFill>
                <a:latin typeface="微软雅黑" panose="020B0503020204020204" pitchFamily="34" charset="-122"/>
                <a:ea typeface="微软雅黑" panose="020B0503020204020204" pitchFamily="34" charset="-122"/>
              </a:rPr>
              <a:t>（</a:t>
            </a:r>
            <a:r>
              <a:rPr lang="en-US" altLang="zh-CN" dirty="0">
                <a:solidFill>
                  <a:srgbClr val="000000"/>
                </a:solidFill>
                <a:latin typeface="微软雅黑" panose="020B0503020204020204" pitchFamily="34" charset="-122"/>
                <a:ea typeface="微软雅黑" panose="020B0503020204020204" pitchFamily="34" charset="-122"/>
              </a:rPr>
              <a:t>Flexible Ethernet</a:t>
            </a:r>
            <a:r>
              <a:rPr lang="zh-CN" altLang="en-US" dirty="0">
                <a:solidFill>
                  <a:srgbClr val="000000"/>
                </a:solidFill>
                <a:latin typeface="微软雅黑" panose="020B0503020204020204" pitchFamily="34" charset="-122"/>
                <a:ea typeface="微软雅黑" panose="020B0503020204020204" pitchFamily="34" charset="-122"/>
              </a:rPr>
              <a:t>） 的测试并发布</a:t>
            </a:r>
            <a:r>
              <a:rPr lang="en-US" altLang="zh-CN" dirty="0">
                <a:solidFill>
                  <a:srgbClr val="000000"/>
                </a:solidFill>
                <a:latin typeface="微软雅黑" panose="020B0503020204020204" pitchFamily="34" charset="-122"/>
                <a:ea typeface="微软雅黑" panose="020B0503020204020204" pitchFamily="34" charset="-122"/>
              </a:rPr>
              <a:t>5G </a:t>
            </a:r>
            <a:r>
              <a:rPr lang="en-US" altLang="zh-CN" dirty="0" err="1">
                <a:solidFill>
                  <a:srgbClr val="000000"/>
                </a:solidFill>
                <a:latin typeface="微软雅黑" panose="020B0503020204020204" pitchFamily="34" charset="-122"/>
                <a:ea typeface="微软雅黑" panose="020B0503020204020204" pitchFamily="34" charset="-122"/>
              </a:rPr>
              <a:t>Flexhaul</a:t>
            </a:r>
            <a:r>
              <a:rPr lang="zh-CN" altLang="en-US" dirty="0">
                <a:solidFill>
                  <a:srgbClr val="000000"/>
                </a:solidFill>
                <a:latin typeface="微软雅黑" panose="020B0503020204020204" pitchFamily="34" charset="-122"/>
                <a:ea typeface="微软雅黑" panose="020B0503020204020204" pitchFamily="34" charset="-122"/>
              </a:rPr>
              <a:t>新品 </a:t>
            </a:r>
            <a:r>
              <a:rPr lang="en-US" altLang="zh-CN" dirty="0">
                <a:solidFill>
                  <a:srgbClr val="000000"/>
                </a:solidFill>
                <a:latin typeface="微软雅黑" panose="020B0503020204020204" pitchFamily="34" charset="-122"/>
                <a:ea typeface="微软雅黑" panose="020B0503020204020204" pitchFamily="34" charset="-122"/>
              </a:rPr>
              <a:t>ZXCTN 609</a:t>
            </a:r>
            <a:r>
              <a:rPr lang="zh-CN" altLang="en-US" dirty="0">
                <a:latin typeface="微软雅黑" panose="020B0503020204020204" pitchFamily="34" charset="-122"/>
                <a:ea typeface="微软雅黑" panose="020B0503020204020204" pitchFamily="34" charset="-122"/>
              </a:rPr>
              <a:t> </a:t>
            </a: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265430"/>
            <a:ext cx="10515600" cy="530225"/>
          </a:xfrm>
        </p:spPr>
        <p:txBody>
          <a:bodyPr>
            <a:noAutofit/>
          </a:bodyPr>
          <a:lstStyle/>
          <a:p>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设备商</a:t>
            </a:r>
            <a:r>
              <a:rPr lang="zh-CN" altLang="en-US" sz="3200" b="1" dirty="0" smtClean="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：我国设备商</a:t>
            </a:r>
            <a:r>
              <a:rPr lang="en-US" altLang="zh-CN" sz="3200" b="1" dirty="0" smtClean="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smtClean="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测试结果领先 </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4" name="矩形 3"/>
          <p:cNvSpPr/>
          <p:nvPr/>
        </p:nvSpPr>
        <p:spPr>
          <a:xfrm>
            <a:off x="479376" y="908720"/>
            <a:ext cx="11017224" cy="1131079"/>
          </a:xfrm>
          <a:prstGeom prst="rect">
            <a:avLst/>
          </a:prstGeom>
        </p:spPr>
        <p:txBody>
          <a:bodyPr wrap="square">
            <a:spAutoFit/>
          </a:bodyPr>
          <a:lstStyle/>
          <a:p>
            <a:pPr>
              <a:lnSpc>
                <a:spcPct val="125000"/>
              </a:lnSpc>
            </a:pPr>
            <a:r>
              <a:rPr lang="zh-CN" altLang="en-US" dirty="0">
                <a:latin typeface="微软雅黑" panose="020B0503020204020204" pitchFamily="34" charset="-122"/>
                <a:ea typeface="微软雅黑" panose="020B0503020204020204" pitchFamily="34" charset="-122"/>
              </a:rPr>
              <a:t>    </a:t>
            </a:r>
            <a:r>
              <a:rPr lang="zh-CN" altLang="en-US" dirty="0" smtClean="0">
                <a:latin typeface="微软雅黑" panose="020B0503020204020204" pitchFamily="34" charset="-122"/>
                <a:ea typeface="微软雅黑" panose="020B0503020204020204" pitchFamily="34" charset="-122"/>
              </a:rPr>
              <a:t>在“</a:t>
            </a:r>
            <a:r>
              <a:rPr lang="zh-CN" altLang="en-US" dirty="0">
                <a:latin typeface="微软雅黑" panose="020B0503020204020204" pitchFamily="34" charset="-122"/>
                <a:ea typeface="微软雅黑" panose="020B0503020204020204" pitchFamily="34" charset="-122"/>
              </a:rPr>
              <a:t>2017年IMT-2020(5G)峰会”上，公布了5G第二阶段测试进程： </a:t>
            </a:r>
            <a:endParaRPr lang="zh-CN" altLang="en-US" dirty="0">
              <a:latin typeface="微软雅黑" panose="020B0503020204020204" pitchFamily="34" charset="-122"/>
              <a:ea typeface="微软雅黑" panose="020B0503020204020204" pitchFamily="34" charset="-122"/>
            </a:endParaRPr>
          </a:p>
          <a:p>
            <a:pPr marL="285750" indent="-285750">
              <a:lnSpc>
                <a:spcPct val="125000"/>
              </a:lnSpc>
              <a:buFont typeface="Wingdings" panose="05000000000000000000" pitchFamily="2" charset="2"/>
              <a:buChar char="u"/>
            </a:pPr>
            <a:r>
              <a:rPr lang="zh-CN" altLang="en-US" dirty="0" smtClean="0">
                <a:latin typeface="微软雅黑" panose="020B0503020204020204" pitchFamily="34" charset="-122"/>
                <a:ea typeface="微软雅黑" panose="020B0503020204020204" pitchFamily="34" charset="-122"/>
              </a:rPr>
              <a:t>在会上，</a:t>
            </a:r>
            <a:r>
              <a:rPr lang="zh-CN" altLang="en-US" b="1" dirty="0" smtClean="0">
                <a:solidFill>
                  <a:srgbClr val="FF0000"/>
                </a:solidFill>
                <a:latin typeface="微软雅黑" panose="020B0503020204020204" pitchFamily="34" charset="-122"/>
                <a:ea typeface="微软雅黑" panose="020B0503020204020204" pitchFamily="34" charset="-122"/>
              </a:rPr>
              <a:t>华为</a:t>
            </a:r>
            <a:r>
              <a:rPr lang="zh-CN" altLang="en-US" dirty="0" smtClean="0">
                <a:solidFill>
                  <a:srgbClr val="FF0000"/>
                </a:solidFill>
                <a:latin typeface="微软雅黑" panose="020B0503020204020204" pitchFamily="34" charset="-122"/>
                <a:ea typeface="微软雅黑" panose="020B0503020204020204" pitchFamily="34" charset="-122"/>
              </a:rPr>
              <a:t>表现相对突出</a:t>
            </a:r>
            <a:r>
              <a:rPr lang="zh-CN" altLang="en-US" dirty="0" smtClean="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已经完成连续广覆盖场景、低时延高可靠场景、低功耗大连接场景、热点高容量(低频</a:t>
            </a:r>
            <a:r>
              <a:rPr lang="zh-CN" altLang="en-US" dirty="0" smtClean="0">
                <a:latin typeface="微软雅黑" panose="020B0503020204020204" pitchFamily="34" charset="-122"/>
                <a:ea typeface="微软雅黑" panose="020B0503020204020204" pitchFamily="34" charset="-122"/>
              </a:rPr>
              <a:t>)场景</a:t>
            </a:r>
            <a:r>
              <a:rPr lang="zh-CN" altLang="en-US" dirty="0">
                <a:latin typeface="微软雅黑" panose="020B0503020204020204" pitchFamily="34" charset="-122"/>
                <a:ea typeface="微软雅黑" panose="020B0503020204020204" pitchFamily="34" charset="-122"/>
              </a:rPr>
              <a:t>和混合场景5个场景测试，部分完成热点高容量(高频)</a:t>
            </a:r>
            <a:r>
              <a:rPr lang="zh-CN" altLang="en-US" dirty="0" smtClean="0">
                <a:latin typeface="微软雅黑" panose="020B0503020204020204" pitchFamily="34" charset="-122"/>
                <a:ea typeface="微软雅黑" panose="020B0503020204020204" pitchFamily="34" charset="-122"/>
              </a:rPr>
              <a:t>场景</a:t>
            </a:r>
            <a:endParaRPr lang="en-US" altLang="zh-CN"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tretch>
            <a:fillRect/>
          </a:stretch>
        </p:blipFill>
        <p:spPr>
          <a:xfrm>
            <a:off x="3742979" y="2058929"/>
            <a:ext cx="7825629" cy="4119408"/>
          </a:xfrm>
          <a:prstGeom prst="rect">
            <a:avLst/>
          </a:prstGeom>
        </p:spPr>
      </p:pic>
      <p:sp>
        <p:nvSpPr>
          <p:cNvPr id="7" name="矩形 6"/>
          <p:cNvSpPr/>
          <p:nvPr/>
        </p:nvSpPr>
        <p:spPr>
          <a:xfrm>
            <a:off x="479376" y="2060848"/>
            <a:ext cx="3168352" cy="4215706"/>
          </a:xfrm>
          <a:prstGeom prst="rect">
            <a:avLst/>
          </a:prstGeom>
        </p:spPr>
        <p:txBody>
          <a:bodyPr wrap="square">
            <a:spAutoFit/>
          </a:bodyPr>
          <a:lstStyle/>
          <a:p>
            <a:pPr marL="285750" indent="-285750">
              <a:lnSpc>
                <a:spcPct val="125000"/>
              </a:lnSpc>
              <a:buFont typeface="Wingdings" panose="05000000000000000000" pitchFamily="2" charset="2"/>
              <a:buChar char="u"/>
            </a:pPr>
            <a:r>
              <a:rPr lang="zh-CN" altLang="en-US" b="1" dirty="0">
                <a:latin typeface="微软雅黑" panose="020B0503020204020204" pitchFamily="34" charset="-122"/>
                <a:ea typeface="微软雅黑" panose="020B0503020204020204" pitchFamily="34" charset="-122"/>
              </a:rPr>
              <a:t>中兴</a:t>
            </a:r>
            <a:r>
              <a:rPr lang="zh-CN" altLang="en-US" dirty="0">
                <a:latin typeface="微软雅黑" panose="020B0503020204020204" pitchFamily="34" charset="-122"/>
                <a:ea typeface="微软雅黑" panose="020B0503020204020204" pitchFamily="34" charset="-122"/>
              </a:rPr>
              <a:t>完成了低时延高可靠场景、低功耗大连接场景2个场景测试，同时部分完成了连续广覆盖场景、热点高容量(低频)场景、热点高容量(高频)场景、混合场景4个场景</a:t>
            </a:r>
            <a:r>
              <a:rPr lang="zh-CN" altLang="en-US" dirty="0" smtClean="0">
                <a:latin typeface="微软雅黑" panose="020B0503020204020204" pitchFamily="34" charset="-122"/>
                <a:ea typeface="微软雅黑" panose="020B0503020204020204" pitchFamily="34" charset="-122"/>
              </a:rPr>
              <a:t>测试</a:t>
            </a:r>
            <a:endParaRPr lang="zh-CN" altLang="en-US" dirty="0">
              <a:latin typeface="微软雅黑" panose="020B0503020204020204" pitchFamily="34" charset="-122"/>
              <a:ea typeface="微软雅黑" panose="020B0503020204020204" pitchFamily="34" charset="-122"/>
            </a:endParaRPr>
          </a:p>
          <a:p>
            <a:pPr marL="285750" indent="-285750">
              <a:lnSpc>
                <a:spcPct val="125000"/>
              </a:lnSpc>
              <a:buFont typeface="Wingdings" panose="05000000000000000000" pitchFamily="2" charset="2"/>
              <a:buChar char="u"/>
            </a:pPr>
            <a:r>
              <a:rPr lang="zh-CN" altLang="en-US" b="1" dirty="0">
                <a:latin typeface="微软雅黑" panose="020B0503020204020204" pitchFamily="34" charset="-122"/>
                <a:ea typeface="微软雅黑" panose="020B0503020204020204" pitchFamily="34" charset="-122"/>
              </a:rPr>
              <a:t>爱立信</a:t>
            </a:r>
            <a:r>
              <a:rPr lang="zh-CN" altLang="en-US" dirty="0">
                <a:latin typeface="微软雅黑" panose="020B0503020204020204" pitchFamily="34" charset="-122"/>
                <a:ea typeface="微软雅黑" panose="020B0503020204020204" pitchFamily="34" charset="-122"/>
              </a:rPr>
              <a:t>部分完成了连续广覆盖场景和低时延高可靠场景2个场景</a:t>
            </a:r>
            <a:r>
              <a:rPr lang="zh-CN" altLang="en-US" dirty="0" smtClean="0">
                <a:latin typeface="微软雅黑" panose="020B0503020204020204" pitchFamily="34" charset="-122"/>
                <a:ea typeface="微软雅黑" panose="020B0503020204020204" pitchFamily="34" charset="-122"/>
              </a:rPr>
              <a:t>测试 </a:t>
            </a:r>
            <a:endParaRPr lang="zh-CN" altLang="en-US" dirty="0">
              <a:latin typeface="微软雅黑" panose="020B0503020204020204" pitchFamily="34" charset="-122"/>
              <a:ea typeface="微软雅黑" panose="020B0503020204020204" pitchFamily="34" charset="-122"/>
            </a:endParaRPr>
          </a:p>
          <a:p>
            <a:pPr marL="285750" indent="-285750">
              <a:lnSpc>
                <a:spcPct val="125000"/>
              </a:lnSpc>
              <a:buFont typeface="Wingdings" panose="05000000000000000000" pitchFamily="2" charset="2"/>
              <a:buChar char="u"/>
            </a:pPr>
            <a:r>
              <a:rPr lang="zh-CN" altLang="en-US" b="1" dirty="0">
                <a:latin typeface="微软雅黑" panose="020B0503020204020204" pitchFamily="34" charset="-122"/>
                <a:ea typeface="微软雅黑" panose="020B0503020204020204" pitchFamily="34" charset="-122"/>
              </a:rPr>
              <a:t>大唐电信</a:t>
            </a:r>
            <a:r>
              <a:rPr lang="zh-CN" altLang="en-US" dirty="0">
                <a:latin typeface="微软雅黑" panose="020B0503020204020204" pitchFamily="34" charset="-122"/>
                <a:ea typeface="微软雅黑" panose="020B0503020204020204" pitchFamily="34" charset="-122"/>
              </a:rPr>
              <a:t>部分完成了连续广覆盖场景1个场景</a:t>
            </a:r>
            <a:r>
              <a:rPr lang="zh-CN" altLang="en-US" dirty="0" smtClean="0">
                <a:latin typeface="微软雅黑" panose="020B0503020204020204" pitchFamily="34" charset="-122"/>
                <a:ea typeface="微软雅黑" panose="020B0503020204020204" pitchFamily="34" charset="-122"/>
              </a:rPr>
              <a:t>测试 </a:t>
            </a: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
        <p:nvSpPr>
          <p:cNvPr id="4" name="灯片编号占位符 3"/>
          <p:cNvSpPr>
            <a:spLocks noGrp="1"/>
          </p:cNvSpPr>
          <p:nvPr>
            <p:ph type="sldNum" sz="quarter" idx="12"/>
          </p:nvPr>
        </p:nvSpPr>
        <p:spPr/>
        <p:txBody>
          <a:bodyPr/>
          <a:lstStyle/>
          <a:p>
            <a:fld id="{2113E9BD-5FE3-48C4-85C4-2D5992B50EB6}" type="slidenum">
              <a:rPr lang="zh-CN" altLang="en-US" smtClean="0"/>
            </a:fld>
            <a:endParaRPr lang="zh-CN" altLang="en-US"/>
          </a:p>
        </p:txBody>
      </p:sp>
      <p:pic>
        <p:nvPicPr>
          <p:cNvPr id="5" name="图片 4"/>
          <p:cNvPicPr>
            <a:picLocks noChangeAspect="1"/>
          </p:cNvPicPr>
          <p:nvPr/>
        </p:nvPicPr>
        <p:blipFill>
          <a:blip r:embed="rId1"/>
          <a:stretch>
            <a:fillRect/>
          </a:stretch>
        </p:blipFill>
        <p:spPr>
          <a:xfrm>
            <a:off x="838200" y="116631"/>
            <a:ext cx="10658400" cy="6605479"/>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
        <p:nvSpPr>
          <p:cNvPr id="4" name="灯片编号占位符 3"/>
          <p:cNvSpPr>
            <a:spLocks noGrp="1"/>
          </p:cNvSpPr>
          <p:nvPr>
            <p:ph type="sldNum" sz="quarter" idx="12"/>
          </p:nvPr>
        </p:nvSpPr>
        <p:spPr/>
        <p:txBody>
          <a:bodyPr/>
          <a:lstStyle/>
          <a:p>
            <a:fld id="{2113E9BD-5FE3-48C4-85C4-2D5992B50EB6}" type="slidenum">
              <a:rPr lang="zh-CN" altLang="en-US" smtClean="0"/>
            </a:fld>
            <a:endParaRPr lang="zh-CN" altLang="en-US"/>
          </a:p>
        </p:txBody>
      </p:sp>
      <p:pic>
        <p:nvPicPr>
          <p:cNvPr id="5" name="图片 4"/>
          <p:cNvPicPr>
            <a:picLocks noChangeAspect="1"/>
          </p:cNvPicPr>
          <p:nvPr/>
        </p:nvPicPr>
        <p:blipFill>
          <a:blip r:embed="rId1"/>
          <a:stretch>
            <a:fillRect/>
          </a:stretch>
        </p:blipFill>
        <p:spPr>
          <a:xfrm>
            <a:off x="838200" y="188640"/>
            <a:ext cx="10874424" cy="6664597"/>
          </a:xfrm>
          <a:prstGeom prst="rect">
            <a:avLst/>
          </a:prstGeom>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
        <p:nvSpPr>
          <p:cNvPr id="4" name="灯片编号占位符 3"/>
          <p:cNvSpPr>
            <a:spLocks noGrp="1"/>
          </p:cNvSpPr>
          <p:nvPr>
            <p:ph type="sldNum" sz="quarter" idx="12"/>
          </p:nvPr>
        </p:nvSpPr>
        <p:spPr/>
        <p:txBody>
          <a:bodyPr/>
          <a:lstStyle/>
          <a:p>
            <a:fld id="{2113E9BD-5FE3-48C4-85C4-2D5992B50EB6}" type="slidenum">
              <a:rPr lang="zh-CN" altLang="en-US" smtClean="0"/>
            </a:fld>
            <a:endParaRPr lang="zh-CN" altLang="en-US"/>
          </a:p>
        </p:txBody>
      </p:sp>
      <p:pic>
        <p:nvPicPr>
          <p:cNvPr id="5" name="图片 4"/>
          <p:cNvPicPr>
            <a:picLocks noChangeAspect="1"/>
          </p:cNvPicPr>
          <p:nvPr/>
        </p:nvPicPr>
        <p:blipFill>
          <a:blip r:embed="rId1"/>
          <a:stretch>
            <a:fillRect/>
          </a:stretch>
        </p:blipFill>
        <p:spPr>
          <a:xfrm>
            <a:off x="767408" y="1"/>
            <a:ext cx="10657183" cy="6858000"/>
          </a:xfrm>
          <a:prstGeom prst="rect">
            <a:avLst/>
          </a:prstGeom>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幻灯片编号占位符 5"/>
          <p:cNvSpPr>
            <a:spLocks noGrp="1"/>
          </p:cNvSpPr>
          <p:nvPr>
            <p:ph type="sldNum" sz="quarter" idx="12"/>
          </p:nvPr>
        </p:nvSpPr>
        <p:spPr/>
        <p:txBody>
          <a:bodyPr/>
          <a:lstStyle/>
          <a:p>
            <a:fld id="{2113E9BD-5FE3-48C4-85C4-2D5992B50EB6}" type="slidenum">
              <a:rPr lang="zh-CN" altLang="en-US" smtClean="0"/>
            </a:fld>
            <a:endParaRPr lang="zh-CN" altLang="en-US"/>
          </a:p>
        </p:txBody>
      </p:sp>
      <p:sp>
        <p:nvSpPr>
          <p:cNvPr id="8" name="标题 1"/>
          <p:cNvSpPr>
            <a:spLocks noGrp="1"/>
          </p:cNvSpPr>
          <p:nvPr>
            <p:ph type="title"/>
          </p:nvPr>
        </p:nvSpPr>
        <p:spPr>
          <a:xfrm>
            <a:off x="838200" y="306228"/>
            <a:ext cx="10515600" cy="530484"/>
          </a:xfrm>
        </p:spPr>
        <p:txBody>
          <a:bodyPr>
            <a:noAutofit/>
          </a:bodyPr>
          <a:lstStyle/>
          <a:p>
            <a:r>
              <a:rPr lang="en-US" altLang="zh-CN" sz="3200" b="1" dirty="0" smtClean="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smtClean="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时代</a:t>
            </a:r>
            <a:r>
              <a:rPr lang="en-US" altLang="zh-CN" sz="3200" b="1" dirty="0" smtClean="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3200" b="1" dirty="0" smtClean="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国家战略支持</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1"/>
          <a:stretch>
            <a:fillRect/>
          </a:stretch>
        </p:blipFill>
        <p:spPr>
          <a:xfrm>
            <a:off x="910498" y="116632"/>
            <a:ext cx="10371003" cy="6605478"/>
          </a:xfrm>
          <a:prstGeom prst="rect">
            <a:avLst/>
          </a:prstGeom>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06070"/>
            <a:ext cx="10515600" cy="530225"/>
          </a:xfrm>
        </p:spPr>
        <p:txBody>
          <a:bodyPr>
            <a:noAutofit/>
          </a:bodyPr>
          <a:lstStyle/>
          <a:p>
            <a:r>
              <a:rPr lang="en-US" altLang="zh-CN" sz="3200" b="1" dirty="0" smtClean="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smtClean="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关键技术</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3" name="矩形 2"/>
          <p:cNvSpPr/>
          <p:nvPr/>
        </p:nvSpPr>
        <p:spPr>
          <a:xfrm>
            <a:off x="7176120" y="1484784"/>
            <a:ext cx="4246062" cy="3554819"/>
          </a:xfrm>
          <a:prstGeom prst="rect">
            <a:avLst/>
          </a:prstGeom>
        </p:spPr>
        <p:txBody>
          <a:bodyPr wrap="square">
            <a:spAutoFit/>
          </a:bodyPr>
          <a:lstStyle/>
          <a:p>
            <a:pPr>
              <a:lnSpc>
                <a:spcPts val="3000"/>
              </a:lnSpc>
            </a:pPr>
            <a:r>
              <a:rPr lang="en-US" altLang="zh-CN" dirty="0">
                <a:solidFill>
                  <a:srgbClr val="FF0000"/>
                </a:solidFill>
                <a:latin typeface="微软雅黑" panose="020B0503020204020204" pitchFamily="34" charset="-122"/>
                <a:ea typeface="微软雅黑" panose="020B0503020204020204" pitchFamily="34" charset="-122"/>
              </a:rPr>
              <a:t>5G</a:t>
            </a:r>
            <a:r>
              <a:rPr lang="zh-CN" altLang="en-US" dirty="0">
                <a:solidFill>
                  <a:srgbClr val="FF0000"/>
                </a:solidFill>
                <a:latin typeface="微软雅黑" panose="020B0503020204020204" pitchFamily="34" charset="-122"/>
                <a:ea typeface="微软雅黑" panose="020B0503020204020204" pitchFamily="34" charset="-122"/>
              </a:rPr>
              <a:t>技术总体可以分为无线技术（即空口技术）与</a:t>
            </a:r>
            <a:r>
              <a:rPr lang="zh-CN" altLang="en-US" dirty="0" smtClean="0">
                <a:solidFill>
                  <a:srgbClr val="FF0000"/>
                </a:solidFill>
                <a:latin typeface="微软雅黑" panose="020B0503020204020204" pitchFamily="34" charset="-122"/>
                <a:ea typeface="微软雅黑" panose="020B0503020204020204" pitchFamily="34" charset="-122"/>
              </a:rPr>
              <a:t>网络技术</a:t>
            </a:r>
            <a:r>
              <a:rPr lang="zh-CN" altLang="en-US" dirty="0">
                <a:solidFill>
                  <a:srgbClr val="FF0000"/>
                </a:solidFill>
                <a:latin typeface="微软雅黑" panose="020B0503020204020204" pitchFamily="34" charset="-122"/>
                <a:ea typeface="微软雅黑" panose="020B0503020204020204" pitchFamily="34" charset="-122"/>
              </a:rPr>
              <a:t>（网络架构）两大类。</a:t>
            </a:r>
            <a:br>
              <a:rPr lang="zh-CN" altLang="en-US" dirty="0">
                <a:solidFill>
                  <a:srgbClr val="FF0000"/>
                </a:solidFill>
                <a:latin typeface="微软雅黑" panose="020B0503020204020204" pitchFamily="34" charset="-122"/>
                <a:ea typeface="微软雅黑" panose="020B0503020204020204" pitchFamily="34" charset="-122"/>
              </a:rPr>
            </a:br>
            <a:r>
              <a:rPr lang="zh-CN" altLang="en-US" b="1" dirty="0">
                <a:solidFill>
                  <a:srgbClr val="000000"/>
                </a:solidFill>
                <a:latin typeface="微软雅黑" panose="020B0503020204020204" pitchFamily="34" charset="-122"/>
                <a:ea typeface="微软雅黑" panose="020B0503020204020204" pitchFamily="34" charset="-122"/>
              </a:rPr>
              <a:t>无线关键技术</a:t>
            </a:r>
            <a:r>
              <a:rPr lang="zh-CN" altLang="en-US" dirty="0">
                <a:solidFill>
                  <a:srgbClr val="000000"/>
                </a:solidFill>
                <a:latin typeface="微软雅黑" panose="020B0503020204020204" pitchFamily="34" charset="-122"/>
                <a:ea typeface="微软雅黑" panose="020B0503020204020204" pitchFamily="34" charset="-122"/>
              </a:rPr>
              <a:t>： 包括大规模天线、新型多址、</a:t>
            </a:r>
            <a:r>
              <a:rPr lang="zh-CN" altLang="en-US" dirty="0" smtClean="0">
                <a:solidFill>
                  <a:srgbClr val="000000"/>
                </a:solidFill>
                <a:latin typeface="微软雅黑" panose="020B0503020204020204" pitchFamily="34" charset="-122"/>
                <a:ea typeface="微软雅黑" panose="020B0503020204020204" pitchFamily="34" charset="-122"/>
              </a:rPr>
              <a:t>新型多</a:t>
            </a:r>
            <a:r>
              <a:rPr lang="zh-CN" altLang="en-US" dirty="0">
                <a:solidFill>
                  <a:srgbClr val="000000"/>
                </a:solidFill>
                <a:latin typeface="微软雅黑" panose="020B0503020204020204" pitchFamily="34" charset="-122"/>
                <a:ea typeface="微软雅黑" panose="020B0503020204020204" pitchFamily="34" charset="-122"/>
              </a:rPr>
              <a:t>载波、高频段通信、 先进编码（极化码）</a:t>
            </a:r>
            <a:r>
              <a:rPr lang="zh-CN" altLang="en-US" dirty="0" smtClean="0">
                <a:solidFill>
                  <a:srgbClr val="000000"/>
                </a:solidFill>
                <a:latin typeface="微软雅黑" panose="020B0503020204020204" pitchFamily="34" charset="-122"/>
                <a:ea typeface="微软雅黑" panose="020B0503020204020204" pitchFamily="34" charset="-122"/>
              </a:rPr>
              <a:t>调制</a:t>
            </a:r>
            <a:r>
              <a:rPr lang="zh-CN" altLang="en-US" dirty="0">
                <a:solidFill>
                  <a:srgbClr val="000000"/>
                </a:solidFill>
                <a:latin typeface="微软雅黑" panose="020B0503020204020204" pitchFamily="34" charset="-122"/>
                <a:ea typeface="微软雅黑" panose="020B0503020204020204" pitchFamily="34" charset="-122"/>
              </a:rPr>
              <a:t>、超密集组网、全双工等</a:t>
            </a:r>
            <a:br>
              <a:rPr lang="zh-CN" altLang="en-US" dirty="0">
                <a:solidFill>
                  <a:srgbClr val="000000"/>
                </a:solidFill>
                <a:latin typeface="微软雅黑" panose="020B0503020204020204" pitchFamily="34" charset="-122"/>
                <a:ea typeface="微软雅黑" panose="020B0503020204020204" pitchFamily="34" charset="-122"/>
              </a:rPr>
            </a:br>
            <a:r>
              <a:rPr lang="zh-CN" altLang="en-US" b="1" dirty="0">
                <a:solidFill>
                  <a:srgbClr val="000000"/>
                </a:solidFill>
                <a:latin typeface="微软雅黑" panose="020B0503020204020204" pitchFamily="34" charset="-122"/>
                <a:ea typeface="微软雅黑" panose="020B0503020204020204" pitchFamily="34" charset="-122"/>
              </a:rPr>
              <a:t>网络关键架构技术</a:t>
            </a:r>
            <a:r>
              <a:rPr lang="zh-CN" altLang="en-US" dirty="0">
                <a:solidFill>
                  <a:srgbClr val="000000"/>
                </a:solidFill>
                <a:latin typeface="微软雅黑" panose="020B0503020204020204" pitchFamily="34" charset="-122"/>
                <a:ea typeface="微软雅黑" panose="020B0503020204020204" pitchFamily="34" charset="-122"/>
              </a:rPr>
              <a:t>：包括网络切片、移动边缘</a:t>
            </a:r>
            <a:r>
              <a:rPr lang="zh-CN" altLang="en-US" dirty="0" smtClean="0">
                <a:solidFill>
                  <a:srgbClr val="000000"/>
                </a:solidFill>
                <a:latin typeface="微软雅黑" panose="020B0503020204020204" pitchFamily="34" charset="-122"/>
                <a:ea typeface="微软雅黑" panose="020B0503020204020204" pitchFamily="34" charset="-122"/>
              </a:rPr>
              <a:t>计算</a:t>
            </a:r>
            <a:r>
              <a:rPr lang="zh-CN" altLang="en-US" dirty="0">
                <a:solidFill>
                  <a:srgbClr val="000000"/>
                </a:solidFill>
                <a:latin typeface="微软雅黑" panose="020B0503020204020204" pitchFamily="34" charset="-122"/>
                <a:ea typeface="微软雅黑" panose="020B0503020204020204" pitchFamily="34" charset="-122"/>
              </a:rPr>
              <a:t>、控制和承载分离、 网络功能重构等</a:t>
            </a:r>
            <a:r>
              <a:rPr lang="zh-CN" altLang="en-US" dirty="0">
                <a:latin typeface="微软雅黑" panose="020B0503020204020204" pitchFamily="34" charset="-122"/>
                <a:ea typeface="微软雅黑" panose="020B0503020204020204" pitchFamily="34" charset="-122"/>
              </a:rPr>
              <a:t> </a:t>
            </a:r>
            <a:endParaRPr lang="zh-CN" altLang="en-US"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1"/>
          <a:stretch>
            <a:fillRect/>
          </a:stretch>
        </p:blipFill>
        <p:spPr>
          <a:xfrm>
            <a:off x="628650" y="1235562"/>
            <a:ext cx="6115422" cy="4713717"/>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30832" y="3357563"/>
            <a:ext cx="5593630" cy="2958749"/>
          </a:xfrm>
          <a:prstGeom prst="rect">
            <a:avLst/>
          </a:prstGeom>
        </p:spPr>
      </p:pic>
      <p:pic>
        <p:nvPicPr>
          <p:cNvPr id="7" name="图片 6"/>
          <p:cNvPicPr>
            <a:picLocks noChangeAspect="1"/>
          </p:cNvPicPr>
          <p:nvPr/>
        </p:nvPicPr>
        <p:blipFill rotWithShape="1">
          <a:blip r:embed="rId2">
            <a:extLst>
              <a:ext uri="{28A0092B-C50C-407E-A947-70E740481C1C}">
                <a14:useLocalDpi xmlns:a14="http://schemas.microsoft.com/office/drawing/2010/main" val="0"/>
              </a:ext>
            </a:extLst>
          </a:blip>
          <a:srcRect b="5981"/>
          <a:stretch>
            <a:fillRect/>
          </a:stretch>
        </p:blipFill>
        <p:spPr>
          <a:xfrm>
            <a:off x="1451483" y="954529"/>
            <a:ext cx="2952328" cy="2474471"/>
          </a:xfrm>
          <a:prstGeom prst="rect">
            <a:avLst/>
          </a:prstGeom>
        </p:spPr>
      </p:pic>
      <p:sp>
        <p:nvSpPr>
          <p:cNvPr id="5" name="标题 1"/>
          <p:cNvSpPr txBox="1"/>
          <p:nvPr/>
        </p:nvSpPr>
        <p:spPr>
          <a:xfrm>
            <a:off x="838200" y="306070"/>
            <a:ext cx="10516235" cy="530860"/>
          </a:xfrm>
          <a:prstGeom prst="rect">
            <a:avLst/>
          </a:prstGeom>
        </p:spPr>
        <p:txBody>
          <a:bodyPr vert="horz" wrap="square" lIns="91440" tIns="45720" rIns="91440" bIns="45720" numCol="1" anchor="ctr">
            <a:noAutofit/>
          </a:bodyPr>
          <a:lstStyle/>
          <a:p>
            <a:pPr marL="0" indent="0" algn="l" defTabSz="914400" fontAlgn="auto" latinLnBrk="0">
              <a:lnSpc>
                <a:spcPct val="90000"/>
              </a:lnSpc>
              <a:spcBef>
                <a:spcPts val="0"/>
              </a:spcBef>
              <a:spcAft>
                <a:spcPts val="0"/>
              </a:spcAft>
              <a:buFontTx/>
              <a:buNone/>
            </a:pPr>
            <a:r>
              <a:rPr lang="en-US" altLang="ko-KR" sz="3200" b="1" strike="noStrike" cap="none" dirty="0">
                <a:solidFill>
                  <a:srgbClr val="415199"/>
                </a:solidFill>
                <a:latin typeface="微软雅黑" panose="020B0503020204020204" pitchFamily="34" charset="-122"/>
                <a:ea typeface="微软雅黑" panose="020B0503020204020204" pitchFamily="34" charset="-122"/>
              </a:rPr>
              <a:t>5G</a:t>
            </a:r>
            <a:r>
              <a:rPr lang="zh-CN" altLang="en-US" sz="3200" b="1" strike="noStrike" cap="none" dirty="0">
                <a:solidFill>
                  <a:srgbClr val="415199"/>
                </a:solidFill>
                <a:latin typeface="微软雅黑" panose="020B0503020204020204" pitchFamily="34" charset="-122"/>
                <a:ea typeface="微软雅黑" panose="020B0503020204020204" pitchFamily="34" charset="-122"/>
              </a:rPr>
              <a:t>关键技术</a:t>
            </a:r>
            <a:r>
              <a:rPr lang="en-US" altLang="ko-KR" sz="3200" b="1" strike="noStrike" cap="none" dirty="0">
                <a:solidFill>
                  <a:srgbClr val="415199"/>
                </a:solidFill>
                <a:latin typeface="微软雅黑" panose="020B0503020204020204" pitchFamily="34" charset="-122"/>
                <a:ea typeface="微软雅黑" panose="020B0503020204020204" pitchFamily="34" charset="-122"/>
              </a:rPr>
              <a:t>：</a:t>
            </a:r>
            <a:r>
              <a:rPr lang="zh-CN" altLang="en-US" sz="3200" b="1" strike="noStrike" cap="none" dirty="0">
                <a:solidFill>
                  <a:srgbClr val="415199"/>
                </a:solidFill>
                <a:latin typeface="微软雅黑" panose="020B0503020204020204" pitchFamily="34" charset="-122"/>
                <a:ea typeface="微软雅黑" panose="020B0503020204020204" pitchFamily="34" charset="-122"/>
              </a:rPr>
              <a:t>无线技术</a:t>
            </a:r>
            <a:endParaRPr lang="ko-KR" altLang="en-US" sz="3200" b="1" strike="noStrike" cap="none" dirty="0">
              <a:solidFill>
                <a:srgbClr val="415199"/>
              </a:solidFill>
              <a:latin typeface="微软雅黑" panose="020B0503020204020204" pitchFamily="34" charset="-122"/>
              <a:ea typeface="微软雅黑" panose="020B0503020204020204" pitchFamily="34" charset="-122"/>
            </a:endParaRPr>
          </a:p>
        </p:txBody>
      </p:sp>
      <p:graphicFrame>
        <p:nvGraphicFramePr>
          <p:cNvPr id="9" name="表格 8"/>
          <p:cNvGraphicFramePr>
            <a:graphicFrameLocks noGrp="1"/>
          </p:cNvGraphicFramePr>
          <p:nvPr/>
        </p:nvGraphicFramePr>
        <p:xfrm>
          <a:off x="5879976" y="1035773"/>
          <a:ext cx="5976664" cy="5273001"/>
        </p:xfrm>
        <a:graphic>
          <a:graphicData uri="http://schemas.openxmlformats.org/drawingml/2006/table">
            <a:tbl>
              <a:tblPr firstRow="1" bandRow="1">
                <a:tableStyleId>{21E4AEA4-8DFA-4A89-87EB-49C32662AFE0}</a:tableStyleId>
              </a:tblPr>
              <a:tblGrid>
                <a:gridCol w="1872208"/>
                <a:gridCol w="2016224"/>
                <a:gridCol w="2088232"/>
              </a:tblGrid>
              <a:tr h="536689">
                <a:tc>
                  <a:txBody>
                    <a:bodyPr/>
                    <a:lstStyle/>
                    <a:p>
                      <a:pPr algn="ctr"/>
                      <a:r>
                        <a:rPr lang="zh-CN" altLang="en-US" sz="1600" dirty="0">
                          <a:latin typeface="微软雅黑" panose="020B0503020204020204" pitchFamily="34" charset="-122"/>
                          <a:ea typeface="微软雅黑" panose="020B0503020204020204" pitchFamily="34" charset="-122"/>
                        </a:rPr>
                        <a:t>名称</a:t>
                      </a:r>
                      <a:endParaRPr lang="zh-CN" altLang="en-US" sz="1600" dirty="0">
                        <a:latin typeface="微软雅黑" panose="020B0503020204020204" pitchFamily="34" charset="-122"/>
                        <a:ea typeface="微软雅黑" panose="020B0503020204020204" pitchFamily="34" charset="-122"/>
                      </a:endParaRPr>
                    </a:p>
                  </a:txBody>
                  <a:tcPr anchor="ctr" anchorCtr="1">
                    <a:solidFill>
                      <a:schemeClr val="accent1">
                        <a:lumMod val="75000"/>
                      </a:schemeClr>
                    </a:solidFill>
                  </a:tcPr>
                </a:tc>
                <a:tc>
                  <a:txBody>
                    <a:bodyPr/>
                    <a:lstStyle/>
                    <a:p>
                      <a:pPr algn="ctr"/>
                      <a:r>
                        <a:rPr lang="zh-CN" altLang="en-US" sz="1600" dirty="0">
                          <a:latin typeface="微软雅黑" panose="020B0503020204020204" pitchFamily="34" charset="-122"/>
                          <a:ea typeface="微软雅黑" panose="020B0503020204020204" pitchFamily="34" charset="-122"/>
                        </a:rPr>
                        <a:t>本质</a:t>
                      </a:r>
                      <a:endParaRPr lang="zh-CN" altLang="en-US" sz="1600" dirty="0">
                        <a:latin typeface="微软雅黑" panose="020B0503020204020204" pitchFamily="34" charset="-122"/>
                        <a:ea typeface="微软雅黑" panose="020B0503020204020204" pitchFamily="34" charset="-122"/>
                      </a:endParaRPr>
                    </a:p>
                  </a:txBody>
                  <a:tcPr anchor="ctr" anchorCtr="1">
                    <a:solidFill>
                      <a:schemeClr val="accent1">
                        <a:lumMod val="75000"/>
                      </a:schemeClr>
                    </a:solidFill>
                  </a:tcPr>
                </a:tc>
                <a:tc>
                  <a:txBody>
                    <a:bodyPr/>
                    <a:lstStyle/>
                    <a:p>
                      <a:pPr algn="ctr"/>
                      <a:r>
                        <a:rPr lang="zh-CN" altLang="en-US" sz="1600" dirty="0">
                          <a:latin typeface="微软雅黑" panose="020B0503020204020204" pitchFamily="34" charset="-122"/>
                          <a:ea typeface="微软雅黑" panose="020B0503020204020204" pitchFamily="34" charset="-122"/>
                        </a:rPr>
                        <a:t>主要针对的应用场景</a:t>
                      </a:r>
                      <a:endParaRPr lang="zh-CN" altLang="en-US" sz="1600" dirty="0">
                        <a:latin typeface="微软雅黑" panose="020B0503020204020204" pitchFamily="34" charset="-122"/>
                        <a:ea typeface="微软雅黑" panose="020B0503020204020204" pitchFamily="34" charset="-122"/>
                      </a:endParaRPr>
                    </a:p>
                  </a:txBody>
                  <a:tcPr anchor="ctr" anchorCtr="1">
                    <a:solidFill>
                      <a:schemeClr val="accent1">
                        <a:lumMod val="75000"/>
                      </a:schemeClr>
                    </a:solidFill>
                  </a:tcPr>
                </a:tc>
              </a:tr>
              <a:tr h="586595">
                <a:tc>
                  <a:txBody>
                    <a:bodyPr/>
                    <a:lstStyle/>
                    <a:p>
                      <a:pPr algn="ctr"/>
                      <a:r>
                        <a:rPr lang="zh-CN" altLang="en-US" sz="1600" dirty="0">
                          <a:latin typeface="微软雅黑" panose="020B0503020204020204" pitchFamily="34" charset="-122"/>
                          <a:ea typeface="微软雅黑" panose="020B0503020204020204" pitchFamily="34" charset="-122"/>
                        </a:rPr>
                        <a:t>超密集组网技术</a:t>
                      </a:r>
                      <a:endParaRPr lang="zh-CN" altLang="en-US" sz="1600" dirty="0">
                        <a:latin typeface="微软雅黑" panose="020B0503020204020204" pitchFamily="34" charset="-122"/>
                        <a:ea typeface="微软雅黑" panose="020B0503020204020204" pitchFamily="34" charset="-122"/>
                      </a:endParaRPr>
                    </a:p>
                  </a:txBody>
                  <a:tcPr anchor="ctr" anchorCtr="1">
                    <a:solidFill>
                      <a:schemeClr val="accent1">
                        <a:lumMod val="40000"/>
                        <a:lumOff val="60000"/>
                      </a:schemeClr>
                    </a:solidFill>
                  </a:tcPr>
                </a:tc>
                <a:tc>
                  <a:txBody>
                    <a:bodyPr/>
                    <a:lstStyle/>
                    <a:p>
                      <a:pPr algn="l"/>
                      <a:r>
                        <a:rPr lang="zh-CN" altLang="en-US" sz="1600" dirty="0">
                          <a:latin typeface="微软雅黑" panose="020B0503020204020204" pitchFamily="34" charset="-122"/>
                          <a:ea typeface="微软雅黑" panose="020B0503020204020204" pitchFamily="34" charset="-122"/>
                        </a:rPr>
                        <a:t>通过增加基站密度来提升系统容量</a:t>
                      </a:r>
                      <a:endParaRPr lang="zh-CN" altLang="en-US" sz="1600" dirty="0">
                        <a:latin typeface="微软雅黑" panose="020B0503020204020204" pitchFamily="34" charset="-122"/>
                        <a:ea typeface="微软雅黑" panose="020B0503020204020204" pitchFamily="34" charset="-122"/>
                      </a:endParaRPr>
                    </a:p>
                  </a:txBody>
                  <a:tcPr anchor="ctr" anchorCtr="1">
                    <a:solidFill>
                      <a:schemeClr val="accent1">
                        <a:lumMod val="40000"/>
                        <a:lumOff val="60000"/>
                      </a:schemeClr>
                    </a:solidFill>
                  </a:tcPr>
                </a:tc>
                <a:tc>
                  <a:txBody>
                    <a:bodyPr/>
                    <a:lstStyle/>
                    <a:p>
                      <a:pPr algn="l"/>
                      <a:r>
                        <a:rPr lang="zh-CN" altLang="en-US" sz="1600" dirty="0">
                          <a:latin typeface="微软雅黑" panose="020B0503020204020204" pitchFamily="34" charset="-122"/>
                          <a:ea typeface="微软雅黑" panose="020B0503020204020204" pitchFamily="34" charset="-122"/>
                        </a:rPr>
                        <a:t>热点高容量场景</a:t>
                      </a:r>
                      <a:endParaRPr lang="zh-CN" altLang="en-US" sz="1600" dirty="0">
                        <a:latin typeface="微软雅黑" panose="020B0503020204020204" pitchFamily="34" charset="-122"/>
                        <a:ea typeface="微软雅黑" panose="020B0503020204020204" pitchFamily="34" charset="-122"/>
                      </a:endParaRPr>
                    </a:p>
                  </a:txBody>
                  <a:tcPr anchor="ctr" anchorCtr="1">
                    <a:solidFill>
                      <a:schemeClr val="accent1">
                        <a:lumMod val="40000"/>
                        <a:lumOff val="60000"/>
                      </a:schemeClr>
                    </a:solidFill>
                  </a:tcPr>
                </a:tc>
              </a:tr>
              <a:tr h="586595">
                <a:tc>
                  <a:txBody>
                    <a:bodyPr/>
                    <a:lstStyle/>
                    <a:p>
                      <a:pPr algn="ctr"/>
                      <a:r>
                        <a:rPr lang="zh-CN" altLang="en-US" sz="1600" dirty="0">
                          <a:latin typeface="微软雅黑" panose="020B0503020204020204" pitchFamily="34" charset="-122"/>
                          <a:ea typeface="微软雅黑" panose="020B0503020204020204" pitchFamily="34" charset="-122"/>
                        </a:rPr>
                        <a:t>高频段通信技术</a:t>
                      </a:r>
                      <a:endParaRPr lang="zh-CN" altLang="en-US" sz="1600" dirty="0">
                        <a:latin typeface="微软雅黑" panose="020B0503020204020204" pitchFamily="34" charset="-122"/>
                        <a:ea typeface="微软雅黑" panose="020B0503020204020204" pitchFamily="34" charset="-122"/>
                      </a:endParaRPr>
                    </a:p>
                  </a:txBody>
                  <a:tcPr anchor="ctr" anchorCtr="1">
                    <a:solidFill>
                      <a:schemeClr val="accent1">
                        <a:lumMod val="20000"/>
                        <a:lumOff val="80000"/>
                      </a:schemeClr>
                    </a:solidFill>
                  </a:tcPr>
                </a:tc>
                <a:tc>
                  <a:txBody>
                    <a:bodyPr/>
                    <a:lstStyle/>
                    <a:p>
                      <a:pPr algn="l"/>
                      <a:r>
                        <a:rPr lang="zh-CN" altLang="en-US" sz="1600" dirty="0">
                          <a:latin typeface="微软雅黑" panose="020B0503020204020204" pitchFamily="34" charset="-122"/>
                          <a:ea typeface="微软雅黑" panose="020B0503020204020204" pitchFamily="34" charset="-122"/>
                        </a:rPr>
                        <a:t>通过增加频谱资源来提升数据传输速率和系统容量</a:t>
                      </a:r>
                      <a:endParaRPr lang="zh-CN" altLang="en-US" sz="1600" dirty="0">
                        <a:latin typeface="微软雅黑" panose="020B0503020204020204" pitchFamily="34" charset="-122"/>
                        <a:ea typeface="微软雅黑" panose="020B0503020204020204" pitchFamily="34" charset="-122"/>
                      </a:endParaRPr>
                    </a:p>
                  </a:txBody>
                  <a:tcPr anchor="ctr" anchorCtr="1">
                    <a:solidFill>
                      <a:schemeClr val="accent1">
                        <a:lumMod val="20000"/>
                        <a:lumOff val="80000"/>
                      </a:schemeClr>
                    </a:solidFill>
                  </a:tcPr>
                </a:tc>
                <a:tc>
                  <a:txBody>
                    <a:bodyPr/>
                    <a:lstStyle/>
                    <a:p>
                      <a:pPr algn="l"/>
                      <a:r>
                        <a:rPr lang="zh-CN" altLang="en-US" sz="1600" dirty="0">
                          <a:latin typeface="微软雅黑" panose="020B0503020204020204" pitchFamily="34" charset="-122"/>
                          <a:ea typeface="微软雅黑" panose="020B0503020204020204" pitchFamily="34" charset="-122"/>
                        </a:rPr>
                        <a:t>热点高容量场景</a:t>
                      </a:r>
                      <a:endParaRPr lang="zh-CN" altLang="en-US" sz="1600" dirty="0">
                        <a:latin typeface="微软雅黑" panose="020B0503020204020204" pitchFamily="34" charset="-122"/>
                        <a:ea typeface="微软雅黑" panose="020B0503020204020204" pitchFamily="34" charset="-122"/>
                      </a:endParaRPr>
                    </a:p>
                  </a:txBody>
                  <a:tcPr anchor="ctr" anchorCtr="1">
                    <a:solidFill>
                      <a:schemeClr val="accent1">
                        <a:lumMod val="20000"/>
                        <a:lumOff val="80000"/>
                      </a:schemeClr>
                    </a:solidFill>
                  </a:tcPr>
                </a:tc>
              </a:tr>
              <a:tr h="762664">
                <a:tc>
                  <a:txBody>
                    <a:bodyPr/>
                    <a:lstStyle/>
                    <a:p>
                      <a:pPr algn="ctr"/>
                      <a:r>
                        <a:rPr lang="zh-CN" altLang="en-US" sz="1600" dirty="0">
                          <a:latin typeface="微软雅黑" panose="020B0503020204020204" pitchFamily="34" charset="-122"/>
                          <a:ea typeface="微软雅黑" panose="020B0503020204020204" pitchFamily="34" charset="-122"/>
                        </a:rPr>
                        <a:t>大规模</a:t>
                      </a:r>
                      <a:r>
                        <a:rPr lang="en-US" altLang="zh-CN" sz="1600" dirty="0">
                          <a:latin typeface="微软雅黑" panose="020B0503020204020204" pitchFamily="34" charset="-122"/>
                          <a:ea typeface="微软雅黑" panose="020B0503020204020204" pitchFamily="34" charset="-122"/>
                        </a:rPr>
                        <a:t>MIMO</a:t>
                      </a:r>
                      <a:r>
                        <a:rPr lang="zh-CN" altLang="en-US" sz="1600" dirty="0">
                          <a:latin typeface="微软雅黑" panose="020B0503020204020204" pitchFamily="34" charset="-122"/>
                          <a:ea typeface="微软雅黑" panose="020B0503020204020204" pitchFamily="34" charset="-122"/>
                        </a:rPr>
                        <a:t>技术</a:t>
                      </a:r>
                      <a:endParaRPr lang="zh-CN" altLang="en-US" sz="1600" dirty="0">
                        <a:latin typeface="微软雅黑" panose="020B0503020204020204" pitchFamily="34" charset="-122"/>
                        <a:ea typeface="微软雅黑" panose="020B0503020204020204" pitchFamily="34" charset="-122"/>
                      </a:endParaRPr>
                    </a:p>
                  </a:txBody>
                  <a:tcPr anchor="ctr" anchorCtr="1">
                    <a:solidFill>
                      <a:schemeClr val="accent1">
                        <a:lumMod val="40000"/>
                        <a:lumOff val="60000"/>
                      </a:schemeClr>
                    </a:solidFill>
                  </a:tcPr>
                </a:tc>
                <a:tc>
                  <a:txBody>
                    <a:bodyPr/>
                    <a:lstStyle/>
                    <a:p>
                      <a:pPr algn="l"/>
                      <a:r>
                        <a:rPr lang="zh-CN" altLang="en-US" sz="1600" dirty="0">
                          <a:latin typeface="微软雅黑" panose="020B0503020204020204" pitchFamily="34" charset="-122"/>
                          <a:ea typeface="微软雅黑" panose="020B0503020204020204" pitchFamily="34" charset="-122"/>
                        </a:rPr>
                        <a:t>通过增加天线数量来提升系统容量</a:t>
                      </a:r>
                      <a:endParaRPr lang="zh-CN" altLang="en-US" sz="1600" dirty="0">
                        <a:latin typeface="微软雅黑" panose="020B0503020204020204" pitchFamily="34" charset="-122"/>
                        <a:ea typeface="微软雅黑" panose="020B0503020204020204" pitchFamily="34" charset="-122"/>
                      </a:endParaRPr>
                    </a:p>
                  </a:txBody>
                  <a:tcPr anchor="ctr" anchorCtr="1">
                    <a:solidFill>
                      <a:schemeClr val="accent1">
                        <a:lumMod val="40000"/>
                        <a:lumOff val="60000"/>
                      </a:schemeClr>
                    </a:solidFill>
                  </a:tcPr>
                </a:tc>
                <a:tc>
                  <a:txBody>
                    <a:bodyPr/>
                    <a:lstStyle/>
                    <a:p>
                      <a:pPr algn="l"/>
                      <a:r>
                        <a:rPr lang="zh-CN" altLang="en-US" sz="1600" dirty="0">
                          <a:latin typeface="微软雅黑" panose="020B0503020204020204" pitchFamily="34" charset="-122"/>
                          <a:ea typeface="微软雅黑" panose="020B0503020204020204" pitchFamily="34" charset="-122"/>
                        </a:rPr>
                        <a:t>连续广覆盖场景、热点高容量场景</a:t>
                      </a:r>
                      <a:endParaRPr lang="zh-CN" altLang="en-US" sz="1600" dirty="0">
                        <a:latin typeface="微软雅黑" panose="020B0503020204020204" pitchFamily="34" charset="-122"/>
                        <a:ea typeface="微软雅黑" panose="020B0503020204020204" pitchFamily="34" charset="-122"/>
                      </a:endParaRPr>
                    </a:p>
                  </a:txBody>
                  <a:tcPr anchor="ctr" anchorCtr="1">
                    <a:solidFill>
                      <a:schemeClr val="accent1">
                        <a:lumMod val="40000"/>
                        <a:lumOff val="60000"/>
                      </a:schemeClr>
                    </a:solidFill>
                  </a:tcPr>
                </a:tc>
              </a:tr>
              <a:tr h="1440587">
                <a:tc>
                  <a:txBody>
                    <a:bodyPr/>
                    <a:lstStyle/>
                    <a:p>
                      <a:pPr algn="ctr"/>
                      <a:endParaRPr lang="en-US" altLang="zh-CN" sz="1600" dirty="0">
                        <a:latin typeface="微软雅黑" panose="020B0503020204020204" pitchFamily="34" charset="-122"/>
                        <a:ea typeface="微软雅黑" panose="020B0503020204020204" pitchFamily="34" charset="-122"/>
                      </a:endParaRPr>
                    </a:p>
                    <a:p>
                      <a:pPr algn="ctr"/>
                      <a:endParaRPr lang="en-US" altLang="zh-CN" sz="1600" dirty="0">
                        <a:latin typeface="微软雅黑" panose="020B0503020204020204" pitchFamily="34" charset="-122"/>
                        <a:ea typeface="微软雅黑" panose="020B0503020204020204" pitchFamily="34" charset="-122"/>
                      </a:endParaRPr>
                    </a:p>
                    <a:p>
                      <a:pPr algn="ctr"/>
                      <a:r>
                        <a:rPr lang="zh-CN" altLang="en-US" sz="1600" dirty="0">
                          <a:latin typeface="微软雅黑" panose="020B0503020204020204" pitchFamily="34" charset="-122"/>
                          <a:ea typeface="微软雅黑" panose="020B0503020204020204" pitchFamily="34" charset="-122"/>
                        </a:rPr>
                        <a:t>新型多址技术</a:t>
                      </a:r>
                      <a:endParaRPr lang="zh-CN" altLang="en-US" sz="1600" dirty="0">
                        <a:latin typeface="微软雅黑" panose="020B0503020204020204" pitchFamily="34" charset="-122"/>
                        <a:ea typeface="微软雅黑" panose="020B0503020204020204" pitchFamily="34" charset="-122"/>
                      </a:endParaRPr>
                    </a:p>
                  </a:txBody>
                  <a:tcPr anchor="ctr" anchorCtr="1">
                    <a:solidFill>
                      <a:schemeClr val="accent1">
                        <a:lumMod val="20000"/>
                        <a:lumOff val="80000"/>
                      </a:schemeClr>
                    </a:solidFill>
                  </a:tcPr>
                </a:tc>
                <a:tc>
                  <a:txBody>
                    <a:bodyPr/>
                    <a:lstStyle/>
                    <a:p>
                      <a:pPr algn="l"/>
                      <a:r>
                        <a:rPr lang="zh-CN" altLang="en-US" sz="1600" kern="1200" dirty="0">
                          <a:solidFill>
                            <a:schemeClr val="dk1"/>
                          </a:solidFill>
                          <a:latin typeface="微软雅黑" panose="020B0503020204020204" pitchFamily="34" charset="-122"/>
                          <a:ea typeface="微软雅黑" panose="020B0503020204020204" pitchFamily="34" charset="-122"/>
                          <a:cs typeface="+mn-cs"/>
                        </a:rPr>
                        <a:t>满足多个用户同时进行通信的必要手段，即许多用户同时通话，以不同的移动信道分隔，防止相互干扰的技术方式。</a:t>
                      </a:r>
                      <a:endParaRPr lang="zh-CN" altLang="en-US" sz="1600" kern="1200" dirty="0">
                        <a:solidFill>
                          <a:schemeClr val="dk1"/>
                        </a:solidFill>
                        <a:latin typeface="微软雅黑" panose="020B0503020204020204" pitchFamily="34" charset="-122"/>
                        <a:ea typeface="微软雅黑" panose="020B0503020204020204" pitchFamily="34" charset="-122"/>
                        <a:cs typeface="+mn-cs"/>
                      </a:endParaRPr>
                    </a:p>
                  </a:txBody>
                  <a:tcPr anchor="ctr" anchorCtr="1">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dirty="0">
                          <a:latin typeface="微软雅黑" panose="020B0503020204020204" pitchFamily="34" charset="-122"/>
                          <a:ea typeface="微软雅黑" panose="020B0503020204020204" pitchFamily="34" charset="-122"/>
                        </a:rPr>
                        <a:t>连续广覆盖场景、热点高容量场景、低功耗大连接场景、低时延高可靠场景</a:t>
                      </a:r>
                      <a:endParaRPr lang="zh-CN" altLang="en-US" sz="1600" dirty="0">
                        <a:latin typeface="微软雅黑" panose="020B0503020204020204" pitchFamily="34" charset="-122"/>
                        <a:ea typeface="微软雅黑" panose="020B0503020204020204" pitchFamily="34" charset="-122"/>
                      </a:endParaRPr>
                    </a:p>
                  </a:txBody>
                  <a:tcPr anchor="ctr" anchorCtr="1">
                    <a:solidFill>
                      <a:schemeClr val="accent1">
                        <a:lumMod val="20000"/>
                        <a:lumOff val="80000"/>
                      </a:schemeClr>
                    </a:solidFill>
                  </a:tcPr>
                </a:tc>
              </a:tr>
              <a:tr h="1009613">
                <a:tc>
                  <a:txBody>
                    <a:bodyPr/>
                    <a:lstStyle/>
                    <a:p>
                      <a:pPr algn="ctr"/>
                      <a:r>
                        <a:rPr lang="zh-CN" altLang="en-US" sz="1600" dirty="0">
                          <a:latin typeface="微软雅黑" panose="020B0503020204020204" pitchFamily="34" charset="-122"/>
                          <a:ea typeface="微软雅黑" panose="020B0503020204020204" pitchFamily="34" charset="-122"/>
                        </a:rPr>
                        <a:t>灵活双工</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全双工技术</a:t>
                      </a:r>
                      <a:endParaRPr lang="zh-CN" altLang="en-US" sz="1600" dirty="0">
                        <a:latin typeface="微软雅黑" panose="020B0503020204020204" pitchFamily="34" charset="-122"/>
                        <a:ea typeface="微软雅黑" panose="020B0503020204020204" pitchFamily="34" charset="-122"/>
                      </a:endParaRPr>
                    </a:p>
                  </a:txBody>
                  <a:tcPr anchor="ctr" anchorCtr="1">
                    <a:solidFill>
                      <a:schemeClr val="accent1">
                        <a:lumMod val="40000"/>
                        <a:lumOff val="60000"/>
                      </a:schemeClr>
                    </a:solidFill>
                  </a:tcPr>
                </a:tc>
                <a:tc>
                  <a:txBody>
                    <a:bodyPr/>
                    <a:lstStyle/>
                    <a:p>
                      <a:pPr algn="l"/>
                      <a:endParaRPr lang="en-US" altLang="en-US" sz="1600" dirty="0">
                        <a:latin typeface="微软雅黑" panose="020B0503020204020204" pitchFamily="34" charset="-122"/>
                        <a:ea typeface="微软雅黑" panose="020B0503020204020204" pitchFamily="34" charset="-122"/>
                      </a:endParaRPr>
                    </a:p>
                    <a:p>
                      <a:pPr algn="l"/>
                      <a:r>
                        <a:rPr lang="en-US" altLang="en-US" sz="1600" dirty="0">
                          <a:latin typeface="微软雅黑" panose="020B0503020204020204" pitchFamily="34" charset="-122"/>
                          <a:ea typeface="微软雅黑" panose="020B0503020204020204" pitchFamily="34" charset="-122"/>
                        </a:rPr>
                        <a:t>接受双方同时收发数据</a:t>
                      </a:r>
                      <a:endParaRPr lang="zh-CN" altLang="en-US" sz="1600" dirty="0">
                        <a:latin typeface="微软雅黑" panose="020B0503020204020204" pitchFamily="34" charset="-122"/>
                        <a:ea typeface="微软雅黑" panose="020B0503020204020204" pitchFamily="34" charset="-122"/>
                      </a:endParaRPr>
                    </a:p>
                  </a:txBody>
                  <a:tcPr anchor="ctr" anchorCtr="1">
                    <a:solidFill>
                      <a:schemeClr val="accent1">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en-US" altLang="zh-CN" sz="1600" dirty="0">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dirty="0">
                          <a:latin typeface="微软雅黑" panose="020B0503020204020204" pitchFamily="34" charset="-122"/>
                          <a:ea typeface="微软雅黑" panose="020B0503020204020204" pitchFamily="34" charset="-122"/>
                        </a:rPr>
                        <a:t>热点高容量场景</a:t>
                      </a:r>
                      <a:endParaRPr lang="zh-CN" altLang="en-US" sz="1600" dirty="0">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600" dirty="0">
                        <a:latin typeface="微软雅黑" panose="020B0503020204020204" pitchFamily="34" charset="-122"/>
                        <a:ea typeface="微软雅黑" panose="020B0503020204020204" pitchFamily="34" charset="-122"/>
                      </a:endParaRPr>
                    </a:p>
                  </a:txBody>
                  <a:tcPr anchor="ctr" anchorCtr="1">
                    <a:solidFill>
                      <a:schemeClr val="accent1">
                        <a:lumMod val="40000"/>
                        <a:lumOff val="60000"/>
                      </a:schemeClr>
                    </a:solidFill>
                  </a:tcPr>
                </a:tc>
              </a:tr>
            </a:tbl>
          </a:graphicData>
        </a:graphic>
      </p:graphicFrame>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06070"/>
            <a:ext cx="10515600" cy="530225"/>
          </a:xfrm>
        </p:spPr>
        <p:txBody>
          <a:bodyPr>
            <a:noAutofit/>
          </a:bodyPr>
          <a:lstStyle/>
          <a:p>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移动通信的十年定律</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1373" name="文本框 1372"/>
          <p:cNvSpPr txBox="1"/>
          <p:nvPr/>
        </p:nvSpPr>
        <p:spPr>
          <a:xfrm>
            <a:off x="837565" y="4703919"/>
            <a:ext cx="10011762" cy="2399665"/>
          </a:xfrm>
          <a:prstGeom prst="rect">
            <a:avLst/>
          </a:prstGeom>
          <a:noFill/>
        </p:spPr>
        <p:txBody>
          <a:bodyPr vert="horz" wrap="square" lIns="91440" tIns="45720" rIns="91440" bIns="45720" anchor="t">
            <a:spAutoFit/>
          </a:bodyPr>
          <a:lstStyle/>
          <a:p>
            <a:pPr marL="285750" indent="-285750" algn="l" defTabSz="914400" eaLnBrk="0" fontAlgn="auto" latinLnBrk="0">
              <a:lnSpc>
                <a:spcPct val="150000"/>
              </a:lnSpc>
              <a:spcBef>
                <a:spcPts val="0"/>
              </a:spcBef>
              <a:spcAft>
                <a:spcPts val="0"/>
              </a:spcAft>
              <a:buFont typeface="Wingdings" panose="05000000000000000000" pitchFamily="2" charset="2"/>
              <a:buChar char="u"/>
            </a:pPr>
            <a:r>
              <a:rPr lang="en-US" altLang="ko-KR" b="0" strike="noStrike" cap="none" dirty="0">
                <a:latin typeface="微软雅黑" panose="020B0503020204020204" pitchFamily="34" charset="-122"/>
                <a:ea typeface="微软雅黑" panose="020B0503020204020204" pitchFamily="34" charset="-122"/>
              </a:rPr>
              <a:t>移动通信系统每十年变迁，技术支持应用，应用基于场景</a:t>
            </a:r>
            <a:r>
              <a:rPr lang="zh-CN" altLang="en-US" b="0" strike="noStrike" cap="none" dirty="0">
                <a:latin typeface="微软雅黑" panose="020B0503020204020204" pitchFamily="34" charset="-122"/>
                <a:ea typeface="微软雅黑" panose="020B0503020204020204" pitchFamily="34" charset="-122"/>
              </a:rPr>
              <a:t>；</a:t>
            </a:r>
            <a:endParaRPr lang="ko-KR" altLang="en-US" b="0" strike="noStrike" cap="none" dirty="0">
              <a:latin typeface="微软雅黑" panose="020B0503020204020204" pitchFamily="34" charset="-122"/>
              <a:ea typeface="华文中宋" panose="02010600040101010101" charset="-122"/>
            </a:endParaRPr>
          </a:p>
          <a:p>
            <a:pPr marL="285750" indent="-285750" algn="l" defTabSz="914400" eaLnBrk="0" fontAlgn="auto" latinLnBrk="0">
              <a:lnSpc>
                <a:spcPct val="150000"/>
              </a:lnSpc>
              <a:spcBef>
                <a:spcPts val="0"/>
              </a:spcBef>
              <a:spcAft>
                <a:spcPts val="0"/>
              </a:spcAft>
              <a:buFont typeface="Wingdings" panose="05000000000000000000" pitchFamily="2" charset="2"/>
              <a:buChar char="u"/>
            </a:pPr>
            <a:r>
              <a:rPr lang="en-US" altLang="ko-KR" b="0" strike="noStrike" cap="none" dirty="0">
                <a:latin typeface="微软雅黑" panose="020B0503020204020204" pitchFamily="34" charset="-122"/>
                <a:ea typeface="微软雅黑" panose="020B0503020204020204" pitchFamily="34" charset="-122"/>
              </a:rPr>
              <a:t>从1G到5G，移动通信网络之不断升级换代、性能不断提升</a:t>
            </a:r>
            <a:r>
              <a:rPr lang="zh-CN" altLang="en-US" b="0" strike="noStrike" cap="none" dirty="0">
                <a:latin typeface="微软雅黑" panose="020B0503020204020204" pitchFamily="34" charset="-122"/>
                <a:ea typeface="微软雅黑" panose="020B0503020204020204" pitchFamily="34" charset="-122"/>
              </a:rPr>
              <a:t>；</a:t>
            </a:r>
            <a:endParaRPr lang="ko-KR" altLang="en-US" b="0" strike="noStrike" cap="none" dirty="0">
              <a:latin typeface="微软雅黑" panose="020B0503020204020204" pitchFamily="34" charset="-122"/>
              <a:ea typeface="华文中宋" panose="02010600040101010101" charset="-122"/>
            </a:endParaRPr>
          </a:p>
          <a:p>
            <a:pPr eaLnBrk="0">
              <a:lnSpc>
                <a:spcPct val="150000"/>
              </a:lnSpc>
            </a:pPr>
            <a:r>
              <a:rPr lang="zh-CN" altLang="en-US" b="1" dirty="0" smtClean="0">
                <a:solidFill>
                  <a:srgbClr val="FF0000"/>
                </a:solidFill>
                <a:sym typeface="+mn-ea"/>
              </a:rPr>
              <a:t>杨振宁</a:t>
            </a:r>
            <a:r>
              <a:rPr lang="zh-CN" altLang="en-US" b="1" dirty="0">
                <a:solidFill>
                  <a:srgbClr val="FF0000"/>
                </a:solidFill>
                <a:sym typeface="+mn-ea"/>
              </a:rPr>
              <a:t>问“如果把爱迪生请来，在这个世界生活一个礼拜，哪一个东西是他最意想不到的？”</a:t>
            </a:r>
            <a:endParaRPr lang="en-US" altLang="zh-CN" b="1" dirty="0">
              <a:solidFill>
                <a:srgbClr val="FF0000"/>
              </a:solidFill>
            </a:endParaRPr>
          </a:p>
          <a:p>
            <a:pPr eaLnBrk="0">
              <a:lnSpc>
                <a:spcPct val="150000"/>
              </a:lnSpc>
            </a:pPr>
            <a:r>
              <a:rPr lang="en-US" altLang="zh-CN" b="1" dirty="0">
                <a:solidFill>
                  <a:srgbClr val="FF0000"/>
                </a:solidFill>
                <a:sym typeface="+mn-ea"/>
              </a:rPr>
              <a:t> </a:t>
            </a:r>
            <a:r>
              <a:rPr lang="zh-CN" altLang="en-US" b="1" dirty="0">
                <a:solidFill>
                  <a:srgbClr val="FF0000"/>
                </a:solidFill>
                <a:sym typeface="+mn-ea"/>
              </a:rPr>
              <a:t>   莫言接道：“手机，我觉得是手机。”。“我也同意是手机</a:t>
            </a:r>
            <a:r>
              <a:rPr lang="en-US" altLang="zh-CN" b="1" dirty="0">
                <a:solidFill>
                  <a:srgbClr val="FF0000"/>
                </a:solidFill>
                <a:sym typeface="+mn-ea"/>
              </a:rPr>
              <a:t>….</a:t>
            </a:r>
            <a:r>
              <a:rPr lang="zh-CN" altLang="en-US" b="1" dirty="0">
                <a:solidFill>
                  <a:srgbClr val="FF0000"/>
                </a:solidFill>
                <a:sym typeface="+mn-ea"/>
              </a:rPr>
              <a:t>”杨振宁说。</a:t>
            </a:r>
            <a:endParaRPr lang="ko-KR" altLang="en-US" b="1" dirty="0">
              <a:solidFill>
                <a:srgbClr val="FF0000"/>
              </a:solidFill>
              <a:latin typeface="华文中宋" panose="02010600040101010101" charset="-122"/>
              <a:ea typeface="华文中宋" panose="02010600040101010101" charset="-122"/>
            </a:endParaRPr>
          </a:p>
          <a:p>
            <a:pPr marL="0" indent="0" algn="l" defTabSz="914400" eaLnBrk="0" fontAlgn="auto" latinLnBrk="0">
              <a:lnSpc>
                <a:spcPct val="150000"/>
              </a:lnSpc>
              <a:spcBef>
                <a:spcPts val="0"/>
              </a:spcBef>
              <a:spcAft>
                <a:spcPts val="0"/>
              </a:spcAft>
              <a:buFontTx/>
              <a:buNone/>
            </a:pPr>
            <a:endParaRPr lang="ko-KR" altLang="en-US" sz="1400" b="0" strike="noStrike" cap="none" dirty="0">
              <a:latin typeface="华文中宋" panose="02010600040101010101" charset="-122"/>
              <a:ea typeface="华文中宋" panose="02010600040101010101" charset="-122"/>
            </a:endParaRPr>
          </a:p>
          <a:p>
            <a:pPr marL="0" indent="0" algn="l" defTabSz="914400" eaLnBrk="0" fontAlgn="auto" latinLnBrk="0">
              <a:lnSpc>
                <a:spcPct val="150000"/>
              </a:lnSpc>
              <a:spcBef>
                <a:spcPts val="0"/>
              </a:spcBef>
              <a:spcAft>
                <a:spcPts val="0"/>
              </a:spcAft>
              <a:buFontTx/>
              <a:buNone/>
            </a:pPr>
            <a:endParaRPr lang="ko-KR" altLang="en-US" sz="1400" b="0" strike="noStrike" cap="none" dirty="0">
              <a:latin typeface="华文中宋" panose="02010600040101010101" charset="-122"/>
              <a:ea typeface="华文中宋" panose="02010600040101010101" charset="-122"/>
            </a:endParaRPr>
          </a:p>
        </p:txBody>
      </p:sp>
      <p:grpSp>
        <p:nvGrpSpPr>
          <p:cNvPr id="67" name="组合 66"/>
          <p:cNvGrpSpPr/>
          <p:nvPr/>
        </p:nvGrpSpPr>
        <p:grpSpPr>
          <a:xfrm>
            <a:off x="138430" y="1055370"/>
            <a:ext cx="11956415" cy="3645535"/>
            <a:chOff x="119380" y="2260600"/>
            <a:chExt cx="11956415" cy="3745230"/>
          </a:xfrm>
        </p:grpSpPr>
        <p:sp>
          <p:nvSpPr>
            <p:cNvPr id="68" name="文本框 67"/>
            <p:cNvSpPr txBox="1"/>
            <p:nvPr/>
          </p:nvSpPr>
          <p:spPr>
            <a:xfrm>
              <a:off x="135255" y="4028440"/>
              <a:ext cx="963930" cy="346406"/>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600" b="1" strike="noStrike" cap="none" dirty="0">
                  <a:solidFill>
                    <a:srgbClr val="993300"/>
                  </a:solidFill>
                  <a:latin typeface="华文楷体" panose="02010600040101010101" charset="-122"/>
                  <a:ea typeface="华文楷体" panose="02010600040101010101" charset="-122"/>
                </a:rPr>
                <a:t>应用场景</a:t>
              </a:r>
              <a:endParaRPr lang="ko-KR" altLang="en-US" sz="1600" b="1" strike="noStrike" cap="none" dirty="0">
                <a:solidFill>
                  <a:srgbClr val="993300"/>
                </a:solidFill>
                <a:latin typeface="华文楷体" panose="02010600040101010101" charset="-122"/>
                <a:ea typeface="华文楷体" panose="02010600040101010101" charset="-122"/>
              </a:endParaRPr>
            </a:p>
          </p:txBody>
        </p:sp>
        <p:grpSp>
          <p:nvGrpSpPr>
            <p:cNvPr id="70" name="组合 69"/>
            <p:cNvGrpSpPr/>
            <p:nvPr/>
          </p:nvGrpSpPr>
          <p:grpSpPr>
            <a:xfrm>
              <a:off x="119380" y="2260600"/>
              <a:ext cx="11956415" cy="3745230"/>
              <a:chOff x="119380" y="2260600"/>
              <a:chExt cx="11956415" cy="3745230"/>
            </a:xfrm>
          </p:grpSpPr>
          <p:sp>
            <p:nvSpPr>
              <p:cNvPr id="72" name="圆角矩形 1324"/>
              <p:cNvSpPr/>
              <p:nvPr/>
            </p:nvSpPr>
            <p:spPr>
              <a:xfrm>
                <a:off x="193675" y="2260600"/>
                <a:ext cx="11882120" cy="3745230"/>
              </a:xfrm>
              <a:prstGeom prst="roundRect">
                <a:avLst>
                  <a:gd name="adj" fmla="val 9798"/>
                </a:avLst>
              </a:prstGeom>
              <a:noFill/>
              <a:ln w="28575" cap="sq" cmpd="sng">
                <a:solidFill>
                  <a:srgbClr val="F6B93D">
                    <a:alpha val="100000"/>
                  </a:srgb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ctr">
                <a:noAutofit/>
              </a:bodyPr>
              <a:lstStyle/>
              <a:p>
                <a:pPr marL="0" indent="0" algn="ctr" defTabSz="914400" eaLnBrk="0" fontAlgn="auto" latinLnBrk="0">
                  <a:lnSpc>
                    <a:spcPct val="100000"/>
                  </a:lnSpc>
                  <a:spcBef>
                    <a:spcPts val="0"/>
                  </a:spcBef>
                  <a:spcAft>
                    <a:spcPts val="0"/>
                  </a:spcAft>
                  <a:buFontTx/>
                  <a:buNone/>
                </a:pPr>
                <a:endParaRPr lang="ko-KR" altLang="en-US" sz="1800" b="0" strike="noStrike" cap="none" dirty="0">
                  <a:latin typeface="宋体" panose="02010600030101010101" pitchFamily="2" charset="-122"/>
                  <a:ea typeface="宋体" panose="02010600030101010101" pitchFamily="2" charset="-122"/>
                </a:endParaRPr>
              </a:p>
            </p:txBody>
          </p:sp>
          <p:sp>
            <p:nvSpPr>
              <p:cNvPr id="76" name="圆角矩形 1325"/>
              <p:cNvSpPr/>
              <p:nvPr/>
            </p:nvSpPr>
            <p:spPr>
              <a:xfrm>
                <a:off x="1196340" y="3171825"/>
                <a:ext cx="1229360" cy="598805"/>
              </a:xfrm>
              <a:prstGeom prst="roundRect">
                <a:avLst/>
              </a:prstGeom>
              <a:solidFill>
                <a:srgbClr val="DE6D40"/>
              </a:solidFill>
              <a:ln w="12700" cap="flat" cmpd="sng">
                <a:solidFill>
                  <a:schemeClr val="accent2">
                    <a:alpha val="10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ctr">
                <a:noAutofit/>
              </a:bodyPr>
              <a:lstStyle/>
              <a:p>
                <a:pPr marL="0" indent="0" algn="ctr" defTabSz="914400" eaLnBrk="0" fontAlgn="auto" latinLnBrk="0">
                  <a:lnSpc>
                    <a:spcPct val="100000"/>
                  </a:lnSpc>
                  <a:spcBef>
                    <a:spcPts val="0"/>
                  </a:spcBef>
                  <a:spcAft>
                    <a:spcPts val="0"/>
                  </a:spcAft>
                  <a:buFontTx/>
                  <a:buNone/>
                </a:pPr>
                <a:r>
                  <a:rPr lang="en-US" altLang="ko-KR" sz="2400" b="0" strike="noStrike" cap="none" dirty="0">
                    <a:solidFill>
                      <a:schemeClr val="tx1"/>
                    </a:solidFill>
                    <a:latin typeface="Times New Roman" panose="02020603050405020304" pitchFamily="18" charset="0"/>
                    <a:ea typeface="Times New Roman" panose="02020603050405020304" pitchFamily="18" charset="0"/>
                  </a:rPr>
                  <a:t>1G</a:t>
                </a:r>
                <a:endParaRPr lang="ko-KR" altLang="en-US" sz="2400" b="0" strike="noStrike" cap="none" dirty="0">
                  <a:solidFill>
                    <a:schemeClr val="tx1"/>
                  </a:solidFill>
                  <a:latin typeface="Times New Roman" panose="02020603050405020304" pitchFamily="18" charset="0"/>
                  <a:ea typeface="Times New Roman" panose="02020603050405020304" pitchFamily="18" charset="0"/>
                </a:endParaRPr>
              </a:p>
            </p:txBody>
          </p:sp>
          <p:sp>
            <p:nvSpPr>
              <p:cNvPr id="81" name="上弧形箭头 1330"/>
              <p:cNvSpPr/>
              <p:nvPr/>
            </p:nvSpPr>
            <p:spPr>
              <a:xfrm>
                <a:off x="1916430" y="2607310"/>
                <a:ext cx="1872615" cy="426720"/>
              </a:xfrm>
              <a:prstGeom prst="curvedDownArrow">
                <a:avLst/>
              </a:prstGeom>
              <a:gradFill rotWithShape="1">
                <a:gsLst>
                  <a:gs pos="0">
                    <a:srgbClr val="FF0000">
                      <a:shade val="30000"/>
                      <a:satMod val="115000"/>
                    </a:srgbClr>
                  </a:gs>
                  <a:gs pos="50000">
                    <a:srgbClr val="FF0000">
                      <a:shade val="67500"/>
                      <a:satMod val="115000"/>
                    </a:srgbClr>
                  </a:gs>
                  <a:gs pos="100000">
                    <a:srgbClr val="FF0000">
                      <a:shade val="100000"/>
                      <a:satMod val="115000"/>
                    </a:srgbClr>
                  </a:gs>
                </a:gsLst>
                <a:lin scaled="1"/>
              </a:gradFill>
              <a:ln w="0">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ctr">
                <a:noAutofit/>
              </a:bodyPr>
              <a:lstStyle/>
              <a:p>
                <a:pPr marL="0" indent="0" algn="ctr" defTabSz="914400" eaLnBrk="0" fontAlgn="auto" latinLnBrk="0">
                  <a:lnSpc>
                    <a:spcPct val="100000"/>
                  </a:lnSpc>
                  <a:spcBef>
                    <a:spcPts val="0"/>
                  </a:spcBef>
                  <a:spcAft>
                    <a:spcPts val="0"/>
                  </a:spcAft>
                  <a:buFontTx/>
                  <a:buNone/>
                </a:pPr>
                <a:endParaRPr lang="ko-KR" altLang="en-US" sz="1800" b="0" strike="noStrike" cap="none" dirty="0">
                  <a:solidFill>
                    <a:schemeClr val="tx1"/>
                  </a:solidFill>
                  <a:latin typeface="宋体" panose="02010600030101010101" pitchFamily="2" charset="-122"/>
                  <a:ea typeface="宋体" panose="02010600030101010101" pitchFamily="2" charset="-122"/>
                </a:endParaRPr>
              </a:p>
            </p:txBody>
          </p:sp>
          <p:sp>
            <p:nvSpPr>
              <p:cNvPr id="85" name="文本框 84"/>
              <p:cNvSpPr txBox="1"/>
              <p:nvPr/>
            </p:nvSpPr>
            <p:spPr>
              <a:xfrm>
                <a:off x="1950720" y="3523615"/>
                <a:ext cx="534670" cy="283127"/>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200" b="0" strike="noStrike" cap="none" dirty="0">
                    <a:solidFill>
                      <a:schemeClr val="bg1"/>
                    </a:solidFill>
                    <a:latin typeface="Times New Roman" panose="02020603050405020304" pitchFamily="18" charset="0"/>
                    <a:ea typeface="Times New Roman" panose="02020603050405020304" pitchFamily="18" charset="0"/>
                  </a:rPr>
                  <a:t>1980</a:t>
                </a:r>
                <a:endParaRPr lang="ko-KR" altLang="en-US" sz="1200" b="0" strike="noStrike" cap="none" dirty="0">
                  <a:solidFill>
                    <a:schemeClr val="bg1"/>
                  </a:solidFill>
                  <a:latin typeface="Times New Roman" panose="02020603050405020304" pitchFamily="18" charset="0"/>
                  <a:ea typeface="Times New Roman" panose="02020603050405020304" pitchFamily="18" charset="0"/>
                </a:endParaRPr>
              </a:p>
            </p:txBody>
          </p:sp>
          <p:pic>
            <p:nvPicPr>
              <p:cNvPr id="88" name="图片 87" descr="C:/Users/cyg/AppData/Roaming/JisuOffice/ETemp/5472_7603080/image3.jpeg"/>
              <p:cNvPicPr>
                <a:picLocks noChangeAspect="1"/>
              </p:cNvPicPr>
              <p:nvPr/>
            </p:nvPicPr>
            <p:blipFill rotWithShape="1">
              <a:blip r:embed="rId1" cstate="hqprint">
                <a:extLst>
                  <a:ext uri="{28A0092B-C50C-407E-A947-70E740481C1C}">
                    <a14:useLocalDpi xmlns:a14="http://schemas.microsoft.com/office/drawing/2010/main" val="0"/>
                  </a:ext>
                </a:extLst>
              </a:blip>
              <a:srcRect/>
              <a:stretch>
                <a:fillRect/>
              </a:stretch>
            </p:blipFill>
            <p:spPr>
              <a:xfrm>
                <a:off x="1124585" y="4841875"/>
                <a:ext cx="1249680" cy="1050290"/>
              </a:xfrm>
              <a:prstGeom prst="rect">
                <a:avLst/>
              </a:prstGeom>
              <a:noFill/>
            </p:spPr>
          </p:pic>
          <p:pic>
            <p:nvPicPr>
              <p:cNvPr id="89" name="图片 88" descr="C:/Users/cyg/AppData/Roaming/JisuOffice/ETemp/5472_7603080/image4.png"/>
              <p:cNvPicPr>
                <a:picLocks noChangeAspect="1"/>
              </p:cNvPicPr>
              <p:nvPr/>
            </p:nvPicPr>
            <p:blipFill rotWithShape="1">
              <a:blip r:embed="rId2" cstate="print">
                <a:extLst>
                  <a:ext uri="{28A0092B-C50C-407E-A947-70E740481C1C}">
                    <a14:useLocalDpi xmlns:a14="http://schemas.microsoft.com/office/drawing/2010/main" val="0"/>
                  </a:ext>
                </a:extLst>
              </a:blip>
              <a:srcRect/>
              <a:stretch>
                <a:fillRect/>
              </a:stretch>
            </p:blipFill>
            <p:spPr>
              <a:xfrm>
                <a:off x="3068955" y="4835525"/>
                <a:ext cx="1741170" cy="1062990"/>
              </a:xfrm>
              <a:prstGeom prst="rect">
                <a:avLst/>
              </a:prstGeom>
              <a:noFill/>
            </p:spPr>
          </p:pic>
          <p:pic>
            <p:nvPicPr>
              <p:cNvPr id="94" name="图片 93" descr="C:/Users/cyg/AppData/Roaming/JisuOffice/ETemp/5472_7603080/image5.jpg"/>
              <p:cNvPicPr>
                <a:picLocks noChangeAspect="1"/>
              </p:cNvPicPr>
              <p:nvPr/>
            </p:nvPicPr>
            <p:blipFill rotWithShape="1">
              <a:blip r:embed="rId3">
                <a:extLst>
                  <a:ext uri="{28A0092B-C50C-407E-A947-70E740481C1C}">
                    <a14:useLocalDpi xmlns:a14="http://schemas.microsoft.com/office/drawing/2010/main" val="0"/>
                  </a:ext>
                </a:extLst>
              </a:blip>
              <a:srcRect/>
              <a:stretch>
                <a:fillRect/>
              </a:stretch>
            </p:blipFill>
            <p:spPr>
              <a:xfrm>
                <a:off x="5420995" y="4898390"/>
                <a:ext cx="2030730" cy="895350"/>
              </a:xfrm>
              <a:prstGeom prst="rect">
                <a:avLst/>
              </a:prstGeom>
              <a:noFill/>
            </p:spPr>
          </p:pic>
          <p:pic>
            <p:nvPicPr>
              <p:cNvPr id="95" name="图片 94" descr="C:/Users/cyg/AppData/Roaming/JisuOffice/ETemp/5472_7603080/image6.jpg"/>
              <p:cNvPicPr>
                <a:picLocks noChangeAspect="1"/>
              </p:cNvPicPr>
              <p:nvPr/>
            </p:nvPicPr>
            <p:blipFill rotWithShape="1">
              <a:blip r:embed="rId4" cstate="print">
                <a:extLst>
                  <a:ext uri="{28A0092B-C50C-407E-A947-70E740481C1C}">
                    <a14:useLocalDpi xmlns:a14="http://schemas.microsoft.com/office/drawing/2010/main" val="0"/>
                  </a:ext>
                </a:extLst>
              </a:blip>
              <a:srcRect/>
              <a:stretch>
                <a:fillRect/>
              </a:stretch>
            </p:blipFill>
            <p:spPr>
              <a:xfrm>
                <a:off x="7642225" y="4748530"/>
                <a:ext cx="1369060" cy="1097280"/>
              </a:xfrm>
              <a:prstGeom prst="rect">
                <a:avLst/>
              </a:prstGeom>
              <a:noFill/>
            </p:spPr>
          </p:pic>
          <p:sp>
            <p:nvSpPr>
              <p:cNvPr id="96" name="圆角矩形 1336"/>
              <p:cNvSpPr/>
              <p:nvPr/>
            </p:nvSpPr>
            <p:spPr>
              <a:xfrm>
                <a:off x="3357245" y="3171825"/>
                <a:ext cx="1229360" cy="598805"/>
              </a:xfrm>
              <a:prstGeom prst="roundRect">
                <a:avLst/>
              </a:prstGeom>
              <a:solidFill>
                <a:srgbClr val="DE6D40"/>
              </a:solidFill>
              <a:ln w="12700" cap="flat" cmpd="sng">
                <a:solidFill>
                  <a:schemeClr val="accent2">
                    <a:alpha val="10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ctr">
                <a:noAutofit/>
              </a:bodyPr>
              <a:lstStyle/>
              <a:p>
                <a:pPr marL="0" indent="0" algn="ctr" defTabSz="914400" eaLnBrk="0" fontAlgn="auto" latinLnBrk="0">
                  <a:lnSpc>
                    <a:spcPct val="100000"/>
                  </a:lnSpc>
                  <a:spcBef>
                    <a:spcPts val="0"/>
                  </a:spcBef>
                  <a:spcAft>
                    <a:spcPts val="0"/>
                  </a:spcAft>
                  <a:buFontTx/>
                  <a:buNone/>
                </a:pPr>
                <a:r>
                  <a:rPr lang="en-US" altLang="ko-KR" sz="2400" b="0" strike="noStrike" cap="none" dirty="0">
                    <a:solidFill>
                      <a:schemeClr val="tx1"/>
                    </a:solidFill>
                    <a:latin typeface="Times New Roman" panose="02020603050405020304" pitchFamily="18" charset="0"/>
                    <a:ea typeface="Times New Roman" panose="02020603050405020304" pitchFamily="18" charset="0"/>
                  </a:rPr>
                  <a:t>2G</a:t>
                </a:r>
                <a:endParaRPr lang="ko-KR" altLang="en-US" sz="2400" b="0" strike="noStrike" cap="none" dirty="0">
                  <a:solidFill>
                    <a:schemeClr val="tx1"/>
                  </a:solidFill>
                  <a:latin typeface="Times New Roman" panose="02020603050405020304" pitchFamily="18" charset="0"/>
                  <a:ea typeface="Times New Roman" panose="02020603050405020304" pitchFamily="18" charset="0"/>
                </a:endParaRPr>
              </a:p>
            </p:txBody>
          </p:sp>
          <p:sp>
            <p:nvSpPr>
              <p:cNvPr id="97" name="文本框 96"/>
              <p:cNvSpPr txBox="1"/>
              <p:nvPr/>
            </p:nvSpPr>
            <p:spPr>
              <a:xfrm>
                <a:off x="4110990" y="3523615"/>
                <a:ext cx="534670" cy="283127"/>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200" b="0" strike="noStrike" cap="none" dirty="0">
                    <a:solidFill>
                      <a:schemeClr val="bg1"/>
                    </a:solidFill>
                    <a:latin typeface="Times New Roman" panose="02020603050405020304" pitchFamily="18" charset="0"/>
                    <a:ea typeface="Times New Roman" panose="02020603050405020304" pitchFamily="18" charset="0"/>
                  </a:rPr>
                  <a:t>1990</a:t>
                </a:r>
                <a:endParaRPr lang="ko-KR" altLang="en-US" sz="1200" b="0" strike="noStrike" cap="none" dirty="0">
                  <a:solidFill>
                    <a:schemeClr val="bg1"/>
                  </a:solidFill>
                  <a:latin typeface="Times New Roman" panose="02020603050405020304" pitchFamily="18" charset="0"/>
                  <a:ea typeface="Times New Roman" panose="02020603050405020304" pitchFamily="18" charset="0"/>
                </a:endParaRPr>
              </a:p>
            </p:txBody>
          </p:sp>
          <p:sp>
            <p:nvSpPr>
              <p:cNvPr id="103" name="圆角矩形 1338"/>
              <p:cNvSpPr/>
              <p:nvPr/>
            </p:nvSpPr>
            <p:spPr>
              <a:xfrm>
                <a:off x="5452110" y="3171825"/>
                <a:ext cx="1229360" cy="598805"/>
              </a:xfrm>
              <a:prstGeom prst="roundRect">
                <a:avLst/>
              </a:prstGeom>
              <a:solidFill>
                <a:srgbClr val="FF0000"/>
              </a:solidFill>
              <a:ln w="12700" cap="flat" cmpd="sng">
                <a:solidFill>
                  <a:srgbClr val="FF0000">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ctr">
                <a:noAutofit/>
              </a:bodyPr>
              <a:lstStyle/>
              <a:p>
                <a:pPr marL="0" indent="0" algn="ctr" defTabSz="914400" eaLnBrk="0" fontAlgn="auto" latinLnBrk="0">
                  <a:lnSpc>
                    <a:spcPct val="100000"/>
                  </a:lnSpc>
                  <a:spcBef>
                    <a:spcPts val="0"/>
                  </a:spcBef>
                  <a:spcAft>
                    <a:spcPts val="0"/>
                  </a:spcAft>
                  <a:buFontTx/>
                  <a:buNone/>
                </a:pPr>
                <a:r>
                  <a:rPr lang="en-US" altLang="ko-KR" sz="2400" b="0" strike="noStrike" cap="none" dirty="0">
                    <a:solidFill>
                      <a:schemeClr val="bg1"/>
                    </a:solidFill>
                    <a:latin typeface="Times New Roman" panose="02020603050405020304" pitchFamily="18" charset="0"/>
                    <a:ea typeface="Times New Roman" panose="02020603050405020304" pitchFamily="18" charset="0"/>
                  </a:rPr>
                  <a:t>3G</a:t>
                </a:r>
                <a:endParaRPr lang="ko-KR" altLang="en-US" sz="2400" b="0" strike="noStrike" cap="none" dirty="0">
                  <a:solidFill>
                    <a:schemeClr val="bg1"/>
                  </a:solidFill>
                  <a:latin typeface="Times New Roman" panose="02020603050405020304" pitchFamily="18" charset="0"/>
                  <a:ea typeface="Times New Roman" panose="02020603050405020304" pitchFamily="18" charset="0"/>
                </a:endParaRPr>
              </a:p>
            </p:txBody>
          </p:sp>
          <p:sp>
            <p:nvSpPr>
              <p:cNvPr id="106" name="文本框 105"/>
              <p:cNvSpPr txBox="1"/>
              <p:nvPr/>
            </p:nvSpPr>
            <p:spPr>
              <a:xfrm>
                <a:off x="6206490" y="3523615"/>
                <a:ext cx="534670" cy="283127"/>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200" b="0" strike="noStrike" cap="none" dirty="0">
                    <a:solidFill>
                      <a:schemeClr val="bg1"/>
                    </a:solidFill>
                    <a:latin typeface="Times New Roman" panose="02020603050405020304" pitchFamily="18" charset="0"/>
                    <a:ea typeface="Times New Roman" panose="02020603050405020304" pitchFamily="18" charset="0"/>
                  </a:rPr>
                  <a:t>2000</a:t>
                </a:r>
                <a:endParaRPr lang="ko-KR" altLang="en-US" sz="1200" b="0" strike="noStrike" cap="none" dirty="0">
                  <a:solidFill>
                    <a:schemeClr val="bg1"/>
                  </a:solidFill>
                  <a:latin typeface="Times New Roman" panose="02020603050405020304" pitchFamily="18" charset="0"/>
                  <a:ea typeface="Times New Roman" panose="02020603050405020304" pitchFamily="18" charset="0"/>
                </a:endParaRPr>
              </a:p>
            </p:txBody>
          </p:sp>
          <p:sp>
            <p:nvSpPr>
              <p:cNvPr id="107" name="圆角矩形 1340"/>
              <p:cNvSpPr/>
              <p:nvPr/>
            </p:nvSpPr>
            <p:spPr>
              <a:xfrm>
                <a:off x="7547610" y="3173095"/>
                <a:ext cx="1229360" cy="598805"/>
              </a:xfrm>
              <a:prstGeom prst="roundRect">
                <a:avLst/>
              </a:prstGeom>
              <a:solidFill>
                <a:srgbClr val="FF0000"/>
              </a:solidFill>
              <a:ln w="12700" cap="flat" cmpd="sng">
                <a:solidFill>
                  <a:srgbClr val="FF0000">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ctr">
                <a:noAutofit/>
              </a:bodyPr>
              <a:lstStyle/>
              <a:p>
                <a:pPr marL="0" indent="0" algn="ctr" defTabSz="914400" eaLnBrk="0" fontAlgn="auto" latinLnBrk="0">
                  <a:lnSpc>
                    <a:spcPct val="100000"/>
                  </a:lnSpc>
                  <a:spcBef>
                    <a:spcPts val="0"/>
                  </a:spcBef>
                  <a:spcAft>
                    <a:spcPts val="0"/>
                  </a:spcAft>
                  <a:buFontTx/>
                  <a:buNone/>
                </a:pPr>
                <a:r>
                  <a:rPr lang="en-US" altLang="ko-KR" sz="2400" b="0" strike="noStrike" cap="none" dirty="0">
                    <a:solidFill>
                      <a:schemeClr val="bg1"/>
                    </a:solidFill>
                    <a:latin typeface="Times New Roman" panose="02020603050405020304" pitchFamily="18" charset="0"/>
                    <a:ea typeface="Times New Roman" panose="02020603050405020304" pitchFamily="18" charset="0"/>
                  </a:rPr>
                  <a:t>4G</a:t>
                </a:r>
                <a:endParaRPr lang="ko-KR" altLang="en-US" sz="2400" b="0" strike="noStrike" cap="none" dirty="0">
                  <a:solidFill>
                    <a:schemeClr val="bg1"/>
                  </a:solidFill>
                  <a:latin typeface="Times New Roman" panose="02020603050405020304" pitchFamily="18" charset="0"/>
                  <a:ea typeface="Times New Roman" panose="02020603050405020304" pitchFamily="18" charset="0"/>
                </a:endParaRPr>
              </a:p>
            </p:txBody>
          </p:sp>
          <p:sp>
            <p:nvSpPr>
              <p:cNvPr id="108" name="文本框 107"/>
              <p:cNvSpPr txBox="1"/>
              <p:nvPr/>
            </p:nvSpPr>
            <p:spPr>
              <a:xfrm>
                <a:off x="8301355" y="3524885"/>
                <a:ext cx="534670" cy="283127"/>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200" b="0" strike="noStrike" cap="none" dirty="0">
                    <a:solidFill>
                      <a:schemeClr val="bg1"/>
                    </a:solidFill>
                    <a:latin typeface="Times New Roman" panose="02020603050405020304" pitchFamily="18" charset="0"/>
                    <a:ea typeface="Times New Roman" panose="02020603050405020304" pitchFamily="18" charset="0"/>
                  </a:rPr>
                  <a:t>2010</a:t>
                </a:r>
                <a:endParaRPr lang="ko-KR" altLang="en-US" sz="1200" b="0" strike="noStrike" cap="none" dirty="0">
                  <a:solidFill>
                    <a:schemeClr val="bg1"/>
                  </a:solidFill>
                  <a:latin typeface="Times New Roman" panose="02020603050405020304" pitchFamily="18" charset="0"/>
                  <a:ea typeface="Times New Roman" panose="02020603050405020304" pitchFamily="18" charset="0"/>
                </a:endParaRPr>
              </a:p>
            </p:txBody>
          </p:sp>
          <p:sp>
            <p:nvSpPr>
              <p:cNvPr id="109" name="圆角矩形 1342"/>
              <p:cNvSpPr/>
              <p:nvPr/>
            </p:nvSpPr>
            <p:spPr>
              <a:xfrm>
                <a:off x="9759950" y="3183255"/>
                <a:ext cx="1229360" cy="598805"/>
              </a:xfrm>
              <a:prstGeom prst="roundRect">
                <a:avLst/>
              </a:prstGeom>
              <a:solidFill>
                <a:srgbClr val="C00000"/>
              </a:solidFill>
              <a:ln w="12700" cap="flat" cmpd="sng">
                <a:solidFill>
                  <a:srgbClr val="FF0000">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ctr">
                <a:noAutofit/>
              </a:bodyPr>
              <a:lstStyle/>
              <a:p>
                <a:pPr marL="0" indent="0" algn="ctr" defTabSz="914400" eaLnBrk="0" fontAlgn="auto" latinLnBrk="0">
                  <a:lnSpc>
                    <a:spcPct val="100000"/>
                  </a:lnSpc>
                  <a:spcBef>
                    <a:spcPts val="0"/>
                  </a:spcBef>
                  <a:spcAft>
                    <a:spcPts val="0"/>
                  </a:spcAft>
                  <a:buFontTx/>
                  <a:buNone/>
                </a:pPr>
                <a:r>
                  <a:rPr lang="en-US" altLang="ko-KR" sz="2400" b="0" strike="noStrike" cap="none" dirty="0">
                    <a:solidFill>
                      <a:schemeClr val="bg1"/>
                    </a:solidFill>
                    <a:latin typeface="Times New Roman" panose="02020603050405020304" pitchFamily="18" charset="0"/>
                    <a:ea typeface="Times New Roman" panose="02020603050405020304" pitchFamily="18" charset="0"/>
                  </a:rPr>
                  <a:t>5G</a:t>
                </a:r>
                <a:endParaRPr lang="ko-KR" altLang="en-US" sz="2400" b="0" strike="noStrike" cap="none" dirty="0">
                  <a:solidFill>
                    <a:schemeClr val="bg1"/>
                  </a:solidFill>
                  <a:latin typeface="Times New Roman" panose="02020603050405020304" pitchFamily="18" charset="0"/>
                  <a:ea typeface="Times New Roman" panose="02020603050405020304" pitchFamily="18" charset="0"/>
                </a:endParaRPr>
              </a:p>
            </p:txBody>
          </p:sp>
          <p:sp>
            <p:nvSpPr>
              <p:cNvPr id="110" name="文本框 109"/>
              <p:cNvSpPr txBox="1"/>
              <p:nvPr/>
            </p:nvSpPr>
            <p:spPr>
              <a:xfrm>
                <a:off x="10514330" y="3535045"/>
                <a:ext cx="534670" cy="283127"/>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200" b="0" strike="noStrike" cap="none" dirty="0">
                    <a:solidFill>
                      <a:schemeClr val="bg1"/>
                    </a:solidFill>
                    <a:latin typeface="Times New Roman" panose="02020603050405020304" pitchFamily="18" charset="0"/>
                    <a:ea typeface="Times New Roman" panose="02020603050405020304" pitchFamily="18" charset="0"/>
                  </a:rPr>
                  <a:t>2020</a:t>
                </a:r>
                <a:endParaRPr lang="ko-KR" altLang="en-US" sz="1200" b="0" strike="noStrike" cap="none" dirty="0">
                  <a:solidFill>
                    <a:schemeClr val="bg1"/>
                  </a:solidFill>
                  <a:latin typeface="Times New Roman" panose="02020603050405020304" pitchFamily="18" charset="0"/>
                  <a:ea typeface="Times New Roman" panose="02020603050405020304" pitchFamily="18" charset="0"/>
                </a:endParaRPr>
              </a:p>
            </p:txBody>
          </p:sp>
          <p:sp>
            <p:nvSpPr>
              <p:cNvPr id="111" name="上弧形箭头 1344"/>
              <p:cNvSpPr/>
              <p:nvPr/>
            </p:nvSpPr>
            <p:spPr>
              <a:xfrm>
                <a:off x="4194175" y="2598420"/>
                <a:ext cx="1872615" cy="426720"/>
              </a:xfrm>
              <a:prstGeom prst="curvedDownArrow">
                <a:avLst/>
              </a:prstGeom>
              <a:gradFill rotWithShape="1">
                <a:gsLst>
                  <a:gs pos="0">
                    <a:srgbClr val="FF0000">
                      <a:shade val="30000"/>
                      <a:satMod val="115000"/>
                    </a:srgbClr>
                  </a:gs>
                  <a:gs pos="50000">
                    <a:srgbClr val="FF0000">
                      <a:shade val="67500"/>
                      <a:satMod val="115000"/>
                    </a:srgbClr>
                  </a:gs>
                  <a:gs pos="100000">
                    <a:srgbClr val="FF0000">
                      <a:shade val="100000"/>
                      <a:satMod val="115000"/>
                    </a:srgbClr>
                  </a:gs>
                </a:gsLst>
                <a:lin scaled="1"/>
              </a:gradFill>
              <a:ln w="0">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ctr">
                <a:noAutofit/>
              </a:bodyPr>
              <a:lstStyle/>
              <a:p>
                <a:pPr marL="0" indent="0" algn="ctr" defTabSz="914400" eaLnBrk="0" fontAlgn="auto" latinLnBrk="0">
                  <a:lnSpc>
                    <a:spcPct val="100000"/>
                  </a:lnSpc>
                  <a:spcBef>
                    <a:spcPts val="0"/>
                  </a:spcBef>
                  <a:spcAft>
                    <a:spcPts val="0"/>
                  </a:spcAft>
                  <a:buFontTx/>
                  <a:buNone/>
                </a:pPr>
                <a:endParaRPr lang="ko-KR" altLang="en-US" sz="1800" b="0" strike="noStrike" cap="none" dirty="0">
                  <a:solidFill>
                    <a:schemeClr val="tx1"/>
                  </a:solidFill>
                  <a:latin typeface="宋体" panose="02010600030101010101" pitchFamily="2" charset="-122"/>
                  <a:ea typeface="宋体" panose="02010600030101010101" pitchFamily="2" charset="-122"/>
                </a:endParaRPr>
              </a:p>
            </p:txBody>
          </p:sp>
          <p:sp>
            <p:nvSpPr>
              <p:cNvPr id="112" name="上弧形箭头 1345"/>
              <p:cNvSpPr/>
              <p:nvPr/>
            </p:nvSpPr>
            <p:spPr>
              <a:xfrm>
                <a:off x="8305165" y="2607310"/>
                <a:ext cx="1872615" cy="426720"/>
              </a:xfrm>
              <a:prstGeom prst="curvedDownArrow">
                <a:avLst/>
              </a:prstGeom>
              <a:gradFill rotWithShape="1">
                <a:gsLst>
                  <a:gs pos="0">
                    <a:srgbClr val="FF0000">
                      <a:shade val="30000"/>
                      <a:satMod val="115000"/>
                    </a:srgbClr>
                  </a:gs>
                  <a:gs pos="50000">
                    <a:srgbClr val="FF0000">
                      <a:shade val="67500"/>
                      <a:satMod val="115000"/>
                    </a:srgbClr>
                  </a:gs>
                  <a:gs pos="100000">
                    <a:srgbClr val="FF0000">
                      <a:shade val="100000"/>
                      <a:satMod val="115000"/>
                    </a:srgbClr>
                  </a:gs>
                </a:gsLst>
                <a:lin scaled="1"/>
              </a:gradFill>
              <a:ln w="0">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ctr">
                <a:noAutofit/>
              </a:bodyPr>
              <a:lstStyle/>
              <a:p>
                <a:pPr marL="0" indent="0" algn="ctr" defTabSz="914400" eaLnBrk="0" fontAlgn="auto" latinLnBrk="0">
                  <a:lnSpc>
                    <a:spcPct val="100000"/>
                  </a:lnSpc>
                  <a:spcBef>
                    <a:spcPts val="0"/>
                  </a:spcBef>
                  <a:spcAft>
                    <a:spcPts val="0"/>
                  </a:spcAft>
                  <a:buFontTx/>
                  <a:buNone/>
                </a:pPr>
                <a:endParaRPr lang="ko-KR" altLang="en-US" sz="1800" b="0" strike="noStrike" cap="none" dirty="0">
                  <a:solidFill>
                    <a:schemeClr val="tx1"/>
                  </a:solidFill>
                  <a:latin typeface="宋体" panose="02010600030101010101" pitchFamily="2" charset="-122"/>
                  <a:ea typeface="宋体" panose="02010600030101010101" pitchFamily="2" charset="-122"/>
                </a:endParaRPr>
              </a:p>
            </p:txBody>
          </p:sp>
          <p:sp>
            <p:nvSpPr>
              <p:cNvPr id="113" name="文本框 112"/>
              <p:cNvSpPr txBox="1"/>
              <p:nvPr/>
            </p:nvSpPr>
            <p:spPr>
              <a:xfrm>
                <a:off x="1127125" y="2372360"/>
                <a:ext cx="986155" cy="346406"/>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600" b="1" strike="noStrike" cap="none" dirty="0">
                    <a:solidFill>
                      <a:srgbClr val="993300"/>
                    </a:solidFill>
                    <a:latin typeface="华文楷体" panose="02010600040101010101" charset="-122"/>
                    <a:ea typeface="华文楷体" panose="02010600040101010101" charset="-122"/>
                  </a:rPr>
                  <a:t>模拟时代</a:t>
                </a:r>
                <a:endParaRPr lang="ko-KR" altLang="en-US" sz="1600" b="1" strike="noStrike" cap="none" dirty="0">
                  <a:solidFill>
                    <a:srgbClr val="993300"/>
                  </a:solidFill>
                  <a:latin typeface="华文楷体" panose="02010600040101010101" charset="-122"/>
                  <a:ea typeface="华文楷体" panose="02010600040101010101" charset="-122"/>
                </a:endParaRPr>
              </a:p>
            </p:txBody>
          </p:sp>
          <p:sp>
            <p:nvSpPr>
              <p:cNvPr id="114" name="文本框 113"/>
              <p:cNvSpPr txBox="1"/>
              <p:nvPr/>
            </p:nvSpPr>
            <p:spPr>
              <a:xfrm>
                <a:off x="3472815" y="2372360"/>
                <a:ext cx="982980" cy="346406"/>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600" b="1" strike="noStrike" cap="none" dirty="0">
                    <a:solidFill>
                      <a:srgbClr val="993300"/>
                    </a:solidFill>
                    <a:latin typeface="华文楷体" panose="02010600040101010101" charset="-122"/>
                    <a:ea typeface="华文楷体" panose="02010600040101010101" charset="-122"/>
                  </a:rPr>
                  <a:t>数字时代</a:t>
                </a:r>
                <a:endParaRPr lang="ko-KR" altLang="en-US" sz="1600" b="1" strike="noStrike" cap="none" dirty="0">
                  <a:solidFill>
                    <a:srgbClr val="993300"/>
                  </a:solidFill>
                  <a:latin typeface="华文楷体" panose="02010600040101010101" charset="-122"/>
                  <a:ea typeface="华文楷体" panose="02010600040101010101" charset="-122"/>
                </a:endParaRPr>
              </a:p>
            </p:txBody>
          </p:sp>
          <p:sp>
            <p:nvSpPr>
              <p:cNvPr id="115" name="文本框 114"/>
              <p:cNvSpPr txBox="1"/>
              <p:nvPr/>
            </p:nvSpPr>
            <p:spPr>
              <a:xfrm>
                <a:off x="6381115" y="2372360"/>
                <a:ext cx="1376680" cy="346406"/>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600" b="1" strike="noStrike" cap="none" dirty="0" err="1">
                    <a:solidFill>
                      <a:srgbClr val="993300"/>
                    </a:solidFill>
                    <a:latin typeface="华文楷体" panose="02010600040101010101" charset="-122"/>
                    <a:ea typeface="华文楷体" panose="02010600040101010101" charset="-122"/>
                  </a:rPr>
                  <a:t>移动互联时代</a:t>
                </a:r>
                <a:endParaRPr lang="ko-KR" altLang="en-US" sz="1600" b="1" strike="noStrike" cap="none" dirty="0">
                  <a:solidFill>
                    <a:srgbClr val="993300"/>
                  </a:solidFill>
                  <a:latin typeface="华文楷体" panose="02010600040101010101" charset="-122"/>
                  <a:ea typeface="华文楷体" panose="02010600040101010101" charset="-122"/>
                </a:endParaRPr>
              </a:p>
            </p:txBody>
          </p:sp>
          <p:sp>
            <p:nvSpPr>
              <p:cNvPr id="116" name="文本框 115"/>
              <p:cNvSpPr txBox="1"/>
              <p:nvPr/>
            </p:nvSpPr>
            <p:spPr>
              <a:xfrm>
                <a:off x="9846945" y="2374900"/>
                <a:ext cx="1373505" cy="346406"/>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600" b="1" strike="noStrike" cap="none" dirty="0" err="1">
                    <a:solidFill>
                      <a:srgbClr val="993300"/>
                    </a:solidFill>
                    <a:latin typeface="华文楷体" panose="02010600040101010101" charset="-122"/>
                    <a:ea typeface="华文楷体" panose="02010600040101010101" charset="-122"/>
                  </a:rPr>
                  <a:t>万物互联时代</a:t>
                </a:r>
                <a:endParaRPr lang="ko-KR" altLang="en-US" sz="1600" b="1" strike="noStrike" cap="none" dirty="0">
                  <a:solidFill>
                    <a:srgbClr val="993300"/>
                  </a:solidFill>
                  <a:latin typeface="华文楷体" panose="02010600040101010101" charset="-122"/>
                  <a:ea typeface="华文楷体" panose="02010600040101010101" charset="-122"/>
                </a:endParaRPr>
              </a:p>
            </p:txBody>
          </p:sp>
          <p:sp>
            <p:nvSpPr>
              <p:cNvPr id="117" name="右箭头 1350"/>
              <p:cNvSpPr/>
              <p:nvPr/>
            </p:nvSpPr>
            <p:spPr>
              <a:xfrm>
                <a:off x="2651760" y="3268345"/>
                <a:ext cx="475615" cy="432435"/>
              </a:xfrm>
              <a:prstGeom prst="rightArrow">
                <a:avLst/>
              </a:prstGeom>
              <a:solidFill>
                <a:srgbClr val="FFC000"/>
              </a:solidFill>
              <a:ln w="12700" cap="flat" cmpd="sng">
                <a:solidFill>
                  <a:srgbClr val="FFC000">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ctr">
                <a:noAutofit/>
              </a:bodyPr>
              <a:lstStyle/>
              <a:p>
                <a:pPr marL="0" indent="0" algn="ctr" defTabSz="914400" eaLnBrk="0" fontAlgn="auto" latinLnBrk="0">
                  <a:lnSpc>
                    <a:spcPct val="100000"/>
                  </a:lnSpc>
                  <a:spcBef>
                    <a:spcPts val="0"/>
                  </a:spcBef>
                  <a:spcAft>
                    <a:spcPts val="0"/>
                  </a:spcAft>
                  <a:buFontTx/>
                  <a:buNone/>
                </a:pPr>
                <a:endParaRPr lang="ko-KR" altLang="en-US" sz="1800" b="0" strike="noStrike" cap="none" dirty="0">
                  <a:solidFill>
                    <a:schemeClr val="tx1"/>
                  </a:solidFill>
                  <a:latin typeface="宋体" panose="02010600030101010101" pitchFamily="2" charset="-122"/>
                  <a:ea typeface="宋体" panose="02010600030101010101" pitchFamily="2" charset="-122"/>
                </a:endParaRPr>
              </a:p>
            </p:txBody>
          </p:sp>
          <p:sp>
            <p:nvSpPr>
              <p:cNvPr id="118" name="右箭头 1351"/>
              <p:cNvSpPr/>
              <p:nvPr/>
            </p:nvSpPr>
            <p:spPr>
              <a:xfrm>
                <a:off x="4807585" y="3268345"/>
                <a:ext cx="475615" cy="432435"/>
              </a:xfrm>
              <a:prstGeom prst="rightArrow">
                <a:avLst/>
              </a:prstGeom>
              <a:solidFill>
                <a:srgbClr val="FFC000"/>
              </a:solidFill>
              <a:ln w="12700" cap="flat" cmpd="sng">
                <a:solidFill>
                  <a:srgbClr val="FFC000">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ctr">
                <a:noAutofit/>
              </a:bodyPr>
              <a:lstStyle/>
              <a:p>
                <a:pPr marL="0" indent="0" algn="ctr" defTabSz="914400" eaLnBrk="0" fontAlgn="auto" latinLnBrk="0">
                  <a:lnSpc>
                    <a:spcPct val="100000"/>
                  </a:lnSpc>
                  <a:spcBef>
                    <a:spcPts val="0"/>
                  </a:spcBef>
                  <a:spcAft>
                    <a:spcPts val="0"/>
                  </a:spcAft>
                  <a:buFontTx/>
                  <a:buNone/>
                </a:pPr>
                <a:endParaRPr lang="ko-KR" altLang="en-US" sz="1800" b="0" strike="noStrike" cap="none" dirty="0">
                  <a:latin typeface="宋体" panose="02010600030101010101" pitchFamily="2" charset="-122"/>
                  <a:ea typeface="宋体" panose="02010600030101010101" pitchFamily="2" charset="-122"/>
                </a:endParaRPr>
              </a:p>
            </p:txBody>
          </p:sp>
          <p:sp>
            <p:nvSpPr>
              <p:cNvPr id="123" name="右箭头 1352"/>
              <p:cNvSpPr/>
              <p:nvPr/>
            </p:nvSpPr>
            <p:spPr>
              <a:xfrm>
                <a:off x="6904355" y="3268345"/>
                <a:ext cx="475615" cy="432435"/>
              </a:xfrm>
              <a:prstGeom prst="rightArrow">
                <a:avLst/>
              </a:prstGeom>
              <a:solidFill>
                <a:srgbClr val="FFC000"/>
              </a:solidFill>
              <a:ln w="12700" cap="flat" cmpd="sng">
                <a:solidFill>
                  <a:srgbClr val="FFC000">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ctr">
                <a:noAutofit/>
              </a:bodyPr>
              <a:lstStyle/>
              <a:p>
                <a:pPr marL="0" indent="0" algn="ctr" defTabSz="914400" eaLnBrk="0" fontAlgn="auto" latinLnBrk="0">
                  <a:lnSpc>
                    <a:spcPct val="100000"/>
                  </a:lnSpc>
                  <a:spcBef>
                    <a:spcPts val="0"/>
                  </a:spcBef>
                  <a:spcAft>
                    <a:spcPts val="0"/>
                  </a:spcAft>
                  <a:buFontTx/>
                  <a:buNone/>
                </a:pPr>
                <a:endParaRPr lang="ko-KR" altLang="en-US" sz="1800" b="0" strike="noStrike" cap="none" dirty="0">
                  <a:latin typeface="宋体" panose="02010600030101010101" pitchFamily="2" charset="-122"/>
                  <a:ea typeface="宋体" panose="02010600030101010101" pitchFamily="2" charset="-122"/>
                </a:endParaRPr>
              </a:p>
            </p:txBody>
          </p:sp>
          <p:sp>
            <p:nvSpPr>
              <p:cNvPr id="127" name="文本框 126"/>
              <p:cNvSpPr txBox="1"/>
              <p:nvPr/>
            </p:nvSpPr>
            <p:spPr>
              <a:xfrm>
                <a:off x="2520315" y="3282950"/>
                <a:ext cx="716280" cy="425342"/>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050" b="0" strike="noStrike" cap="none" dirty="0">
                    <a:latin typeface="华文中宋" panose="02010600040101010101" charset="-122"/>
                    <a:ea typeface="华文中宋" panose="02010600040101010101" charset="-122"/>
                  </a:rPr>
                  <a:t>速率提升</a:t>
                </a:r>
                <a:endParaRPr lang="ko-KR" altLang="en-US" sz="1050" b="0" strike="noStrike" cap="none" dirty="0">
                  <a:latin typeface="华文中宋" panose="02010600040101010101" charset="-122"/>
                  <a:ea typeface="华文中宋" panose="02010600040101010101" charset="-122"/>
                </a:endParaRPr>
              </a:p>
              <a:p>
                <a:pPr marL="0" indent="0" algn="l" defTabSz="914400" eaLnBrk="0" fontAlgn="auto" latinLnBrk="0">
                  <a:lnSpc>
                    <a:spcPct val="100000"/>
                  </a:lnSpc>
                  <a:spcBef>
                    <a:spcPts val="0"/>
                  </a:spcBef>
                  <a:spcAft>
                    <a:spcPts val="0"/>
                  </a:spcAft>
                  <a:buFontTx/>
                  <a:buNone/>
                </a:pPr>
                <a:r>
                  <a:rPr lang="en-US" altLang="ko-KR" sz="1050" b="0" strike="noStrike" cap="none" dirty="0">
                    <a:latin typeface="华文中宋" panose="02010600040101010101" charset="-122"/>
                    <a:ea typeface="华文中宋" panose="02010600040101010101" charset="-122"/>
                  </a:rPr>
                  <a:t>场景升级</a:t>
                </a:r>
                <a:endParaRPr lang="ko-KR" altLang="en-US" sz="1050" b="0" strike="noStrike" cap="none" dirty="0">
                  <a:latin typeface="华文中宋" panose="02010600040101010101" charset="-122"/>
                  <a:ea typeface="华文中宋" panose="02010600040101010101" charset="-122"/>
                </a:endParaRPr>
              </a:p>
            </p:txBody>
          </p:sp>
          <p:sp>
            <p:nvSpPr>
              <p:cNvPr id="131" name="文本框 130"/>
              <p:cNvSpPr txBox="1"/>
              <p:nvPr/>
            </p:nvSpPr>
            <p:spPr>
              <a:xfrm>
                <a:off x="4665345" y="3278505"/>
                <a:ext cx="716280" cy="425342"/>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050" b="0" strike="noStrike" cap="none" dirty="0">
                    <a:latin typeface="华文中宋" panose="02010600040101010101" charset="-122"/>
                    <a:ea typeface="华文中宋" panose="02010600040101010101" charset="-122"/>
                  </a:rPr>
                  <a:t>速率提升</a:t>
                </a:r>
                <a:endParaRPr lang="ko-KR" altLang="en-US" sz="1050" b="0" strike="noStrike" cap="none" dirty="0">
                  <a:latin typeface="华文中宋" panose="02010600040101010101" charset="-122"/>
                  <a:ea typeface="华文中宋" panose="02010600040101010101" charset="-122"/>
                </a:endParaRPr>
              </a:p>
              <a:p>
                <a:pPr marL="0" indent="0" algn="l" defTabSz="914400" eaLnBrk="0" fontAlgn="auto" latinLnBrk="0">
                  <a:lnSpc>
                    <a:spcPct val="100000"/>
                  </a:lnSpc>
                  <a:spcBef>
                    <a:spcPts val="0"/>
                  </a:spcBef>
                  <a:spcAft>
                    <a:spcPts val="0"/>
                  </a:spcAft>
                  <a:buFontTx/>
                  <a:buNone/>
                </a:pPr>
                <a:r>
                  <a:rPr lang="en-US" altLang="ko-KR" sz="1050" b="0" strike="noStrike" cap="none" dirty="0">
                    <a:latin typeface="华文中宋" panose="02010600040101010101" charset="-122"/>
                    <a:ea typeface="华文中宋" panose="02010600040101010101" charset="-122"/>
                  </a:rPr>
                  <a:t>场景升级</a:t>
                </a:r>
                <a:endParaRPr lang="ko-KR" altLang="en-US" sz="1050" b="0" strike="noStrike" cap="none" dirty="0">
                  <a:latin typeface="华文中宋" panose="02010600040101010101" charset="-122"/>
                  <a:ea typeface="华文中宋" panose="02010600040101010101" charset="-122"/>
                </a:endParaRPr>
              </a:p>
            </p:txBody>
          </p:sp>
          <p:sp>
            <p:nvSpPr>
              <p:cNvPr id="132" name="文本框 131"/>
              <p:cNvSpPr txBox="1"/>
              <p:nvPr/>
            </p:nvSpPr>
            <p:spPr>
              <a:xfrm>
                <a:off x="6782435" y="3337560"/>
                <a:ext cx="716280" cy="259641"/>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050" b="0" strike="noStrike" cap="none" dirty="0">
                    <a:latin typeface="华文中宋" panose="02010600040101010101" charset="-122"/>
                    <a:ea typeface="华文中宋" panose="02010600040101010101" charset="-122"/>
                  </a:rPr>
                  <a:t>速率提升</a:t>
                </a:r>
                <a:endParaRPr lang="ko-KR" altLang="en-US" sz="1050" b="0" strike="noStrike" cap="none" dirty="0">
                  <a:latin typeface="华文中宋" panose="02010600040101010101" charset="-122"/>
                  <a:ea typeface="华文中宋" panose="02010600040101010101" charset="-122"/>
                </a:endParaRPr>
              </a:p>
            </p:txBody>
          </p:sp>
          <p:sp>
            <p:nvSpPr>
              <p:cNvPr id="134" name="爆炸形 1 1358"/>
              <p:cNvSpPr/>
              <p:nvPr/>
            </p:nvSpPr>
            <p:spPr>
              <a:xfrm>
                <a:off x="8903335" y="3164840"/>
                <a:ext cx="718820" cy="718820"/>
              </a:xfrm>
              <a:prstGeom prst="irregularSeal1">
                <a:avLst/>
              </a:prstGeom>
              <a:solidFill>
                <a:srgbClr val="FFC000"/>
              </a:solidFill>
              <a:ln w="12700" cap="flat" cmpd="sng">
                <a:solidFill>
                  <a:srgbClr val="FFC000">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ctr">
                <a:noAutofit/>
              </a:bodyPr>
              <a:lstStyle/>
              <a:p>
                <a:pPr marL="0" indent="0" algn="ctr" defTabSz="914400" eaLnBrk="0" fontAlgn="auto" latinLnBrk="0">
                  <a:lnSpc>
                    <a:spcPct val="100000"/>
                  </a:lnSpc>
                  <a:spcBef>
                    <a:spcPts val="0"/>
                  </a:spcBef>
                  <a:spcAft>
                    <a:spcPts val="0"/>
                  </a:spcAft>
                  <a:buFontTx/>
                  <a:buNone/>
                </a:pPr>
                <a:endParaRPr lang="ko-KR" altLang="en-US" sz="1800" b="0" strike="noStrike" cap="none" dirty="0">
                  <a:latin typeface="宋体" panose="02010600030101010101" pitchFamily="2" charset="-122"/>
                  <a:ea typeface="宋体" panose="02010600030101010101" pitchFamily="2" charset="-122"/>
                </a:endParaRPr>
              </a:p>
            </p:txBody>
          </p:sp>
          <p:sp>
            <p:nvSpPr>
              <p:cNvPr id="135" name="文本框 134"/>
              <p:cNvSpPr txBox="1"/>
              <p:nvPr/>
            </p:nvSpPr>
            <p:spPr>
              <a:xfrm>
                <a:off x="8916670" y="3322320"/>
                <a:ext cx="716280" cy="425342"/>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050" b="0" strike="noStrike" cap="none" dirty="0">
                    <a:latin typeface="华文中宋" panose="02010600040101010101" charset="-122"/>
                    <a:ea typeface="华文中宋" panose="02010600040101010101" charset="-122"/>
                  </a:rPr>
                  <a:t>速率提升</a:t>
                </a:r>
                <a:endParaRPr lang="ko-KR" altLang="en-US" sz="1050" b="0" strike="noStrike" cap="none" dirty="0">
                  <a:latin typeface="华文中宋" panose="02010600040101010101" charset="-122"/>
                  <a:ea typeface="华文中宋" panose="02010600040101010101" charset="-122"/>
                </a:endParaRPr>
              </a:p>
              <a:p>
                <a:pPr marL="0" indent="0" algn="l" defTabSz="914400" eaLnBrk="0" fontAlgn="auto" latinLnBrk="0">
                  <a:lnSpc>
                    <a:spcPct val="100000"/>
                  </a:lnSpc>
                  <a:spcBef>
                    <a:spcPts val="0"/>
                  </a:spcBef>
                  <a:spcAft>
                    <a:spcPts val="0"/>
                  </a:spcAft>
                  <a:buFontTx/>
                  <a:buNone/>
                </a:pPr>
                <a:r>
                  <a:rPr lang="en-US" altLang="ko-KR" sz="1050" b="0" strike="noStrike" cap="none" dirty="0">
                    <a:latin typeface="华文中宋" panose="02010600040101010101" charset="-122"/>
                    <a:ea typeface="华文中宋" panose="02010600040101010101" charset="-122"/>
                  </a:rPr>
                  <a:t>场景升级</a:t>
                </a:r>
                <a:endParaRPr lang="ko-KR" altLang="en-US" sz="1050" b="0" strike="noStrike" cap="none" dirty="0">
                  <a:latin typeface="华文中宋" panose="02010600040101010101" charset="-122"/>
                  <a:ea typeface="华文中宋" panose="02010600040101010101" charset="-122"/>
                </a:endParaRPr>
              </a:p>
            </p:txBody>
          </p:sp>
          <p:sp>
            <p:nvSpPr>
              <p:cNvPr id="136" name="文本框 135"/>
              <p:cNvSpPr txBox="1"/>
              <p:nvPr/>
            </p:nvSpPr>
            <p:spPr>
              <a:xfrm>
                <a:off x="1239520" y="4038600"/>
                <a:ext cx="1040130" cy="346406"/>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600" b="1" strike="noStrike" cap="none" dirty="0">
                    <a:latin typeface="华文楷体" panose="02010600040101010101" charset="-122"/>
                    <a:ea typeface="华文楷体" panose="02010600040101010101" charset="-122"/>
                  </a:rPr>
                  <a:t>模拟 语音</a:t>
                </a:r>
                <a:endParaRPr lang="ko-KR" altLang="en-US" sz="1600" b="1" strike="noStrike" cap="none" dirty="0">
                  <a:latin typeface="华文楷体" panose="02010600040101010101" charset="-122"/>
                  <a:ea typeface="华文楷体" panose="02010600040101010101" charset="-122"/>
                </a:endParaRPr>
              </a:p>
            </p:txBody>
          </p:sp>
          <p:sp>
            <p:nvSpPr>
              <p:cNvPr id="137" name="文本框 136"/>
              <p:cNvSpPr txBox="1"/>
              <p:nvPr/>
            </p:nvSpPr>
            <p:spPr>
              <a:xfrm>
                <a:off x="3284855" y="4028440"/>
                <a:ext cx="1490980" cy="346406"/>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600" b="1" strike="noStrike" cap="none" dirty="0">
                    <a:latin typeface="华文楷体" panose="02010600040101010101" charset="-122"/>
                    <a:ea typeface="华文楷体" panose="02010600040101010101" charset="-122"/>
                  </a:rPr>
                  <a:t>数字 语音 短信</a:t>
                </a:r>
                <a:endParaRPr lang="ko-KR" altLang="en-US" sz="1600" b="1" strike="noStrike" cap="none" dirty="0">
                  <a:latin typeface="华文楷体" panose="02010600040101010101" charset="-122"/>
                  <a:ea typeface="华文楷体" panose="02010600040101010101" charset="-122"/>
                </a:endParaRPr>
              </a:p>
            </p:txBody>
          </p:sp>
          <p:sp>
            <p:nvSpPr>
              <p:cNvPr id="138" name="文本框 137"/>
              <p:cNvSpPr txBox="1"/>
              <p:nvPr/>
            </p:nvSpPr>
            <p:spPr>
              <a:xfrm>
                <a:off x="5300980" y="4038600"/>
                <a:ext cx="1541780" cy="346406"/>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600" b="1" strike="noStrike" cap="none" dirty="0">
                    <a:latin typeface="华文楷体" panose="02010600040101010101" charset="-122"/>
                    <a:ea typeface="华文楷体" panose="02010600040101010101" charset="-122"/>
                  </a:rPr>
                  <a:t>移动互联网应用</a:t>
                </a:r>
                <a:endParaRPr lang="ko-KR" altLang="en-US" sz="1600" b="1" strike="noStrike" cap="none" dirty="0">
                  <a:latin typeface="华文楷体" panose="02010600040101010101" charset="-122"/>
                  <a:ea typeface="华文楷体" panose="02010600040101010101" charset="-122"/>
                </a:endParaRPr>
              </a:p>
            </p:txBody>
          </p:sp>
          <p:sp>
            <p:nvSpPr>
              <p:cNvPr id="139" name="文本框 138"/>
              <p:cNvSpPr txBox="1"/>
              <p:nvPr/>
            </p:nvSpPr>
            <p:spPr>
              <a:xfrm>
                <a:off x="7389495" y="4030345"/>
                <a:ext cx="1567180" cy="346406"/>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600" b="1" strike="noStrike" cap="none" dirty="0" err="1">
                    <a:latin typeface="华文楷体" panose="02010600040101010101" charset="-122"/>
                    <a:ea typeface="华文楷体" panose="02010600040101010101" charset="-122"/>
                  </a:rPr>
                  <a:t>数据业务占主导</a:t>
                </a:r>
                <a:endParaRPr lang="ko-KR" altLang="en-US" sz="1600" b="1" strike="noStrike" cap="none" dirty="0">
                  <a:latin typeface="华文楷体" panose="02010600040101010101" charset="-122"/>
                  <a:ea typeface="华文楷体" panose="02010600040101010101" charset="-122"/>
                </a:endParaRPr>
              </a:p>
            </p:txBody>
          </p:sp>
          <p:sp>
            <p:nvSpPr>
              <p:cNvPr id="140" name="文本框 139"/>
              <p:cNvSpPr txBox="1"/>
              <p:nvPr/>
            </p:nvSpPr>
            <p:spPr>
              <a:xfrm>
                <a:off x="9605645" y="4028440"/>
                <a:ext cx="1621155" cy="346406"/>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600" b="1" strike="noStrike" cap="none" dirty="0" err="1">
                    <a:latin typeface="华文楷体" panose="02010600040101010101" charset="-122"/>
                    <a:ea typeface="华文楷体" panose="02010600040101010101" charset="-122"/>
                  </a:rPr>
                  <a:t>数据洪流</a:t>
                </a:r>
                <a:r>
                  <a:rPr lang="en-US" altLang="ko-KR" sz="1600" b="1" strike="noStrike" cap="none" dirty="0">
                    <a:latin typeface="华文楷体" panose="02010600040101010101" charset="-122"/>
                    <a:ea typeface="华文楷体" panose="02010600040101010101" charset="-122"/>
                  </a:rPr>
                  <a:t> </a:t>
                </a:r>
                <a:r>
                  <a:rPr lang="en-US" altLang="ko-KR" sz="1600" b="1" strike="noStrike" cap="none" dirty="0" err="1">
                    <a:latin typeface="华文楷体" panose="02010600040101010101" charset="-122"/>
                    <a:ea typeface="华文楷体" panose="02010600040101010101" charset="-122"/>
                  </a:rPr>
                  <a:t>物联网</a:t>
                </a:r>
                <a:endParaRPr lang="ko-KR" altLang="en-US" sz="1600" b="1" strike="noStrike" cap="none" dirty="0">
                  <a:latin typeface="华文楷体" panose="02010600040101010101" charset="-122"/>
                  <a:ea typeface="华文楷体" panose="02010600040101010101" charset="-122"/>
                </a:endParaRPr>
              </a:p>
            </p:txBody>
          </p:sp>
          <p:sp>
            <p:nvSpPr>
              <p:cNvPr id="141" name="文本框 140"/>
              <p:cNvSpPr txBox="1"/>
              <p:nvPr/>
            </p:nvSpPr>
            <p:spPr>
              <a:xfrm>
                <a:off x="119380" y="4413885"/>
                <a:ext cx="979805" cy="346406"/>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600" b="1" strike="noStrike" cap="none" dirty="0">
                    <a:solidFill>
                      <a:srgbClr val="993300"/>
                    </a:solidFill>
                    <a:latin typeface="华文楷体" panose="02010600040101010101" charset="-122"/>
                    <a:ea typeface="华文楷体" panose="02010600040101010101" charset="-122"/>
                  </a:rPr>
                  <a:t>传输速率</a:t>
                </a:r>
                <a:endParaRPr lang="ko-KR" altLang="en-US" sz="1600" b="1" strike="noStrike" cap="none" dirty="0">
                  <a:solidFill>
                    <a:srgbClr val="993300"/>
                  </a:solidFill>
                  <a:latin typeface="华文楷体" panose="02010600040101010101" charset="-122"/>
                  <a:ea typeface="华文楷体" panose="02010600040101010101" charset="-122"/>
                </a:endParaRPr>
              </a:p>
            </p:txBody>
          </p:sp>
          <p:sp>
            <p:nvSpPr>
              <p:cNvPr id="142" name="文本框 141"/>
              <p:cNvSpPr txBox="1"/>
              <p:nvPr/>
            </p:nvSpPr>
            <p:spPr>
              <a:xfrm>
                <a:off x="3315335" y="4409440"/>
                <a:ext cx="1400175" cy="346406"/>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600" b="0" strike="noStrike" cap="none" dirty="0">
                    <a:latin typeface="Times New Roman" panose="02020603050405020304" pitchFamily="18" charset="0"/>
                    <a:ea typeface="Times New Roman" panose="02020603050405020304" pitchFamily="18" charset="0"/>
                  </a:rPr>
                  <a:t>115Kb -384Kb</a:t>
                </a:r>
                <a:endParaRPr lang="ko-KR" altLang="en-US" sz="1600" b="0" strike="noStrike" cap="none" dirty="0">
                  <a:latin typeface="Times New Roman" panose="02020603050405020304" pitchFamily="18" charset="0"/>
                  <a:ea typeface="Times New Roman" panose="02020603050405020304" pitchFamily="18" charset="0"/>
                </a:endParaRPr>
              </a:p>
            </p:txBody>
          </p:sp>
          <p:sp>
            <p:nvSpPr>
              <p:cNvPr id="143" name="文本框 142"/>
              <p:cNvSpPr txBox="1"/>
              <p:nvPr/>
            </p:nvSpPr>
            <p:spPr>
              <a:xfrm>
                <a:off x="5382895" y="4409440"/>
                <a:ext cx="1442085" cy="346406"/>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600" b="0" strike="noStrike" cap="none" dirty="0">
                    <a:latin typeface="Times New Roman" panose="02020603050405020304" pitchFamily="18" charset="0"/>
                    <a:ea typeface="Times New Roman" panose="02020603050405020304" pitchFamily="18" charset="0"/>
                  </a:rPr>
                  <a:t>384Kb -100Mb</a:t>
                </a:r>
                <a:endParaRPr lang="ko-KR" altLang="en-US" sz="1600" b="0" strike="noStrike" cap="none" dirty="0">
                  <a:latin typeface="Times New Roman" panose="02020603050405020304" pitchFamily="18" charset="0"/>
                  <a:ea typeface="Times New Roman" panose="02020603050405020304" pitchFamily="18" charset="0"/>
                </a:endParaRPr>
              </a:p>
            </p:txBody>
          </p:sp>
          <p:sp>
            <p:nvSpPr>
              <p:cNvPr id="144" name="文本框 143"/>
              <p:cNvSpPr txBox="1"/>
              <p:nvPr/>
            </p:nvSpPr>
            <p:spPr>
              <a:xfrm>
                <a:off x="7513320" y="4403725"/>
                <a:ext cx="1238885" cy="346406"/>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600" b="0" strike="noStrike" cap="none" dirty="0">
                    <a:latin typeface="Times New Roman" panose="02020603050405020304" pitchFamily="18" charset="0"/>
                    <a:ea typeface="Times New Roman" panose="02020603050405020304" pitchFamily="18" charset="0"/>
                  </a:rPr>
                  <a:t>100Mb -1Gb</a:t>
                </a:r>
                <a:endParaRPr lang="ko-KR" altLang="en-US" sz="1600" b="0" strike="noStrike" cap="none" dirty="0">
                  <a:latin typeface="Times New Roman" panose="02020603050405020304" pitchFamily="18" charset="0"/>
                  <a:ea typeface="Times New Roman" panose="02020603050405020304" pitchFamily="18" charset="0"/>
                </a:endParaRPr>
              </a:p>
            </p:txBody>
          </p:sp>
          <p:sp>
            <p:nvSpPr>
              <p:cNvPr id="145" name="文本框 144"/>
              <p:cNvSpPr txBox="1"/>
              <p:nvPr/>
            </p:nvSpPr>
            <p:spPr>
              <a:xfrm>
                <a:off x="9984105" y="4403090"/>
                <a:ext cx="749300" cy="346406"/>
              </a:xfrm>
              <a:prstGeom prst="rect">
                <a:avLst/>
              </a:prstGeom>
              <a:noFill/>
            </p:spPr>
            <p:txBody>
              <a:bodyPr vert="horz" wrap="squar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1600" b="0" strike="noStrike" cap="none" dirty="0">
                    <a:latin typeface="Times New Roman" panose="02020603050405020304" pitchFamily="18" charset="0"/>
                    <a:ea typeface="Times New Roman" panose="02020603050405020304" pitchFamily="18" charset="0"/>
                  </a:rPr>
                  <a:t>10Gb+</a:t>
                </a:r>
                <a:endParaRPr lang="ko-KR" altLang="en-US" sz="1600" b="0" strike="noStrike" cap="none" dirty="0">
                  <a:latin typeface="Times New Roman" panose="02020603050405020304" pitchFamily="18" charset="0"/>
                  <a:ea typeface="Times New Roman" panose="02020603050405020304" pitchFamily="18" charset="0"/>
                </a:endParaRPr>
              </a:p>
            </p:txBody>
          </p:sp>
          <p:pic>
            <p:nvPicPr>
              <p:cNvPr id="146" name="图片 145" descr="C:/Users/cyg/AppData/Roaming/JisuOffice/ETemp/5472_7603080/image7.png"/>
              <p:cNvPicPr>
                <a:picLocks noChangeAspect="1"/>
              </p:cNvPicPr>
              <p:nvPr/>
            </p:nvPicPr>
            <p:blipFill rotWithShape="1">
              <a:blip r:embed="rId5" cstate="print">
                <a:extLst>
                  <a:ext uri="{28A0092B-C50C-407E-A947-70E740481C1C}">
                    <a14:useLocalDpi xmlns:a14="http://schemas.microsoft.com/office/drawing/2010/main" val="0"/>
                  </a:ext>
                </a:extLst>
              </a:blip>
              <a:srcRect/>
              <a:stretch>
                <a:fillRect/>
              </a:stretch>
            </p:blipFill>
            <p:spPr>
              <a:xfrm>
                <a:off x="9767570" y="4919345"/>
                <a:ext cx="1221740" cy="804545"/>
              </a:xfrm>
              <a:prstGeom prst="rect">
                <a:avLst/>
              </a:prstGeom>
              <a:noFill/>
            </p:spPr>
          </p:pic>
        </p:grpSp>
      </p:gr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838200" y="306070"/>
            <a:ext cx="10516235" cy="530860"/>
          </a:xfrm>
          <a:prstGeom prst="rect">
            <a:avLst/>
          </a:prstGeom>
        </p:spPr>
        <p:txBody>
          <a:bodyPr vert="horz" wrap="square" lIns="91440" tIns="45720" rIns="91440" bIns="45720" numCol="1" anchor="ctr">
            <a:noAutofit/>
          </a:bodyPr>
          <a:lstStyle/>
          <a:p>
            <a:pPr marL="0" indent="0" algn="l" defTabSz="914400" fontAlgn="auto" latinLnBrk="0">
              <a:lnSpc>
                <a:spcPct val="90000"/>
              </a:lnSpc>
              <a:spcBef>
                <a:spcPts val="0"/>
              </a:spcBef>
              <a:spcAft>
                <a:spcPts val="0"/>
              </a:spcAft>
              <a:buFontTx/>
              <a:buNone/>
            </a:pPr>
            <a:r>
              <a:rPr lang="en-US" altLang="ko-KR" sz="3200" b="1" strike="noStrike" cap="none" dirty="0">
                <a:solidFill>
                  <a:srgbClr val="415199"/>
                </a:solidFill>
                <a:latin typeface="微软雅黑" panose="020B0503020204020204" pitchFamily="34" charset="-122"/>
                <a:ea typeface="微软雅黑" panose="020B0503020204020204" pitchFamily="34" charset="-122"/>
              </a:rPr>
              <a:t>5G</a:t>
            </a:r>
            <a:r>
              <a:rPr lang="zh-CN" altLang="en-US" sz="3200" b="1" strike="noStrike" cap="none" dirty="0">
                <a:solidFill>
                  <a:srgbClr val="415199"/>
                </a:solidFill>
                <a:latin typeface="微软雅黑" panose="020B0503020204020204" pitchFamily="34" charset="-122"/>
                <a:ea typeface="微软雅黑" panose="020B0503020204020204" pitchFamily="34" charset="-122"/>
              </a:rPr>
              <a:t>关键技术</a:t>
            </a:r>
            <a:r>
              <a:rPr lang="en-US" altLang="ko-KR" sz="3200" b="1" strike="noStrike" cap="none" dirty="0">
                <a:solidFill>
                  <a:srgbClr val="415199"/>
                </a:solidFill>
                <a:latin typeface="微软雅黑" panose="020B0503020204020204" pitchFamily="34" charset="-122"/>
                <a:ea typeface="微软雅黑" panose="020B0503020204020204" pitchFamily="34" charset="-122"/>
              </a:rPr>
              <a:t>：</a:t>
            </a:r>
            <a:r>
              <a:rPr lang="zh-CN" altLang="en-US" sz="3200" b="1" strike="noStrike" cap="none" dirty="0">
                <a:solidFill>
                  <a:srgbClr val="415199"/>
                </a:solidFill>
                <a:latin typeface="微软雅黑" panose="020B0503020204020204" pitchFamily="34" charset="-122"/>
                <a:ea typeface="微软雅黑" panose="020B0503020204020204" pitchFamily="34" charset="-122"/>
              </a:rPr>
              <a:t>网络技术</a:t>
            </a:r>
            <a:endParaRPr lang="ko-KR" altLang="en-US" sz="3200" b="1" strike="noStrike" cap="none" dirty="0">
              <a:solidFill>
                <a:srgbClr val="415199"/>
              </a:solidFill>
              <a:latin typeface="微软雅黑" panose="020B0503020204020204" pitchFamily="34" charset="-122"/>
              <a:ea typeface="微软雅黑" panose="020B0503020204020204" pitchFamily="34" charset="-122"/>
            </a:endParaRPr>
          </a:p>
        </p:txBody>
      </p:sp>
      <p:pic>
        <p:nvPicPr>
          <p:cNvPr id="9" name="图片 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07368" y="1817598"/>
            <a:ext cx="3410996" cy="3222803"/>
          </a:xfrm>
          <a:prstGeom prst="rect">
            <a:avLst/>
          </a:prstGeom>
        </p:spPr>
      </p:pic>
      <p:graphicFrame>
        <p:nvGraphicFramePr>
          <p:cNvPr id="6" name="表格 5"/>
          <p:cNvGraphicFramePr>
            <a:graphicFrameLocks noGrp="1"/>
          </p:cNvGraphicFramePr>
          <p:nvPr/>
        </p:nvGraphicFramePr>
        <p:xfrm>
          <a:off x="4079776" y="1196752"/>
          <a:ext cx="7704643" cy="4634632"/>
        </p:xfrm>
        <a:graphic>
          <a:graphicData uri="http://schemas.openxmlformats.org/drawingml/2006/table">
            <a:tbl>
              <a:tblPr firstRow="1" bandRow="1">
                <a:tableStyleId>{21E4AEA4-8DFA-4A89-87EB-49C32662AFE0}</a:tableStyleId>
              </a:tblPr>
              <a:tblGrid>
                <a:gridCol w="2520280"/>
                <a:gridCol w="5184363"/>
              </a:tblGrid>
              <a:tr h="557949">
                <a:tc>
                  <a:txBody>
                    <a:bodyPr/>
                    <a:lstStyle/>
                    <a:p>
                      <a:pPr algn="ctr"/>
                      <a:r>
                        <a:rPr lang="en-US" altLang="zh-CN" sz="1800" dirty="0">
                          <a:latin typeface="微软雅黑" panose="020B0503020204020204" pitchFamily="34" charset="-122"/>
                          <a:ea typeface="微软雅黑" panose="020B0503020204020204" pitchFamily="34" charset="-122"/>
                        </a:rPr>
                        <a:t>5G</a:t>
                      </a:r>
                      <a:r>
                        <a:rPr lang="zh-CN" altLang="en-US" sz="1800" dirty="0">
                          <a:latin typeface="微软雅黑" panose="020B0503020204020204" pitchFamily="34" charset="-122"/>
                          <a:ea typeface="微软雅黑" panose="020B0503020204020204" pitchFamily="34" charset="-122"/>
                        </a:rPr>
                        <a:t>网络代表性服务能力</a:t>
                      </a:r>
                      <a:endParaRPr lang="zh-CN" altLang="en-US" sz="1800" dirty="0">
                        <a:latin typeface="微软雅黑" panose="020B0503020204020204" pitchFamily="34" charset="-122"/>
                        <a:ea typeface="微软雅黑" panose="020B0503020204020204" pitchFamily="34" charset="-122"/>
                      </a:endParaRPr>
                    </a:p>
                  </a:txBody>
                  <a:tcPr marL="61852" marR="61852" marT="30926" marB="30926" anchor="ctr" anchorCtr="1">
                    <a:solidFill>
                      <a:schemeClr val="accent1">
                        <a:lumMod val="50000"/>
                      </a:schemeClr>
                    </a:solidFill>
                  </a:tcPr>
                </a:tc>
                <a:tc>
                  <a:txBody>
                    <a:bodyPr/>
                    <a:lstStyle/>
                    <a:p>
                      <a:pPr algn="l"/>
                      <a:r>
                        <a:rPr lang="zh-CN" altLang="en-US" sz="1800" dirty="0">
                          <a:latin typeface="微软雅黑" panose="020B0503020204020204" pitchFamily="34" charset="-122"/>
                          <a:ea typeface="微软雅黑" panose="020B0503020204020204" pitchFamily="34" charset="-122"/>
                        </a:rPr>
                        <a:t>主要内容</a:t>
                      </a:r>
                      <a:endParaRPr lang="zh-CN" altLang="en-US" sz="1800" dirty="0">
                        <a:latin typeface="微软雅黑" panose="020B0503020204020204" pitchFamily="34" charset="-122"/>
                        <a:ea typeface="微软雅黑" panose="020B0503020204020204" pitchFamily="34" charset="-122"/>
                      </a:endParaRPr>
                    </a:p>
                  </a:txBody>
                  <a:tcPr marL="61852" marR="61852" marT="30926" marB="30926" anchor="ctr" anchorCtr="1">
                    <a:solidFill>
                      <a:schemeClr val="accent1">
                        <a:lumMod val="50000"/>
                      </a:schemeClr>
                    </a:solidFill>
                  </a:tcPr>
                </a:tc>
              </a:tr>
              <a:tr h="1063031">
                <a:tc>
                  <a:txBody>
                    <a:bodyPr/>
                    <a:lstStyle/>
                    <a:p>
                      <a:pPr algn="ctr"/>
                      <a:r>
                        <a:rPr lang="zh-CN" altLang="en-US" sz="1800" dirty="0">
                          <a:latin typeface="微软雅黑" panose="020B0503020204020204" pitchFamily="34" charset="-122"/>
                          <a:ea typeface="微软雅黑" panose="020B0503020204020204" pitchFamily="34" charset="-122"/>
                        </a:rPr>
                        <a:t>网络切片</a:t>
                      </a:r>
                      <a:endParaRPr lang="zh-CN" altLang="en-US" sz="1800" dirty="0">
                        <a:latin typeface="微软雅黑" panose="020B0503020204020204" pitchFamily="34" charset="-122"/>
                        <a:ea typeface="微软雅黑" panose="020B0503020204020204" pitchFamily="34" charset="-122"/>
                      </a:endParaRPr>
                    </a:p>
                  </a:txBody>
                  <a:tcPr marL="61852" marR="61852" marT="30926" marB="30926" anchor="ctr">
                    <a:solidFill>
                      <a:schemeClr val="accent1">
                        <a:lumMod val="40000"/>
                        <a:lumOff val="60000"/>
                      </a:schemeClr>
                    </a:solidFill>
                  </a:tcPr>
                </a:tc>
                <a:tc>
                  <a:txBody>
                    <a:bodyPr/>
                    <a:lstStyle/>
                    <a:p>
                      <a:pPr algn="l"/>
                      <a:r>
                        <a:rPr lang="zh-CN" altLang="en-US" sz="1800" dirty="0">
                          <a:latin typeface="微软雅黑" panose="020B0503020204020204" pitchFamily="34" charset="-122"/>
                          <a:ea typeface="微软雅黑" panose="020B0503020204020204" pitchFamily="34" charset="-122"/>
                        </a:rPr>
                        <a:t>是网络功能虚拟化（</a:t>
                      </a:r>
                      <a:r>
                        <a:rPr lang="en-US" altLang="zh-CN" sz="1800" dirty="0">
                          <a:latin typeface="微软雅黑" panose="020B0503020204020204" pitchFamily="34" charset="-122"/>
                          <a:ea typeface="微软雅黑" panose="020B0503020204020204" pitchFamily="34" charset="-122"/>
                        </a:rPr>
                        <a:t>NFV</a:t>
                      </a:r>
                      <a:r>
                        <a:rPr lang="zh-CN" altLang="en-US" sz="1800" dirty="0">
                          <a:latin typeface="微软雅黑" panose="020B0503020204020204" pitchFamily="34" charset="-122"/>
                          <a:ea typeface="微软雅黑" panose="020B0503020204020204" pitchFamily="34" charset="-122"/>
                        </a:rPr>
                        <a:t>）和软件定义网络（</a:t>
                      </a:r>
                      <a:r>
                        <a:rPr lang="en-US" altLang="zh-CN" sz="1800" dirty="0">
                          <a:latin typeface="微软雅黑" panose="020B0503020204020204" pitchFamily="34" charset="-122"/>
                          <a:ea typeface="微软雅黑" panose="020B0503020204020204" pitchFamily="34" charset="-122"/>
                        </a:rPr>
                        <a:t>SDN</a:t>
                      </a:r>
                      <a:r>
                        <a:rPr lang="zh-CN" altLang="en-US" sz="1800" dirty="0">
                          <a:latin typeface="微软雅黑" panose="020B0503020204020204" pitchFamily="34" charset="-122"/>
                          <a:ea typeface="微软雅黑" panose="020B0503020204020204" pitchFamily="34" charset="-122"/>
                        </a:rPr>
                        <a:t>）应用于</a:t>
                      </a:r>
                      <a:r>
                        <a:rPr lang="en-US" altLang="zh-CN" sz="1800" dirty="0">
                          <a:latin typeface="微软雅黑" panose="020B0503020204020204" pitchFamily="34" charset="-122"/>
                          <a:ea typeface="微软雅黑" panose="020B0503020204020204" pitchFamily="34" charset="-122"/>
                        </a:rPr>
                        <a:t>5G</a:t>
                      </a:r>
                      <a:r>
                        <a:rPr lang="zh-CN" altLang="en-US" sz="1800" dirty="0">
                          <a:latin typeface="微软雅黑" panose="020B0503020204020204" pitchFamily="34" charset="-122"/>
                          <a:ea typeface="微软雅黑" panose="020B0503020204020204" pitchFamily="34" charset="-122"/>
                        </a:rPr>
                        <a:t>阶段的关键技术。一个网络切片将构成一个端到端的逻辑网络，按切片方的需求灵活地提供一种切分</a:t>
                      </a:r>
                      <a:endParaRPr lang="zh-CN" altLang="en-US" sz="1800" dirty="0">
                        <a:latin typeface="微软雅黑" panose="020B0503020204020204" pitchFamily="34" charset="-122"/>
                        <a:ea typeface="微软雅黑" panose="020B0503020204020204" pitchFamily="34" charset="-122"/>
                      </a:endParaRPr>
                    </a:p>
                  </a:txBody>
                  <a:tcPr marL="61852" marR="61852" marT="30926" marB="30926">
                    <a:solidFill>
                      <a:schemeClr val="accent1">
                        <a:lumMod val="40000"/>
                        <a:lumOff val="60000"/>
                      </a:schemeClr>
                    </a:solidFill>
                  </a:tcPr>
                </a:tc>
              </a:tr>
              <a:tr h="972517">
                <a:tc>
                  <a:txBody>
                    <a:bodyPr/>
                    <a:lstStyle/>
                    <a:p>
                      <a:pPr algn="ctr"/>
                      <a:r>
                        <a:rPr lang="zh-CN" altLang="en-US" sz="1800" dirty="0">
                          <a:latin typeface="微软雅黑" panose="020B0503020204020204" pitchFamily="34" charset="-122"/>
                          <a:ea typeface="微软雅黑" panose="020B0503020204020204" pitchFamily="34" charset="-122"/>
                        </a:rPr>
                        <a:t>移动边缘计算</a:t>
                      </a:r>
                      <a:endParaRPr lang="zh-CN" altLang="en-US" sz="1800" dirty="0">
                        <a:latin typeface="微软雅黑" panose="020B0503020204020204" pitchFamily="34" charset="-122"/>
                        <a:ea typeface="微软雅黑" panose="020B0503020204020204" pitchFamily="34" charset="-122"/>
                      </a:endParaRPr>
                    </a:p>
                  </a:txBody>
                  <a:tcPr marL="61852" marR="61852" marT="30926" marB="30926" anchor="ctr">
                    <a:solidFill>
                      <a:schemeClr val="accent1">
                        <a:lumMod val="20000"/>
                        <a:lumOff val="80000"/>
                      </a:schemeClr>
                    </a:solidFill>
                  </a:tcPr>
                </a:tc>
                <a:tc>
                  <a:txBody>
                    <a:bodyPr/>
                    <a:lstStyle/>
                    <a:p>
                      <a:pPr algn="l"/>
                      <a:r>
                        <a:rPr lang="zh-CN" altLang="en-US" sz="1800" dirty="0">
                          <a:latin typeface="微软雅黑" panose="020B0503020204020204" pitchFamily="34" charset="-122"/>
                          <a:ea typeface="微软雅黑" panose="020B0503020204020204" pitchFamily="34" charset="-122"/>
                        </a:rPr>
                        <a:t>将业务平台下沉到网络边缘，就近提供业务计算和数据缓存能力，实现网络从接入管道向信息化服务使能平台的关键跨越</a:t>
                      </a:r>
                      <a:endParaRPr lang="zh-CN" altLang="en-US" sz="1800" dirty="0">
                        <a:latin typeface="微软雅黑" panose="020B0503020204020204" pitchFamily="34" charset="-122"/>
                        <a:ea typeface="微软雅黑" panose="020B0503020204020204" pitchFamily="34" charset="-122"/>
                      </a:endParaRPr>
                    </a:p>
                  </a:txBody>
                  <a:tcPr marL="61852" marR="61852" marT="30926" marB="30926">
                    <a:solidFill>
                      <a:schemeClr val="accent1">
                        <a:lumMod val="20000"/>
                        <a:lumOff val="80000"/>
                      </a:schemeClr>
                    </a:solidFill>
                  </a:tcPr>
                </a:tc>
              </a:tr>
              <a:tr h="972517">
                <a:tc>
                  <a:txBody>
                    <a:bodyPr/>
                    <a:lstStyle/>
                    <a:p>
                      <a:pPr algn="ctr"/>
                      <a:r>
                        <a:rPr lang="zh-CN" altLang="en-US" sz="1800" dirty="0">
                          <a:latin typeface="微软雅黑" panose="020B0503020204020204" pitchFamily="34" charset="-122"/>
                          <a:ea typeface="微软雅黑" panose="020B0503020204020204" pitchFamily="34" charset="-122"/>
                        </a:rPr>
                        <a:t>按需重构的移动网络</a:t>
                      </a:r>
                      <a:endParaRPr lang="zh-CN" altLang="en-US" sz="1800" dirty="0">
                        <a:latin typeface="微软雅黑" panose="020B0503020204020204" pitchFamily="34" charset="-122"/>
                        <a:ea typeface="微软雅黑" panose="020B0503020204020204" pitchFamily="34" charset="-122"/>
                      </a:endParaRPr>
                    </a:p>
                  </a:txBody>
                  <a:tcPr marL="61852" marR="61852" marT="30926" marB="30926" anchor="ctr">
                    <a:solidFill>
                      <a:schemeClr val="accent1">
                        <a:lumMod val="40000"/>
                        <a:lumOff val="60000"/>
                      </a:schemeClr>
                    </a:solidFill>
                  </a:tcPr>
                </a:tc>
                <a:tc>
                  <a:txBody>
                    <a:bodyPr/>
                    <a:lstStyle/>
                    <a:p>
                      <a:pPr algn="l"/>
                      <a:r>
                        <a:rPr lang="zh-CN" altLang="en-US" sz="1800" dirty="0">
                          <a:latin typeface="微软雅黑" panose="020B0503020204020204" pitchFamily="34" charset="-122"/>
                          <a:ea typeface="微软雅黑" panose="020B0503020204020204" pitchFamily="34" charset="-122"/>
                        </a:rPr>
                        <a:t>针对不同应用场景的服务需求引入不同的功能设计，网络控制功能按需重构是</a:t>
                      </a:r>
                      <a:r>
                        <a:rPr lang="en-US" altLang="zh-CN" sz="1800" dirty="0">
                          <a:latin typeface="微软雅黑" panose="020B0503020204020204" pitchFamily="34" charset="-122"/>
                          <a:ea typeface="微软雅黑" panose="020B0503020204020204" pitchFamily="34" charset="-122"/>
                        </a:rPr>
                        <a:t>5G</a:t>
                      </a:r>
                      <a:r>
                        <a:rPr lang="zh-CN" altLang="en-US" sz="1800" dirty="0">
                          <a:latin typeface="微软雅黑" panose="020B0503020204020204" pitchFamily="34" charset="-122"/>
                          <a:ea typeface="微软雅黑" panose="020B0503020204020204" pitchFamily="34" charset="-122"/>
                        </a:rPr>
                        <a:t>网络标识性服务能力之一</a:t>
                      </a:r>
                      <a:endParaRPr lang="zh-CN" altLang="en-US" sz="1800" dirty="0">
                        <a:latin typeface="微软雅黑" panose="020B0503020204020204" pitchFamily="34" charset="-122"/>
                        <a:ea typeface="微软雅黑" panose="020B0503020204020204" pitchFamily="34" charset="-122"/>
                      </a:endParaRPr>
                    </a:p>
                  </a:txBody>
                  <a:tcPr marL="61852" marR="61852" marT="30926" marB="30926">
                    <a:solidFill>
                      <a:schemeClr val="accent1">
                        <a:lumMod val="40000"/>
                        <a:lumOff val="60000"/>
                      </a:schemeClr>
                    </a:solidFill>
                  </a:tcPr>
                </a:tc>
              </a:tr>
              <a:tr h="972517">
                <a:tc>
                  <a:txBody>
                    <a:bodyPr/>
                    <a:lstStyle/>
                    <a:p>
                      <a:pPr algn="ctr"/>
                      <a:r>
                        <a:rPr lang="zh-CN" altLang="en-US" sz="1800" dirty="0">
                          <a:latin typeface="微软雅黑" panose="020B0503020204020204" pitchFamily="34" charset="-122"/>
                          <a:ea typeface="微软雅黑" panose="020B0503020204020204" pitchFamily="34" charset="-122"/>
                        </a:rPr>
                        <a:t>以用户为中心的</a:t>
                      </a:r>
                      <a:r>
                        <a:rPr lang="en-US" altLang="zh-CN" sz="1800" dirty="0">
                          <a:latin typeface="微软雅黑" panose="020B0503020204020204" pitchFamily="34" charset="-122"/>
                          <a:ea typeface="微软雅黑" panose="020B0503020204020204" pitchFamily="34" charset="-122"/>
                        </a:rPr>
                        <a:t>RAN</a:t>
                      </a:r>
                      <a:endParaRPr lang="zh-CN" altLang="en-US" sz="1800" dirty="0">
                        <a:latin typeface="微软雅黑" panose="020B0503020204020204" pitchFamily="34" charset="-122"/>
                        <a:ea typeface="微软雅黑" panose="020B0503020204020204" pitchFamily="34" charset="-122"/>
                      </a:endParaRPr>
                    </a:p>
                  </a:txBody>
                  <a:tcPr marL="61852" marR="61852" marT="30926" marB="30926" anchor="ctr">
                    <a:solidFill>
                      <a:schemeClr val="accent1">
                        <a:lumMod val="20000"/>
                        <a:lumOff val="80000"/>
                      </a:schemeClr>
                    </a:solidFill>
                  </a:tcPr>
                </a:tc>
                <a:tc>
                  <a:txBody>
                    <a:bodyPr/>
                    <a:lstStyle/>
                    <a:p>
                      <a:pPr algn="l"/>
                      <a:r>
                        <a:rPr lang="en-US" altLang="zh-CN" sz="1800" dirty="0">
                          <a:latin typeface="微软雅黑" panose="020B0503020204020204" pitchFamily="34" charset="-122"/>
                          <a:ea typeface="微软雅黑" panose="020B0503020204020204" pitchFamily="34" charset="-122"/>
                        </a:rPr>
                        <a:t>5G</a:t>
                      </a:r>
                      <a:r>
                        <a:rPr lang="zh-CN" altLang="en-US" sz="1800" dirty="0">
                          <a:latin typeface="微软雅黑" panose="020B0503020204020204" pitchFamily="34" charset="-122"/>
                          <a:ea typeface="微软雅黑" panose="020B0503020204020204" pitchFamily="34" charset="-122"/>
                        </a:rPr>
                        <a:t>无线接入网改变了传统以基站为中心的设计思路，突出“网随人动”的新要求，具体能力包括灵活的无线控制、无线智能感知和业务优化等</a:t>
                      </a:r>
                      <a:endParaRPr lang="zh-CN" altLang="en-US" sz="1800" dirty="0">
                        <a:latin typeface="微软雅黑" panose="020B0503020204020204" pitchFamily="34" charset="-122"/>
                        <a:ea typeface="微软雅黑" panose="020B0503020204020204" pitchFamily="34" charset="-122"/>
                      </a:endParaRPr>
                    </a:p>
                  </a:txBody>
                  <a:tcPr marL="61852" marR="61852" marT="30926" marB="30926">
                    <a:solidFill>
                      <a:schemeClr val="accent1">
                        <a:lumMod val="20000"/>
                        <a:lumOff val="80000"/>
                      </a:schemeClr>
                    </a:solidFill>
                  </a:tcPr>
                </a:tc>
              </a:tr>
            </a:tbl>
          </a:graphicData>
        </a:graphic>
      </p:graphicFrame>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4"/>
          <p:cNvSpPr txBox="1">
            <a:spLocks noGrp="1"/>
          </p:cNvSpPr>
          <p:nvPr>
            <p:ph type="title" idx="4294967295"/>
          </p:nvPr>
        </p:nvSpPr>
        <p:spPr>
          <a:xfrm>
            <a:off x="838200" y="387350"/>
            <a:ext cx="10516235" cy="415290"/>
          </a:xfrm>
          <a:prstGeom prst="rect">
            <a:avLst/>
          </a:prstGeom>
        </p:spPr>
        <p:txBody>
          <a:bodyPr vert="horz" wrap="square" lIns="91440" tIns="45720" rIns="91440" bIns="45720" anchor="ctr">
            <a:normAutofit fontScale="90000"/>
          </a:bodyPr>
          <a:lstStyle/>
          <a:p>
            <a:pPr marL="0" indent="0" algn="l" defTabSz="914400" fontAlgn="auto" latinLnBrk="0">
              <a:lnSpc>
                <a:spcPct val="90000"/>
              </a:lnSpc>
              <a:spcBef>
                <a:spcPts val="0"/>
              </a:spcBef>
              <a:spcAft>
                <a:spcPts val="0"/>
              </a:spcAft>
              <a:buFontTx/>
              <a:buNone/>
            </a:pPr>
            <a:r>
              <a:rPr lang="en-US" altLang="en-US" sz="3200" b="1" dirty="0">
                <a:solidFill>
                  <a:srgbClr val="415199"/>
                </a:solidFill>
                <a:latin typeface="微软雅黑" panose="020B0503020204020204" pitchFamily="34" charset="-122"/>
                <a:ea typeface="微软雅黑" panose="020B0503020204020204" pitchFamily="34" charset="-122"/>
              </a:rPr>
              <a:t>网络</a:t>
            </a:r>
            <a:r>
              <a:rPr lang="zh-CN" altLang="en-US" sz="3200" b="1" strike="noStrike" cap="none" dirty="0">
                <a:solidFill>
                  <a:srgbClr val="415199"/>
                </a:solidFill>
                <a:latin typeface="微软雅黑" panose="020B0503020204020204" pitchFamily="34" charset="-122"/>
                <a:ea typeface="微软雅黑" panose="020B0503020204020204" pitchFamily="34" charset="-122"/>
              </a:rPr>
              <a:t>技术</a:t>
            </a:r>
            <a:r>
              <a:rPr lang="en-US" altLang="ko-KR" sz="3200" b="1" strike="noStrike" cap="none" dirty="0">
                <a:solidFill>
                  <a:srgbClr val="415199"/>
                </a:solidFill>
                <a:latin typeface="微软雅黑" panose="020B0503020204020204" pitchFamily="34" charset="-122"/>
                <a:ea typeface="微软雅黑" panose="020B0503020204020204" pitchFamily="34" charset="-122"/>
              </a:rPr>
              <a:t>：网络切片</a:t>
            </a:r>
            <a:endParaRPr lang="ko-KR" altLang="en-US" sz="4400" b="0" strike="noStrike" cap="none" dirty="0">
              <a:latin typeface="宋体" panose="02010600030101010101" pitchFamily="2" charset="-122"/>
              <a:ea typeface="宋体" panose="02010600030101010101" pitchFamily="2" charset="-122"/>
            </a:endParaRPr>
          </a:p>
        </p:txBody>
      </p:sp>
      <p:graphicFrame>
        <p:nvGraphicFramePr>
          <p:cNvPr id="8" name="图示 7"/>
          <p:cNvGraphicFramePr/>
          <p:nvPr/>
        </p:nvGraphicFramePr>
        <p:xfrm>
          <a:off x="767715" y="959234"/>
          <a:ext cx="5113020" cy="1302441"/>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12" name="图片 11"/>
          <p:cNvPicPr>
            <a:picLocks noChangeAspect="1"/>
          </p:cNvPicPr>
          <p:nvPr/>
        </p:nvPicPr>
        <p:blipFill rotWithShape="1">
          <a:blip r:embed="rId6" cstate="print">
            <a:extLst>
              <a:ext uri="{28A0092B-C50C-407E-A947-70E740481C1C}">
                <a14:useLocalDpi xmlns:a14="http://schemas.microsoft.com/office/drawing/2010/main" val="0"/>
              </a:ext>
            </a:extLst>
          </a:blip>
          <a:srcRect/>
          <a:stretch>
            <a:fillRect/>
          </a:stretch>
        </p:blipFill>
        <p:spPr>
          <a:xfrm>
            <a:off x="941900" y="2399779"/>
            <a:ext cx="4721225" cy="1794000"/>
          </a:xfrm>
          <a:prstGeom prst="rect">
            <a:avLst/>
          </a:prstGeom>
          <a:noFill/>
        </p:spPr>
      </p:pic>
      <p:pic>
        <p:nvPicPr>
          <p:cNvPr id="13" name="图片 12"/>
          <p:cNvPicPr>
            <a:picLocks noChangeAspect="1"/>
          </p:cNvPicPr>
          <p:nvPr/>
        </p:nvPicPr>
        <p:blipFill rotWithShape="1">
          <a:blip r:embed="rId7" cstate="print">
            <a:extLst>
              <a:ext uri="{28A0092B-C50C-407E-A947-70E740481C1C}">
                <a14:useLocalDpi xmlns:a14="http://schemas.microsoft.com/office/drawing/2010/main" val="0"/>
              </a:ext>
            </a:extLst>
          </a:blip>
          <a:srcRect/>
          <a:stretch>
            <a:fillRect/>
          </a:stretch>
        </p:blipFill>
        <p:spPr>
          <a:xfrm>
            <a:off x="941900" y="4302125"/>
            <a:ext cx="4721225" cy="1874520"/>
          </a:xfrm>
          <a:prstGeom prst="rect">
            <a:avLst/>
          </a:prstGeom>
          <a:noFill/>
        </p:spPr>
      </p:pic>
      <p:grpSp>
        <p:nvGrpSpPr>
          <p:cNvPr id="14" name="组合 13"/>
          <p:cNvGrpSpPr/>
          <p:nvPr/>
        </p:nvGrpSpPr>
        <p:grpSpPr>
          <a:xfrm>
            <a:off x="6096000" y="1047445"/>
            <a:ext cx="5976664" cy="1090359"/>
            <a:chOff x="0" y="1624"/>
            <a:chExt cx="5243195" cy="1104480"/>
          </a:xfrm>
          <a:solidFill>
            <a:srgbClr val="0070C0"/>
          </a:solidFill>
        </p:grpSpPr>
        <p:sp>
          <p:nvSpPr>
            <p:cNvPr id="15" name="圆角矩形 14"/>
            <p:cNvSpPr/>
            <p:nvPr/>
          </p:nvSpPr>
          <p:spPr>
            <a:xfrm>
              <a:off x="0" y="1624"/>
              <a:ext cx="5243195" cy="1104480"/>
            </a:xfrm>
            <a:prstGeom prst="roundRect">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圆角矩形 4"/>
            <p:cNvSpPr txBox="1"/>
            <p:nvPr/>
          </p:nvSpPr>
          <p:spPr>
            <a:xfrm>
              <a:off x="53916" y="43268"/>
              <a:ext cx="5135363" cy="996648"/>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53340" tIns="53340" rIns="53340" bIns="53340" numCol="1" spcCol="1270" anchor="ctr" anchorCtr="0">
              <a:noAutofit/>
            </a:bodyPr>
            <a:lstStyle/>
            <a:p>
              <a:pPr lvl="0" algn="l" defTabSz="622300" rtl="0">
                <a:lnSpc>
                  <a:spcPct val="125000"/>
                </a:lnSpc>
                <a:spcBef>
                  <a:spcPct val="0"/>
                </a:spcBef>
                <a:spcAft>
                  <a:spcPct val="35000"/>
                </a:spcAft>
              </a:pPr>
              <a:r>
                <a:rPr lang="en-US" sz="1600" kern="1200" dirty="0">
                  <a:latin typeface="微软雅黑" panose="020B0503020204020204" pitchFamily="34" charset="-122"/>
                  <a:ea typeface="微软雅黑" panose="020B0503020204020204" pitchFamily="34" charset="-122"/>
                </a:rPr>
                <a:t>网络切片，本质上就是将运营商的物理网络划分为多个虚拟网络，每一个虚拟网络根据不同的服务需求，比如时延、带宽、安全性和可靠性等来划分，以灵活的应对不同的网络应用场景。</a:t>
              </a:r>
              <a:endParaRPr lang="zh-CN" sz="1600" kern="1200" dirty="0">
                <a:latin typeface="微软雅黑" panose="020B0503020204020204" pitchFamily="34" charset="-122"/>
                <a:ea typeface="微软雅黑" panose="020B0503020204020204" pitchFamily="34" charset="-122"/>
              </a:endParaRPr>
            </a:p>
          </p:txBody>
        </p:sp>
      </p:grpSp>
      <p:pic>
        <p:nvPicPr>
          <p:cNvPr id="17" name="图片 1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528048" y="2399779"/>
            <a:ext cx="4907094" cy="3804691"/>
          </a:xfrm>
          <a:prstGeom prst="rect">
            <a:avLst/>
          </a:prstGeom>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占位符 4"/>
          <p:cNvSpPr txBox="1">
            <a:spLocks noGrp="1"/>
          </p:cNvSpPr>
          <p:nvPr>
            <p:ph type="title" idx="4294967295"/>
          </p:nvPr>
        </p:nvSpPr>
        <p:spPr>
          <a:xfrm>
            <a:off x="838200" y="375920"/>
            <a:ext cx="10516235" cy="415290"/>
          </a:xfrm>
          <a:prstGeom prst="rect">
            <a:avLst/>
          </a:prstGeom>
        </p:spPr>
        <p:txBody>
          <a:bodyPr vert="horz" wrap="square" lIns="91440" tIns="45720" rIns="91440" bIns="45720" anchor="ctr">
            <a:normAutofit fontScale="90000"/>
          </a:bodyPr>
          <a:lstStyle/>
          <a:p>
            <a:pPr marL="0" indent="0" algn="l" defTabSz="914400" fontAlgn="auto" latinLnBrk="0">
              <a:lnSpc>
                <a:spcPct val="90000"/>
              </a:lnSpc>
              <a:spcBef>
                <a:spcPts val="0"/>
              </a:spcBef>
              <a:spcAft>
                <a:spcPts val="0"/>
              </a:spcAft>
              <a:buFontTx/>
              <a:buNone/>
            </a:pPr>
            <a:r>
              <a:rPr lang="en-US" altLang="en-US" sz="3200" b="1" dirty="0">
                <a:solidFill>
                  <a:srgbClr val="415199"/>
                </a:solidFill>
                <a:latin typeface="微软雅黑" panose="020B0503020204020204" pitchFamily="34" charset="-122"/>
                <a:ea typeface="微软雅黑" panose="020B0503020204020204" pitchFamily="34" charset="-122"/>
              </a:rPr>
              <a:t>网络技术</a:t>
            </a:r>
            <a:r>
              <a:rPr lang="en-US" altLang="ko-KR" sz="3200" b="1" strike="noStrike" cap="none" dirty="0">
                <a:solidFill>
                  <a:srgbClr val="415199"/>
                </a:solidFill>
                <a:latin typeface="微软雅黑" panose="020B0503020204020204" pitchFamily="34" charset="-122"/>
                <a:ea typeface="微软雅黑" panose="020B0503020204020204" pitchFamily="34" charset="-122"/>
              </a:rPr>
              <a:t>：SDN</a:t>
            </a:r>
            <a:endParaRPr lang="ko-KR" altLang="en-US" sz="4400" b="0" strike="noStrike" cap="none" dirty="0">
              <a:latin typeface="宋体" panose="02010600030101010101" pitchFamily="2" charset="-122"/>
              <a:ea typeface="宋体" panose="02010600030101010101" pitchFamily="2" charset="-122"/>
            </a:endParaRPr>
          </a:p>
        </p:txBody>
      </p:sp>
      <p:graphicFrame>
        <p:nvGraphicFramePr>
          <p:cNvPr id="10" name="图示 9"/>
          <p:cNvGraphicFramePr/>
          <p:nvPr/>
        </p:nvGraphicFramePr>
        <p:xfrm>
          <a:off x="894490" y="1015920"/>
          <a:ext cx="5258455" cy="1753717"/>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13" name="图片 12"/>
          <p:cNvPicPr>
            <a:picLocks noChangeAspect="1"/>
          </p:cNvPicPr>
          <p:nvPr/>
        </p:nvPicPr>
        <p:blipFill>
          <a:blip r:embed="rId6"/>
          <a:stretch>
            <a:fillRect/>
          </a:stretch>
        </p:blipFill>
        <p:spPr>
          <a:xfrm>
            <a:off x="822744" y="2924944"/>
            <a:ext cx="5401945" cy="3295938"/>
          </a:xfrm>
          <a:prstGeom prst="rect">
            <a:avLst/>
          </a:prstGeom>
        </p:spPr>
      </p:pic>
      <p:pic>
        <p:nvPicPr>
          <p:cNvPr id="3" name="图片 2"/>
          <p:cNvPicPr>
            <a:picLocks noChangeAspect="1"/>
          </p:cNvPicPr>
          <p:nvPr/>
        </p:nvPicPr>
        <p:blipFill rotWithShape="1">
          <a:blip r:embed="rId7" cstate="print">
            <a:extLst>
              <a:ext uri="{28A0092B-C50C-407E-A947-70E740481C1C}">
                <a14:useLocalDpi xmlns:a14="http://schemas.microsoft.com/office/drawing/2010/main" val="0"/>
              </a:ext>
            </a:extLst>
          </a:blip>
          <a:srcRect r="12224"/>
          <a:stretch>
            <a:fillRect/>
          </a:stretch>
        </p:blipFill>
        <p:spPr>
          <a:xfrm>
            <a:off x="6384032" y="1865246"/>
            <a:ext cx="5401945" cy="3558675"/>
          </a:xfrm>
          <a:prstGeom prst="rect">
            <a:avLst/>
          </a:prstGeom>
        </p:spPr>
      </p:pic>
      <p:sp>
        <p:nvSpPr>
          <p:cNvPr id="2" name="文本框 1"/>
          <p:cNvSpPr txBox="1"/>
          <p:nvPr/>
        </p:nvSpPr>
        <p:spPr>
          <a:xfrm>
            <a:off x="767408" y="1500009"/>
            <a:ext cx="5457281" cy="1705403"/>
          </a:xfrm>
          <a:prstGeom prst="rect">
            <a:avLst/>
          </a:prstGeom>
          <a:noFill/>
        </p:spPr>
        <p:txBody>
          <a:bodyPr wrap="square" rtlCol="0">
            <a:spAutoFit/>
          </a:bodyPr>
          <a:lstStyle/>
          <a:p>
            <a:pPr>
              <a:lnSpc>
                <a:spcPct val="150000"/>
              </a:lnSpc>
            </a:pPr>
            <a:r>
              <a:rPr lang="en-US" altLang="zh-CN" dirty="0">
                <a:latin typeface="微软雅黑" panose="020B0503020204020204" pitchFamily="34" charset="-122"/>
                <a:ea typeface="微软雅黑" panose="020B0503020204020204" pitchFamily="34" charset="-122"/>
              </a:rPr>
              <a:t>    </a:t>
            </a:r>
            <a:r>
              <a:rPr lang="en-US" altLang="zh-CN" dirty="0" err="1">
                <a:latin typeface="微软雅黑" panose="020B0503020204020204" pitchFamily="34" charset="-122"/>
                <a:ea typeface="微软雅黑" panose="020B0503020204020204" pitchFamily="34" charset="-122"/>
              </a:rPr>
              <a:t>是一种全新的网络架构，传统的路由器是节点控制功能和转发功能合二为一的，SDN的思想是取消设备控制平面，由控制器统一计算</a:t>
            </a:r>
            <a:r>
              <a:rPr lang="en-US" altLang="en-US" dirty="0">
                <a:latin typeface="微软雅黑" panose="020B0503020204020204" pitchFamily="34" charset="-122"/>
                <a:ea typeface="微软雅黑" panose="020B0503020204020204" pitchFamily="34" charset="-122"/>
              </a:rPr>
              <a:t>。</a:t>
            </a:r>
            <a:endParaRPr lang="zh-CN" altLang="zh-CN" dirty="0">
              <a:latin typeface="微软雅黑" panose="020B0503020204020204" pitchFamily="34" charset="-122"/>
              <a:ea typeface="微软雅黑" panose="020B0503020204020204" pitchFamily="34" charset="-122"/>
            </a:endParaRPr>
          </a:p>
          <a:p>
            <a:pPr>
              <a:lnSpc>
                <a:spcPct val="150000"/>
              </a:lnSpc>
            </a:pPr>
            <a:endParaRPr lang="zh-CN" altLang="en-US" dirty="0">
              <a:latin typeface="微软雅黑" panose="020B0503020204020204" pitchFamily="34" charset="-122"/>
              <a:ea typeface="微软雅黑" panose="020B0503020204020204" pitchFamily="34" charset="-122"/>
            </a:endParaRPr>
          </a:p>
        </p:txBody>
      </p:sp>
      <p:grpSp>
        <p:nvGrpSpPr>
          <p:cNvPr id="7" name="组合 6"/>
          <p:cNvGrpSpPr/>
          <p:nvPr/>
        </p:nvGrpSpPr>
        <p:grpSpPr>
          <a:xfrm>
            <a:off x="838200" y="1015920"/>
            <a:ext cx="3101720" cy="508933"/>
            <a:chOff x="0" y="0"/>
            <a:chExt cx="5258455" cy="509639"/>
          </a:xfrm>
        </p:grpSpPr>
        <p:sp>
          <p:nvSpPr>
            <p:cNvPr id="8" name="矩形: 圆角 7"/>
            <p:cNvSpPr/>
            <p:nvPr/>
          </p:nvSpPr>
          <p:spPr>
            <a:xfrm>
              <a:off x="0" y="0"/>
              <a:ext cx="5258455" cy="509639"/>
            </a:xfrm>
            <a:prstGeom prst="roundRect">
              <a:avLst/>
            </a:prstGeom>
            <a:solidFill>
              <a:srgbClr val="0070C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1" name="矩形: 圆角 4"/>
            <p:cNvSpPr txBox="1"/>
            <p:nvPr/>
          </p:nvSpPr>
          <p:spPr>
            <a:xfrm>
              <a:off x="24879" y="24879"/>
              <a:ext cx="5208697" cy="459881"/>
            </a:xfrm>
            <a:prstGeom prst="rect">
              <a:avLst/>
            </a:prstGeom>
            <a:noFill/>
            <a:ln>
              <a:noFill/>
            </a:ln>
          </p:spPr>
          <p:style>
            <a:lnRef idx="0">
              <a:scrgbClr r="0" g="0" b="0"/>
            </a:lnRef>
            <a:fillRef idx="0">
              <a:scrgbClr r="0" g="0" b="0"/>
            </a:fillRef>
            <a:effectRef idx="0">
              <a:scrgbClr r="0" g="0" b="0"/>
            </a:effectRef>
            <a:fontRef idx="minor">
              <a:schemeClr val="lt1"/>
            </a:fontRef>
          </p:style>
          <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b="1" kern="1200" dirty="0">
                  <a:latin typeface="微软雅黑" panose="020B0503020204020204" pitchFamily="34" charset="-122"/>
                  <a:ea typeface="微软雅黑" panose="020B0503020204020204" pitchFamily="34" charset="-122"/>
                </a:rPr>
                <a:t>SDN</a:t>
              </a:r>
              <a:r>
                <a:rPr lang="zh-CN" altLang="en-US" sz="2400" b="1" kern="1200" dirty="0">
                  <a:latin typeface="微软雅黑" panose="020B0503020204020204" pitchFamily="34" charset="-122"/>
                  <a:ea typeface="微软雅黑" panose="020B0503020204020204" pitchFamily="34" charset="-122"/>
                </a:rPr>
                <a:t>：软件定义网络</a:t>
              </a:r>
              <a:endParaRPr lang="zh-CN" sz="2400" b="1" kern="1200" dirty="0">
                <a:latin typeface="微软雅黑" panose="020B0503020204020204" pitchFamily="34" charset="-122"/>
                <a:ea typeface="微软雅黑" panose="020B0503020204020204" pitchFamily="34" charset="-122"/>
              </a:endParaRPr>
            </a:p>
          </p:txBody>
        </p:sp>
      </p:gr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占位符 4"/>
          <p:cNvSpPr txBox="1">
            <a:spLocks noGrp="1"/>
          </p:cNvSpPr>
          <p:nvPr>
            <p:ph type="title" idx="4294967295"/>
          </p:nvPr>
        </p:nvSpPr>
        <p:spPr>
          <a:xfrm>
            <a:off x="838200" y="375920"/>
            <a:ext cx="10516235" cy="415290"/>
          </a:xfrm>
          <a:prstGeom prst="rect">
            <a:avLst/>
          </a:prstGeom>
        </p:spPr>
        <p:txBody>
          <a:bodyPr vert="horz" wrap="square" lIns="91440" tIns="45720" rIns="91440" bIns="45720" anchor="ctr">
            <a:normAutofit fontScale="90000"/>
          </a:bodyPr>
          <a:lstStyle/>
          <a:p>
            <a:pPr marL="0" indent="0" algn="l" defTabSz="914400" fontAlgn="auto" latinLnBrk="0">
              <a:lnSpc>
                <a:spcPct val="90000"/>
              </a:lnSpc>
              <a:spcBef>
                <a:spcPts val="0"/>
              </a:spcBef>
              <a:spcAft>
                <a:spcPts val="0"/>
              </a:spcAft>
              <a:buFontTx/>
              <a:buNone/>
            </a:pPr>
            <a:r>
              <a:rPr lang="en-US" altLang="en-US" sz="3200" b="1" dirty="0">
                <a:solidFill>
                  <a:srgbClr val="415199"/>
                </a:solidFill>
                <a:latin typeface="微软雅黑" panose="020B0503020204020204" pitchFamily="34" charset="-122"/>
                <a:ea typeface="微软雅黑" panose="020B0503020204020204" pitchFamily="34" charset="-122"/>
              </a:rPr>
              <a:t>网络技术</a:t>
            </a:r>
            <a:r>
              <a:rPr lang="en-US" altLang="ko-KR" sz="3200" b="1" strike="noStrike" cap="none" dirty="0">
                <a:solidFill>
                  <a:srgbClr val="415199"/>
                </a:solidFill>
                <a:latin typeface="微软雅黑" panose="020B0503020204020204" pitchFamily="34" charset="-122"/>
                <a:ea typeface="微软雅黑" panose="020B0503020204020204" pitchFamily="34" charset="-122"/>
              </a:rPr>
              <a:t>：NFV</a:t>
            </a:r>
            <a:endParaRPr lang="ko-KR" altLang="en-US" sz="4400" b="0" strike="noStrike" cap="none" dirty="0">
              <a:latin typeface="宋体" panose="02010600030101010101" pitchFamily="2" charset="-122"/>
              <a:ea typeface="宋体" panose="02010600030101010101" pitchFamily="2" charset="-122"/>
            </a:endParaRPr>
          </a:p>
        </p:txBody>
      </p:sp>
      <p:pic>
        <p:nvPicPr>
          <p:cNvPr id="17" name="图片 16"/>
          <p:cNvPicPr>
            <a:picLocks noChangeAspect="1"/>
          </p:cNvPicPr>
          <p:nvPr/>
        </p:nvPicPr>
        <p:blipFill rotWithShape="1">
          <a:blip r:embed="rId1" cstate="print">
            <a:extLst>
              <a:ext uri="{28A0092B-C50C-407E-A947-70E740481C1C}">
                <a14:useLocalDpi xmlns:a14="http://schemas.microsoft.com/office/drawing/2010/main" val="0"/>
              </a:ext>
            </a:extLst>
          </a:blip>
          <a:srcRect/>
          <a:stretch>
            <a:fillRect/>
          </a:stretch>
        </p:blipFill>
        <p:spPr>
          <a:xfrm>
            <a:off x="6240016" y="1160748"/>
            <a:ext cx="5740177" cy="4536504"/>
          </a:xfrm>
          <a:prstGeom prst="rect">
            <a:avLst/>
          </a:prstGeom>
          <a:noFill/>
        </p:spPr>
      </p:pic>
      <p:sp>
        <p:nvSpPr>
          <p:cNvPr id="18" name="文本框 17"/>
          <p:cNvSpPr txBox="1"/>
          <p:nvPr/>
        </p:nvSpPr>
        <p:spPr>
          <a:xfrm>
            <a:off x="7096836" y="5868991"/>
            <a:ext cx="4026535" cy="348813"/>
          </a:xfrm>
          <a:prstGeom prst="rect">
            <a:avLst/>
          </a:prstGeom>
          <a:noFill/>
        </p:spPr>
        <p:txBody>
          <a:bodyPr vert="horz" wrap="square" lIns="91440" tIns="45720" rIns="91440" bIns="45720" anchor="t">
            <a:spAutoFit/>
          </a:bodyPr>
          <a:lstStyle/>
          <a:p>
            <a:pPr marL="0" indent="0" algn="ctr" defTabSz="914400" eaLnBrk="0" fontAlgn="auto" latinLnBrk="0">
              <a:lnSpc>
                <a:spcPts val="2000"/>
              </a:lnSpc>
              <a:spcBef>
                <a:spcPts val="0"/>
              </a:spcBef>
              <a:spcAft>
                <a:spcPts val="0"/>
              </a:spcAft>
              <a:buFontTx/>
              <a:buNone/>
            </a:pPr>
            <a:r>
              <a:rPr lang="en-US" altLang="ko-KR" b="1" strike="noStrike" cap="none" dirty="0">
                <a:latin typeface="微软雅黑" panose="020B0503020204020204" pitchFamily="34" charset="-122"/>
                <a:ea typeface="微软雅黑" panose="020B0503020204020204" pitchFamily="34" charset="-122"/>
              </a:rPr>
              <a:t>NFV(网络功能虚拟化)</a:t>
            </a:r>
            <a:endParaRPr lang="ko-KR" altLang="en-US" sz="3200" b="1" strike="noStrike" cap="none" dirty="0">
              <a:latin typeface="微软雅黑" panose="020B0503020204020204" pitchFamily="34" charset="-122"/>
              <a:ea typeface="华文中宋" panose="02010600040101010101" charset="-122"/>
            </a:endParaRP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7015" y="2526136"/>
            <a:ext cx="5805873" cy="3365872"/>
          </a:xfrm>
          <a:prstGeom prst="rect">
            <a:avLst/>
          </a:prstGeom>
        </p:spPr>
      </p:pic>
      <p:grpSp>
        <p:nvGrpSpPr>
          <p:cNvPr id="11" name="组合 10"/>
          <p:cNvGrpSpPr/>
          <p:nvPr/>
        </p:nvGrpSpPr>
        <p:grpSpPr>
          <a:xfrm>
            <a:off x="479376" y="993573"/>
            <a:ext cx="3361551" cy="550373"/>
            <a:chOff x="0" y="0"/>
            <a:chExt cx="4994910" cy="550373"/>
          </a:xfrm>
        </p:grpSpPr>
        <p:sp>
          <p:nvSpPr>
            <p:cNvPr id="12" name="矩形: 圆角 11"/>
            <p:cNvSpPr/>
            <p:nvPr/>
          </p:nvSpPr>
          <p:spPr>
            <a:xfrm>
              <a:off x="0" y="0"/>
              <a:ext cx="4994910" cy="550373"/>
            </a:xfrm>
            <a:prstGeom prst="roundRect">
              <a:avLst/>
            </a:prstGeom>
            <a:solidFill>
              <a:srgbClr val="0070C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 name="矩形: 圆角 4"/>
            <p:cNvSpPr txBox="1"/>
            <p:nvPr/>
          </p:nvSpPr>
          <p:spPr>
            <a:xfrm>
              <a:off x="0" y="26866"/>
              <a:ext cx="4941176" cy="496639"/>
            </a:xfrm>
            <a:prstGeom prst="rect">
              <a:avLst/>
            </a:prstGeom>
            <a:noFill/>
            <a:ln>
              <a:noFill/>
            </a:ln>
          </p:spPr>
          <p:style>
            <a:lnRef idx="0">
              <a:scrgbClr r="0" g="0" b="0"/>
            </a:lnRef>
            <a:fillRef idx="0">
              <a:scrgbClr r="0" g="0" b="0"/>
            </a:fillRef>
            <a:effectRef idx="0">
              <a:scrgbClr r="0" g="0" b="0"/>
            </a:effectRef>
            <a:fontRef idx="minor">
              <a:schemeClr val="lt1"/>
            </a:fontRef>
          </p:style>
          <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altLang="ko-KR" sz="2400" b="1" strike="noStrike" kern="1200" cap="none" dirty="0">
                  <a:latin typeface="微软雅黑" panose="020B0503020204020204" pitchFamily="34" charset="-122"/>
                  <a:ea typeface="微软雅黑" panose="020B0503020204020204" pitchFamily="34" charset="-122"/>
                </a:rPr>
                <a:t>NFV</a:t>
              </a:r>
              <a:r>
                <a:rPr lang="zh-CN" altLang="en-US" sz="2400" b="1" strike="noStrike" kern="1200" cap="none" dirty="0">
                  <a:latin typeface="微软雅黑" panose="020B0503020204020204" pitchFamily="34" charset="-122"/>
                  <a:ea typeface="微软雅黑" panose="020B0503020204020204" pitchFamily="34" charset="-122"/>
                </a:rPr>
                <a:t>：</a:t>
              </a:r>
              <a:r>
                <a:rPr lang="zh-CN" altLang="en-US" sz="2400" b="1" i="0" kern="1200" dirty="0">
                  <a:latin typeface="微软雅黑" panose="020B0503020204020204" pitchFamily="34" charset="-122"/>
                  <a:ea typeface="微软雅黑" panose="020B0503020204020204" pitchFamily="34" charset="-122"/>
                </a:rPr>
                <a:t>网络功能虚拟化</a:t>
              </a:r>
              <a:r>
                <a:rPr lang="en-US" altLang="ko-KR" sz="2400" b="1" strike="noStrike" kern="1200" cap="none" dirty="0">
                  <a:latin typeface="微软雅黑" panose="020B0503020204020204" pitchFamily="34" charset="-122"/>
                  <a:ea typeface="微软雅黑" panose="020B0503020204020204" pitchFamily="34" charset="-122"/>
                </a:rPr>
                <a:t> </a:t>
              </a:r>
              <a:endParaRPr lang="zh-CN" sz="2400" b="1" kern="1200" dirty="0">
                <a:latin typeface="微软雅黑" panose="020B0503020204020204" pitchFamily="34" charset="-122"/>
                <a:ea typeface="微软雅黑" panose="020B0503020204020204" pitchFamily="34" charset="-122"/>
              </a:endParaRPr>
            </a:p>
          </p:txBody>
        </p:sp>
      </p:grpSp>
      <p:sp>
        <p:nvSpPr>
          <p:cNvPr id="14" name="矩形: 圆角 4"/>
          <p:cNvSpPr txBox="1"/>
          <p:nvPr/>
        </p:nvSpPr>
        <p:spPr>
          <a:xfrm>
            <a:off x="718002" y="1543944"/>
            <a:ext cx="5089966" cy="97101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indent="0">
              <a:lnSpc>
                <a:spcPct val="150000"/>
              </a:lnSpc>
              <a:spcBef>
                <a:spcPct val="0"/>
              </a:spcBef>
              <a:spcAft>
                <a:spcPct val="35000"/>
              </a:spcAft>
              <a:buNone/>
            </a:pPr>
            <a:r>
              <a:rPr lang="en-US" altLang="ko-KR" dirty="0">
                <a:solidFill>
                  <a:schemeClr val="tx1"/>
                </a:solidFill>
                <a:latin typeface="微软雅黑" panose="020B0503020204020204" pitchFamily="34" charset="-122"/>
                <a:ea typeface="微软雅黑" panose="020B0503020204020204" pitchFamily="34" charset="-122"/>
              </a:rPr>
              <a:t>是具体设备的虚拟化，将设备控制平面运行在服务器上，实现控制与承载彻底分离</a:t>
            </a:r>
            <a:r>
              <a:rPr lang="zh-CN" altLang="en-US" dirty="0">
                <a:solidFill>
                  <a:schemeClr val="tx1"/>
                </a:solidFill>
                <a:latin typeface="微软雅黑" panose="020B0503020204020204" pitchFamily="34" charset="-122"/>
                <a:ea typeface="微软雅黑" panose="020B0503020204020204" pitchFamily="34" charset="-122"/>
              </a:rPr>
              <a:t>。</a:t>
            </a:r>
            <a:endParaRPr lang="zh-CN" altLang="en-US" dirty="0">
              <a:solidFill>
                <a:schemeClr val="tx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496171" y="3349136"/>
            <a:ext cx="7056784" cy="2728449"/>
          </a:xfrm>
          <a:prstGeom prst="rect">
            <a:avLst/>
          </a:prstGeom>
        </p:spPr>
      </p:pic>
      <p:sp>
        <p:nvSpPr>
          <p:cNvPr id="9" name="文本占位符 1"/>
          <p:cNvSpPr txBox="1">
            <a:spLocks noGrp="1"/>
          </p:cNvSpPr>
          <p:nvPr>
            <p:ph type="title"/>
          </p:nvPr>
        </p:nvSpPr>
        <p:spPr>
          <a:xfrm>
            <a:off x="838200" y="365125"/>
            <a:ext cx="10516235" cy="415290"/>
          </a:xfrm>
          <a:prstGeom prst="rect">
            <a:avLst/>
          </a:prstGeom>
        </p:spPr>
        <p:txBody>
          <a:bodyPr vert="horz" wrap="square" lIns="91440" tIns="45720" rIns="91440" bIns="45720" anchor="ctr">
            <a:normAutofit fontScale="90000"/>
          </a:bodyPr>
          <a:lstStyle/>
          <a:p>
            <a:pPr marL="0" indent="0" algn="l" defTabSz="914400" fontAlgn="auto" latinLnBrk="0">
              <a:lnSpc>
                <a:spcPct val="90000"/>
              </a:lnSpc>
              <a:spcBef>
                <a:spcPts val="0"/>
              </a:spcBef>
              <a:spcAft>
                <a:spcPts val="0"/>
              </a:spcAft>
              <a:buFontTx/>
              <a:buNone/>
            </a:pPr>
            <a:r>
              <a:rPr lang="en-US" altLang="en-US" sz="3200" b="1" dirty="0">
                <a:solidFill>
                  <a:srgbClr val="415199"/>
                </a:solidFill>
                <a:latin typeface="微软雅黑" panose="020B0503020204020204" pitchFamily="34" charset="-122"/>
                <a:ea typeface="微软雅黑" panose="020B0503020204020204" pitchFamily="34" charset="-122"/>
              </a:rPr>
              <a:t>网络技术</a:t>
            </a:r>
            <a:r>
              <a:rPr lang="en-US" altLang="ko-KR" sz="3200" b="1" strike="noStrike" cap="none" dirty="0">
                <a:solidFill>
                  <a:srgbClr val="415199"/>
                </a:solidFill>
                <a:latin typeface="微软雅黑" panose="020B0503020204020204" pitchFamily="34" charset="-122"/>
                <a:ea typeface="微软雅黑" panose="020B0503020204020204" pitchFamily="34" charset="-122"/>
              </a:rPr>
              <a:t>：5G移动边缘计算（MEC）</a:t>
            </a:r>
            <a:endParaRPr lang="ko-KR" altLang="en-US" sz="4400" b="0" strike="noStrike" cap="none" dirty="0">
              <a:latin typeface="宋体" panose="02010600030101010101" pitchFamily="2" charset="-122"/>
              <a:ea typeface="宋体" panose="02010600030101010101" pitchFamily="2" charset="-122"/>
            </a:endParaRPr>
          </a:p>
        </p:txBody>
      </p:sp>
      <p:sp>
        <p:nvSpPr>
          <p:cNvPr id="12" name="形状 5"/>
          <p:cNvSpPr/>
          <p:nvPr/>
        </p:nvSpPr>
        <p:spPr>
          <a:xfrm>
            <a:off x="736873" y="1060591"/>
            <a:ext cx="10587027" cy="2008369"/>
          </a:xfrm>
          <a:prstGeom prst="roundRect">
            <a:avLst>
              <a:gd name="adj" fmla="val 5265"/>
            </a:avLst>
          </a:prstGeom>
          <a:ln w="28575" cap="flat" cmpd="sng">
            <a:solidFill>
              <a:srgbClr val="415199"/>
            </a:solidFill>
            <a:prstDash val="solid"/>
          </a:ln>
        </p:spPr>
        <p:style>
          <a:lnRef idx="2">
            <a:schemeClr val="accent1"/>
          </a:lnRef>
          <a:fillRef idx="1">
            <a:schemeClr val="lt1"/>
          </a:fillRef>
          <a:effectRef idx="0">
            <a:schemeClr val="accent1"/>
          </a:effectRef>
          <a:fontRef idx="minor">
            <a:schemeClr val="dk1"/>
          </a:fontRef>
        </p:style>
        <p:txBody>
          <a:bodyPr vert="horz" wrap="square" lIns="91440" tIns="179705" rIns="91440" bIns="45720" anchor="t">
            <a:noAutofit/>
          </a:bodyPr>
          <a:lstStyle/>
          <a:p>
            <a:pPr>
              <a:lnSpc>
                <a:spcPct val="125000"/>
              </a:lnSpc>
            </a:pPr>
            <a:r>
              <a:rPr lang="en-US" altLang="zh-CN" sz="2000" dirty="0">
                <a:latin typeface="微软雅黑" panose="020B0503020204020204" pitchFamily="34" charset="-122"/>
                <a:ea typeface="微软雅黑" panose="020B0503020204020204" pitchFamily="34" charset="-122"/>
              </a:rPr>
              <a:t>       MEC</a:t>
            </a:r>
            <a:r>
              <a:rPr lang="zh-CN" altLang="en-US" sz="2000" dirty="0">
                <a:latin typeface="微软雅黑" panose="020B0503020204020204" pitchFamily="34" charset="-122"/>
                <a:ea typeface="微软雅黑" panose="020B0503020204020204" pitchFamily="34" charset="-122"/>
              </a:rPr>
              <a:t>把无线网络和互联网技术融合在一起，在无线网络侧增加计算、存储、处理等功能。也就是</a:t>
            </a:r>
            <a:r>
              <a:rPr lang="en-US" altLang="en-US" sz="2000" dirty="0">
                <a:latin typeface="微软雅黑" panose="020B0503020204020204" pitchFamily="34" charset="-122"/>
                <a:ea typeface="微软雅黑" panose="020B0503020204020204" pitchFamily="34" charset="-122"/>
              </a:rPr>
              <a:t>把计算能力下沉到靠近基站，甚至就放在基站，这样会处理的更快。在</a:t>
            </a:r>
            <a:r>
              <a:rPr lang="en-US" altLang="ko-KR" sz="2000" dirty="0">
                <a:latin typeface="微软雅黑" panose="020B0503020204020204" pitchFamily="34" charset="-122"/>
                <a:ea typeface="微软雅黑" panose="020B0503020204020204" pitchFamily="34" charset="-122"/>
              </a:rPr>
              <a:t>5G</a:t>
            </a:r>
            <a:r>
              <a:rPr lang="en-US" altLang="en-US" sz="2000" dirty="0">
                <a:latin typeface="微软雅黑" panose="020B0503020204020204" pitchFamily="34" charset="-122"/>
                <a:ea typeface="微软雅黑" panose="020B0503020204020204" pitchFamily="34" charset="-122"/>
              </a:rPr>
              <a:t>中，</a:t>
            </a:r>
            <a:r>
              <a:rPr lang="zh-CN" altLang="en-US" sz="2000" dirty="0">
                <a:latin typeface="微软雅黑" panose="020B0503020204020204" pitchFamily="34" charset="-122"/>
                <a:ea typeface="微软雅黑" panose="020B0503020204020204" pitchFamily="34" charset="-122"/>
              </a:rPr>
              <a:t>若</a:t>
            </a:r>
            <a:r>
              <a:rPr lang="en-US" altLang="en-US" sz="2000" dirty="0">
                <a:latin typeface="微软雅黑" panose="020B0503020204020204" pitchFamily="34" charset="-122"/>
                <a:ea typeface="微软雅黑" panose="020B0503020204020204" pitchFamily="34" charset="-122"/>
              </a:rPr>
              <a:t>应用都能放在云上，比如视频业务，大量的流量会占用核心网的带宽</a:t>
            </a:r>
            <a:r>
              <a:rPr lang="zh-CN" altLang="en-US" sz="2000" dirty="0">
                <a:latin typeface="微软雅黑" panose="020B0503020204020204" pitchFamily="34" charset="-122"/>
                <a:ea typeface="微软雅黑" panose="020B0503020204020204" pitchFamily="34" charset="-122"/>
              </a:rPr>
              <a:t>；</a:t>
            </a:r>
            <a:r>
              <a:rPr lang="en-US" altLang="en-US" sz="2000" dirty="0">
                <a:latin typeface="微软雅黑" panose="020B0503020204020204" pitchFamily="34" charset="-122"/>
                <a:ea typeface="微软雅黑" panose="020B0503020204020204" pitchFamily="34" charset="-122"/>
              </a:rPr>
              <a:t>车联网、远程医疗如果上传到云端，传输路径长，响应慢。</a:t>
            </a:r>
            <a:endParaRPr lang="en-US" altLang="ko-KR" sz="2000" dirty="0">
              <a:latin typeface="微软雅黑" panose="020B0503020204020204" pitchFamily="34" charset="-122"/>
              <a:ea typeface="微软雅黑" panose="020B0503020204020204" pitchFamily="34" charset="-122"/>
            </a:endParaRPr>
          </a:p>
          <a:p>
            <a:pPr>
              <a:lnSpc>
                <a:spcPct val="90000"/>
              </a:lnSpc>
              <a:spcBef>
                <a:spcPts val="1000"/>
              </a:spcBef>
            </a:pPr>
            <a:endParaRPr lang="ko-KR" altLang="en-US" sz="2400" dirty="0">
              <a:latin typeface="微软雅黑" panose="020B0503020204020204" pitchFamily="34" charset="-122"/>
              <a:ea typeface="华文中宋" panose="02010600040101010101" charset="-122"/>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45" name="标题 1"/>
          <p:cNvSpPr>
            <a:spLocks noGrp="1"/>
          </p:cNvSpPr>
          <p:nvPr>
            <p:ph type="title"/>
          </p:nvPr>
        </p:nvSpPr>
        <p:spPr>
          <a:xfrm>
            <a:off x="838200" y="306070"/>
            <a:ext cx="10515600" cy="530225"/>
          </a:xfrm>
        </p:spPr>
        <p:txBody>
          <a:bodyPr>
            <a:noAutofit/>
          </a:bodyPr>
          <a:lstStyle/>
          <a:p>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时代通信网络的安全挑战和机遇</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grpSp>
        <p:nvGrpSpPr>
          <p:cNvPr id="99" name="组合 98"/>
          <p:cNvGrpSpPr/>
          <p:nvPr/>
        </p:nvGrpSpPr>
        <p:grpSpPr>
          <a:xfrm>
            <a:off x="2949893" y="1091392"/>
            <a:ext cx="6289040" cy="806235"/>
            <a:chOff x="2951480" y="1374971"/>
            <a:chExt cx="6289040" cy="806235"/>
          </a:xfrm>
        </p:grpSpPr>
        <p:sp>
          <p:nvSpPr>
            <p:cNvPr id="100"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01" name="TextBox 105"/>
            <p:cNvSpPr txBox="1">
              <a:spLocks noChangeArrowheads="1"/>
            </p:cNvSpPr>
            <p:nvPr/>
          </p:nvSpPr>
          <p:spPr bwMode="auto">
            <a:xfrm>
              <a:off x="4090032" y="1501229"/>
              <a:ext cx="4437380" cy="553720"/>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en-US" altLang="en-US" sz="3000" b="1" dirty="0">
                  <a:solidFill>
                    <a:srgbClr val="3C3C3C"/>
                  </a:solidFill>
                  <a:latin typeface="微软雅黑" panose="020B0503020204020204" pitchFamily="34" charset="-122"/>
                  <a:ea typeface="微软雅黑" panose="020B0503020204020204" pitchFamily="34" charset="-122"/>
                </a:rPr>
                <a:t>研究概述</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02" name="组合 101"/>
            <p:cNvGrpSpPr/>
            <p:nvPr/>
          </p:nvGrpSpPr>
          <p:grpSpPr>
            <a:xfrm>
              <a:off x="3059744" y="1374971"/>
              <a:ext cx="892175" cy="806235"/>
              <a:chOff x="3066159" y="4509814"/>
              <a:chExt cx="892175" cy="754892"/>
            </a:xfrm>
          </p:grpSpPr>
          <p:grpSp>
            <p:nvGrpSpPr>
              <p:cNvPr id="103" name="组合 102"/>
              <p:cNvGrpSpPr/>
              <p:nvPr/>
            </p:nvGrpSpPr>
            <p:grpSpPr>
              <a:xfrm>
                <a:off x="3066159" y="4509814"/>
                <a:ext cx="892175" cy="700723"/>
                <a:chOff x="2711131" y="2016532"/>
                <a:chExt cx="892175" cy="700723"/>
              </a:xfrm>
            </p:grpSpPr>
            <p:sp>
              <p:nvSpPr>
                <p:cNvPr id="105"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06"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04" name="TextBox 106"/>
              <p:cNvSpPr txBox="1">
                <a:spLocks noChangeArrowheads="1"/>
              </p:cNvSpPr>
              <p:nvPr/>
            </p:nvSpPr>
            <p:spPr bwMode="auto">
              <a:xfrm>
                <a:off x="3277296" y="4556681"/>
                <a:ext cx="4699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1</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164" name="组合 163"/>
          <p:cNvGrpSpPr/>
          <p:nvPr/>
        </p:nvGrpSpPr>
        <p:grpSpPr>
          <a:xfrm>
            <a:off x="2949893" y="1964716"/>
            <a:ext cx="6289040" cy="757940"/>
            <a:chOff x="2951480" y="1374968"/>
            <a:chExt cx="6289040" cy="757940"/>
          </a:xfrm>
        </p:grpSpPr>
        <p:sp>
          <p:nvSpPr>
            <p:cNvPr id="165"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66" name="TextBox 105"/>
            <p:cNvSpPr txBox="1">
              <a:spLocks noChangeArrowheads="1"/>
            </p:cNvSpPr>
            <p:nvPr/>
          </p:nvSpPr>
          <p:spPr bwMode="auto">
            <a:xfrm>
              <a:off x="4090032" y="1501229"/>
              <a:ext cx="4437380"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安全需求</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67" name="组合 166"/>
            <p:cNvGrpSpPr/>
            <p:nvPr/>
          </p:nvGrpSpPr>
          <p:grpSpPr>
            <a:xfrm>
              <a:off x="3059744" y="1374968"/>
              <a:ext cx="892175" cy="757940"/>
              <a:chOff x="3066159" y="4509814"/>
              <a:chExt cx="892175" cy="709673"/>
            </a:xfrm>
          </p:grpSpPr>
          <p:grpSp>
            <p:nvGrpSpPr>
              <p:cNvPr id="168" name="组合 167"/>
              <p:cNvGrpSpPr/>
              <p:nvPr/>
            </p:nvGrpSpPr>
            <p:grpSpPr>
              <a:xfrm>
                <a:off x="3066159" y="4509814"/>
                <a:ext cx="892175" cy="700723"/>
                <a:chOff x="2711131" y="2016532"/>
                <a:chExt cx="892175" cy="700723"/>
              </a:xfrm>
            </p:grpSpPr>
            <p:sp>
              <p:nvSpPr>
                <p:cNvPr id="170"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71"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69"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2</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172" name="组合 171"/>
          <p:cNvGrpSpPr/>
          <p:nvPr/>
        </p:nvGrpSpPr>
        <p:grpSpPr>
          <a:xfrm>
            <a:off x="2949893" y="2833815"/>
            <a:ext cx="6289040" cy="757940"/>
            <a:chOff x="2951480" y="1374968"/>
            <a:chExt cx="6289040" cy="757940"/>
          </a:xfrm>
        </p:grpSpPr>
        <p:sp>
          <p:nvSpPr>
            <p:cNvPr id="173"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74" name="TextBox 105"/>
            <p:cNvSpPr txBox="1">
              <a:spLocks noChangeArrowheads="1"/>
            </p:cNvSpPr>
            <p:nvPr/>
          </p:nvSpPr>
          <p:spPr bwMode="auto">
            <a:xfrm>
              <a:off x="4090032" y="1501229"/>
              <a:ext cx="4437380"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安全架构</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75" name="组合 174"/>
            <p:cNvGrpSpPr/>
            <p:nvPr/>
          </p:nvGrpSpPr>
          <p:grpSpPr>
            <a:xfrm>
              <a:off x="3059744" y="1374968"/>
              <a:ext cx="892175" cy="757940"/>
              <a:chOff x="3066159" y="4509814"/>
              <a:chExt cx="892175" cy="709673"/>
            </a:xfrm>
          </p:grpSpPr>
          <p:grpSp>
            <p:nvGrpSpPr>
              <p:cNvPr id="176" name="组合 175"/>
              <p:cNvGrpSpPr/>
              <p:nvPr/>
            </p:nvGrpSpPr>
            <p:grpSpPr>
              <a:xfrm>
                <a:off x="3066159" y="4509814"/>
                <a:ext cx="892175" cy="700723"/>
                <a:chOff x="2711131" y="2016532"/>
                <a:chExt cx="892175" cy="700723"/>
              </a:xfrm>
            </p:grpSpPr>
            <p:sp>
              <p:nvSpPr>
                <p:cNvPr id="178"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79"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77"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3</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180" name="组合 179"/>
          <p:cNvGrpSpPr/>
          <p:nvPr/>
        </p:nvGrpSpPr>
        <p:grpSpPr>
          <a:xfrm>
            <a:off x="2949893" y="3690105"/>
            <a:ext cx="6289040" cy="757940"/>
            <a:chOff x="2951480" y="1374968"/>
            <a:chExt cx="6289040" cy="757940"/>
          </a:xfrm>
        </p:grpSpPr>
        <p:sp>
          <p:nvSpPr>
            <p:cNvPr id="181"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82" name="TextBox 105"/>
            <p:cNvSpPr txBox="1">
              <a:spLocks noChangeArrowheads="1"/>
            </p:cNvSpPr>
            <p:nvPr/>
          </p:nvSpPr>
          <p:spPr bwMode="auto">
            <a:xfrm>
              <a:off x="4090032" y="1501229"/>
              <a:ext cx="443738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安全问题与挑战</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83" name="组合 182"/>
            <p:cNvGrpSpPr/>
            <p:nvPr/>
          </p:nvGrpSpPr>
          <p:grpSpPr>
            <a:xfrm>
              <a:off x="3059744" y="1374968"/>
              <a:ext cx="892175" cy="757940"/>
              <a:chOff x="3066159" y="4509814"/>
              <a:chExt cx="892175" cy="709673"/>
            </a:xfrm>
          </p:grpSpPr>
          <p:grpSp>
            <p:nvGrpSpPr>
              <p:cNvPr id="184" name="组合 183"/>
              <p:cNvGrpSpPr/>
              <p:nvPr/>
            </p:nvGrpSpPr>
            <p:grpSpPr>
              <a:xfrm>
                <a:off x="3066159" y="4509814"/>
                <a:ext cx="892175" cy="700723"/>
                <a:chOff x="2711131" y="2016532"/>
                <a:chExt cx="892175" cy="700723"/>
              </a:xfrm>
            </p:grpSpPr>
            <p:sp>
              <p:nvSpPr>
                <p:cNvPr id="186"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87"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85"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4</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204" name="组合 203"/>
          <p:cNvGrpSpPr/>
          <p:nvPr/>
        </p:nvGrpSpPr>
        <p:grpSpPr>
          <a:xfrm>
            <a:off x="2949893" y="4559204"/>
            <a:ext cx="6289040" cy="757940"/>
            <a:chOff x="2951480" y="1374968"/>
            <a:chExt cx="6289040" cy="757940"/>
          </a:xfrm>
        </p:grpSpPr>
        <p:sp>
          <p:nvSpPr>
            <p:cNvPr id="205"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206" name="TextBox 105"/>
            <p:cNvSpPr txBox="1">
              <a:spLocks noChangeArrowheads="1"/>
            </p:cNvSpPr>
            <p:nvPr/>
          </p:nvSpPr>
          <p:spPr bwMode="auto">
            <a:xfrm>
              <a:off x="4090032" y="1501229"/>
              <a:ext cx="443738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安全解决方案</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207" name="组合 206"/>
            <p:cNvGrpSpPr/>
            <p:nvPr/>
          </p:nvGrpSpPr>
          <p:grpSpPr>
            <a:xfrm>
              <a:off x="3059744" y="1374968"/>
              <a:ext cx="892175" cy="757940"/>
              <a:chOff x="3066159" y="4509814"/>
              <a:chExt cx="892175" cy="709673"/>
            </a:xfrm>
          </p:grpSpPr>
          <p:grpSp>
            <p:nvGrpSpPr>
              <p:cNvPr id="208" name="组合 207"/>
              <p:cNvGrpSpPr/>
              <p:nvPr/>
            </p:nvGrpSpPr>
            <p:grpSpPr>
              <a:xfrm>
                <a:off x="3066159" y="4509814"/>
                <a:ext cx="892175" cy="700723"/>
                <a:chOff x="2711131" y="2016532"/>
                <a:chExt cx="892175" cy="700723"/>
              </a:xfrm>
            </p:grpSpPr>
            <p:sp>
              <p:nvSpPr>
                <p:cNvPr id="210"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211"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209"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5</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212" name="组合 211"/>
          <p:cNvGrpSpPr/>
          <p:nvPr/>
        </p:nvGrpSpPr>
        <p:grpSpPr>
          <a:xfrm>
            <a:off x="2949893" y="5428303"/>
            <a:ext cx="6289040" cy="757940"/>
            <a:chOff x="2951480" y="1374968"/>
            <a:chExt cx="6289040" cy="757940"/>
          </a:xfrm>
        </p:grpSpPr>
        <p:sp>
          <p:nvSpPr>
            <p:cNvPr id="213"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214" name="TextBox 105"/>
            <p:cNvSpPr txBox="1">
              <a:spLocks noChangeArrowheads="1"/>
            </p:cNvSpPr>
            <p:nvPr/>
          </p:nvSpPr>
          <p:spPr bwMode="auto">
            <a:xfrm>
              <a:off x="4090032" y="1501229"/>
              <a:ext cx="4437380"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3000" b="1" dirty="0" smtClean="0">
                  <a:solidFill>
                    <a:srgbClr val="3C3C3C"/>
                  </a:solidFill>
                  <a:latin typeface="微软雅黑" panose="020B0503020204020204" pitchFamily="34" charset="-122"/>
                  <a:ea typeface="微软雅黑" panose="020B0503020204020204" pitchFamily="34" charset="-122"/>
                </a:rPr>
                <a:t>6</a:t>
              </a:r>
              <a:r>
                <a:rPr lang="en-US" altLang="en-US" sz="3000" b="1" dirty="0" smtClean="0">
                  <a:solidFill>
                    <a:srgbClr val="3C3C3C"/>
                  </a:solidFill>
                  <a:latin typeface="微软雅黑" panose="020B0503020204020204" pitchFamily="34" charset="-122"/>
                  <a:ea typeface="微软雅黑" panose="020B0503020204020204" pitchFamily="34" charset="-122"/>
                </a:rPr>
                <a:t>G</a:t>
              </a:r>
              <a:r>
                <a:rPr lang="zh-CN" altLang="en-US" sz="3000" b="1" dirty="0">
                  <a:solidFill>
                    <a:srgbClr val="3C3C3C"/>
                  </a:solidFill>
                  <a:latin typeface="微软雅黑" panose="020B0503020204020204" pitchFamily="34" charset="-122"/>
                  <a:ea typeface="微软雅黑" panose="020B0503020204020204" pitchFamily="34" charset="-122"/>
                </a:rPr>
                <a:t>前景布局</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215" name="组合 214"/>
            <p:cNvGrpSpPr/>
            <p:nvPr/>
          </p:nvGrpSpPr>
          <p:grpSpPr>
            <a:xfrm>
              <a:off x="3059744" y="1374968"/>
              <a:ext cx="892175" cy="757940"/>
              <a:chOff x="3066159" y="4509814"/>
              <a:chExt cx="892175" cy="709673"/>
            </a:xfrm>
          </p:grpSpPr>
          <p:grpSp>
            <p:nvGrpSpPr>
              <p:cNvPr id="216" name="组合 215"/>
              <p:cNvGrpSpPr/>
              <p:nvPr/>
            </p:nvGrpSpPr>
            <p:grpSpPr>
              <a:xfrm>
                <a:off x="3066159" y="4509814"/>
                <a:ext cx="892175" cy="700723"/>
                <a:chOff x="2711131" y="2016532"/>
                <a:chExt cx="892175" cy="700723"/>
              </a:xfrm>
            </p:grpSpPr>
            <p:sp>
              <p:nvSpPr>
                <p:cNvPr id="218"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219"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217"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6</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圆角矩形 8"/>
          <p:cNvSpPr/>
          <p:nvPr/>
        </p:nvSpPr>
        <p:spPr>
          <a:xfrm>
            <a:off x="1047834" y="4096330"/>
            <a:ext cx="9144000" cy="530225"/>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圆角矩形 9"/>
          <p:cNvSpPr/>
          <p:nvPr/>
        </p:nvSpPr>
        <p:spPr>
          <a:xfrm>
            <a:off x="1055440" y="1045824"/>
            <a:ext cx="9144000" cy="530225"/>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p:cNvSpPr>
            <a:spLocks noGrp="1"/>
          </p:cNvSpPr>
          <p:nvPr>
            <p:ph type="sldNum" sz="quarter" idx="12"/>
          </p:nvPr>
        </p:nvSpPr>
        <p:spPr>
          <a:xfrm>
            <a:off x="8610600" y="6231592"/>
            <a:ext cx="2743835" cy="365760"/>
          </a:xfrm>
        </p:spPr>
        <p:txBody>
          <a:bodyPr/>
          <a:lstStyle/>
          <a:p>
            <a:fld id="{2113E9BD-5FE3-48C4-85C4-2D5992B50EB6}" type="slidenum">
              <a:rPr lang="zh-CN" altLang="en-US" smtClean="0"/>
            </a:fld>
            <a:endParaRPr lang="zh-CN" altLang="en-US" dirty="0"/>
          </a:p>
        </p:txBody>
      </p:sp>
      <p:sp>
        <p:nvSpPr>
          <p:cNvPr id="11" name="标题 1"/>
          <p:cNvSpPr>
            <a:spLocks noGrp="1"/>
          </p:cNvSpPr>
          <p:nvPr>
            <p:ph type="title"/>
          </p:nvPr>
        </p:nvSpPr>
        <p:spPr>
          <a:xfrm>
            <a:off x="838200" y="325328"/>
            <a:ext cx="10515600" cy="530225"/>
          </a:xfrm>
        </p:spPr>
        <p:txBody>
          <a:bodyPr>
            <a:noAutofit/>
          </a:bodyPr>
          <a:lstStyle/>
          <a:p>
            <a:r>
              <a:rPr lang="en-US" altLang="ko-KR" sz="3200" b="1" dirty="0">
                <a:solidFill>
                  <a:srgbClr val="415199"/>
                </a:solidFill>
                <a:latin typeface="微软雅黑" panose="020B0503020204020204" pitchFamily="34" charset="-122"/>
                <a:ea typeface="微软雅黑" panose="020B0503020204020204" pitchFamily="34" charset="-122"/>
              </a:rPr>
              <a:t>5G</a:t>
            </a:r>
            <a:r>
              <a:rPr lang="zh-CN" altLang="en-US" sz="3200" b="1" dirty="0">
                <a:solidFill>
                  <a:srgbClr val="415199"/>
                </a:solidFill>
                <a:latin typeface="微软雅黑" panose="020B0503020204020204" pitchFamily="34" charset="-122"/>
                <a:ea typeface="微软雅黑" panose="020B0503020204020204" pitchFamily="34" charset="-122"/>
              </a:rPr>
              <a:t>安全需求：延续</a:t>
            </a:r>
            <a:r>
              <a:rPr lang="en-US" altLang="zh-CN" sz="3200" b="1" dirty="0">
                <a:solidFill>
                  <a:srgbClr val="415199"/>
                </a:solidFill>
                <a:latin typeface="微软雅黑" panose="020B0503020204020204" pitchFamily="34" charset="-122"/>
                <a:ea typeface="微软雅黑" panose="020B0503020204020204" pitchFamily="34" charset="-122"/>
              </a:rPr>
              <a:t>4G</a:t>
            </a:r>
            <a:r>
              <a:rPr lang="zh-CN" altLang="en-US" sz="3200" b="1" dirty="0">
                <a:solidFill>
                  <a:srgbClr val="415199"/>
                </a:solidFill>
                <a:latin typeface="微软雅黑" panose="020B0503020204020204" pitchFamily="34" charset="-122"/>
                <a:ea typeface="微软雅黑" panose="020B0503020204020204" pitchFamily="34" charset="-122"/>
              </a:rPr>
              <a:t>的安全需求</a:t>
            </a:r>
            <a:endParaRPr lang="ko-KR" altLang="en-US" sz="3200" b="1" dirty="0">
              <a:solidFill>
                <a:srgbClr val="415199"/>
              </a:solidFill>
              <a:latin typeface="微软雅黑" panose="020B0503020204020204" pitchFamily="34" charset="-122"/>
              <a:ea typeface="微软雅黑" panose="020B0503020204020204" pitchFamily="34" charset="-122"/>
            </a:endParaRPr>
          </a:p>
        </p:txBody>
      </p:sp>
      <p:sp>
        <p:nvSpPr>
          <p:cNvPr id="7" name="副标题 2"/>
          <p:cNvSpPr txBox="1"/>
          <p:nvPr/>
        </p:nvSpPr>
        <p:spPr>
          <a:xfrm>
            <a:off x="1052482" y="1077053"/>
            <a:ext cx="9128788" cy="5424116"/>
          </a:xfrm>
          <a:prstGeom prst="rect">
            <a:avLst/>
          </a:prstGeom>
          <a:noFill/>
          <a:ln>
            <a:noFill/>
          </a:ln>
        </p:spPr>
        <p:style>
          <a:lnRef idx="1">
            <a:schemeClr val="accent1"/>
          </a:lnRef>
          <a:fillRef idx="2">
            <a:schemeClr val="accent1"/>
          </a:fillRef>
          <a:effectRef idx="1">
            <a:schemeClr val="accent1"/>
          </a:effectRef>
          <a:fontRef idx="minor">
            <a:schemeClr val="dk1"/>
          </a:fontRef>
        </p:style>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25000"/>
              </a:lnSpc>
              <a:buNone/>
            </a:pPr>
            <a:r>
              <a:rPr lang="zh-CN" altLang="en-US" sz="2000" dirty="0">
                <a:solidFill>
                  <a:schemeClr val="bg1"/>
                </a:solidFill>
                <a:latin typeface="微软雅黑" panose="020B0503020204020204" pitchFamily="34" charset="-122"/>
                <a:ea typeface="微软雅黑" panose="020B0503020204020204" pitchFamily="34" charset="-122"/>
              </a:rPr>
              <a:t>作为 </a:t>
            </a:r>
            <a:r>
              <a:rPr lang="en-US" altLang="zh-CN" sz="2000" dirty="0">
                <a:solidFill>
                  <a:schemeClr val="bg1"/>
                </a:solidFill>
                <a:latin typeface="微软雅黑" panose="020B0503020204020204" pitchFamily="34" charset="-122"/>
                <a:ea typeface="微软雅黑" panose="020B0503020204020204" pitchFamily="34" charset="-122"/>
              </a:rPr>
              <a:t>4G </a:t>
            </a:r>
            <a:r>
              <a:rPr lang="zh-CN" altLang="en-US" sz="2000" dirty="0">
                <a:solidFill>
                  <a:schemeClr val="bg1"/>
                </a:solidFill>
                <a:latin typeface="微软雅黑" panose="020B0503020204020204" pitchFamily="34" charset="-122"/>
                <a:ea typeface="微软雅黑" panose="020B0503020204020204" pitchFamily="34" charset="-122"/>
              </a:rPr>
              <a:t>系统的延续，</a:t>
            </a:r>
            <a:r>
              <a:rPr lang="en-US" altLang="zh-CN" sz="2000" dirty="0">
                <a:solidFill>
                  <a:schemeClr val="bg1"/>
                </a:solidFill>
                <a:latin typeface="微软雅黑" panose="020B0503020204020204" pitchFamily="34" charset="-122"/>
                <a:ea typeface="微软雅黑" panose="020B0503020204020204" pitchFamily="34" charset="-122"/>
              </a:rPr>
              <a:t>5G</a:t>
            </a:r>
            <a:r>
              <a:rPr lang="zh-CN" altLang="en-US" sz="2000" dirty="0">
                <a:solidFill>
                  <a:schemeClr val="bg1"/>
                </a:solidFill>
                <a:latin typeface="微软雅黑" panose="020B0503020204020204" pitchFamily="34" charset="-122"/>
                <a:ea typeface="微软雅黑" panose="020B0503020204020204" pitchFamily="34" charset="-122"/>
              </a:rPr>
              <a:t>首先应该至少提供与</a:t>
            </a:r>
            <a:r>
              <a:rPr lang="en-US" altLang="zh-CN" sz="2000" dirty="0">
                <a:solidFill>
                  <a:schemeClr val="bg1"/>
                </a:solidFill>
                <a:latin typeface="微软雅黑" panose="020B0503020204020204" pitchFamily="34" charset="-122"/>
                <a:ea typeface="微软雅黑" panose="020B0503020204020204" pitchFamily="34" charset="-122"/>
              </a:rPr>
              <a:t>4G</a:t>
            </a:r>
            <a:r>
              <a:rPr lang="zh-CN" altLang="en-US" sz="2000" dirty="0">
                <a:solidFill>
                  <a:schemeClr val="bg1"/>
                </a:solidFill>
                <a:latin typeface="微软雅黑" panose="020B0503020204020204" pitchFamily="34" charset="-122"/>
                <a:ea typeface="微软雅黑" panose="020B0503020204020204" pitchFamily="34" charset="-122"/>
              </a:rPr>
              <a:t>如下所示同等的安全性：</a:t>
            </a:r>
            <a:endParaRPr lang="en-US" altLang="zh-CN" sz="2000" dirty="0">
              <a:solidFill>
                <a:schemeClr val="bg1"/>
              </a:solidFill>
              <a:latin typeface="微软雅黑" panose="020B0503020204020204" pitchFamily="34" charset="-122"/>
              <a:ea typeface="微软雅黑" panose="020B0503020204020204" pitchFamily="34" charset="-122"/>
            </a:endParaRPr>
          </a:p>
          <a:p>
            <a:pPr algn="just">
              <a:lnSpc>
                <a:spcPct val="125000"/>
              </a:lnSpc>
            </a:pPr>
            <a:r>
              <a:rPr lang="en-US" altLang="zh-CN" sz="2000" dirty="0">
                <a:latin typeface="微软雅黑" panose="020B0503020204020204" pitchFamily="34" charset="-122"/>
                <a:ea typeface="微软雅黑" panose="020B0503020204020204" pitchFamily="34" charset="-122"/>
              </a:rPr>
              <a:t>(1) </a:t>
            </a:r>
            <a:r>
              <a:rPr lang="zh-CN" altLang="en-US" sz="2000" dirty="0">
                <a:latin typeface="微软雅黑" panose="020B0503020204020204" pitchFamily="34" charset="-122"/>
                <a:ea typeface="微软雅黑" panose="020B0503020204020204" pitchFamily="34" charset="-122"/>
              </a:rPr>
              <a:t>用户和网络的双向认证</a:t>
            </a:r>
            <a:r>
              <a:rPr lang="en-US" altLang="zh-CN"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algn="just">
              <a:lnSpc>
                <a:spcPct val="125000"/>
              </a:lnSpc>
            </a:pPr>
            <a:r>
              <a:rPr lang="en-US" altLang="zh-CN" sz="2000" dirty="0">
                <a:latin typeface="微软雅黑" panose="020B0503020204020204" pitchFamily="34" charset="-122"/>
                <a:ea typeface="微软雅黑" panose="020B0503020204020204" pitchFamily="34" charset="-122"/>
              </a:rPr>
              <a:t>(2) </a:t>
            </a:r>
            <a:r>
              <a:rPr lang="zh-CN" altLang="en-US" sz="2000" dirty="0">
                <a:latin typeface="微软雅黑" panose="020B0503020204020204" pitchFamily="34" charset="-122"/>
                <a:ea typeface="微软雅黑" panose="020B0503020204020204" pitchFamily="34" charset="-122"/>
              </a:rPr>
              <a:t>基于 </a:t>
            </a:r>
            <a:r>
              <a:rPr lang="en-US" altLang="zh-CN" sz="2000" dirty="0">
                <a:latin typeface="微软雅黑" panose="020B0503020204020204" pitchFamily="34" charset="-122"/>
                <a:ea typeface="微软雅黑" panose="020B0503020204020204" pitchFamily="34" charset="-122"/>
              </a:rPr>
              <a:t>USIM </a:t>
            </a:r>
            <a:r>
              <a:rPr lang="zh-CN" altLang="en-US" sz="2000" dirty="0">
                <a:latin typeface="微软雅黑" panose="020B0503020204020204" pitchFamily="34" charset="-122"/>
                <a:ea typeface="微软雅黑" panose="020B0503020204020204" pitchFamily="34" charset="-122"/>
              </a:rPr>
              <a:t>卡的密钥管理</a:t>
            </a:r>
            <a:r>
              <a:rPr lang="en-US" altLang="zh-CN"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algn="just">
              <a:lnSpc>
                <a:spcPct val="125000"/>
              </a:lnSpc>
            </a:pPr>
            <a:r>
              <a:rPr lang="en-US" altLang="zh-CN" sz="2000" dirty="0">
                <a:latin typeface="微软雅黑" panose="020B0503020204020204" pitchFamily="34" charset="-122"/>
                <a:ea typeface="微软雅黑" panose="020B0503020204020204" pitchFamily="34" charset="-122"/>
              </a:rPr>
              <a:t>(3) </a:t>
            </a:r>
            <a:r>
              <a:rPr lang="zh-CN" altLang="en-US" sz="2000" dirty="0">
                <a:latin typeface="微软雅黑" panose="020B0503020204020204" pitchFamily="34" charset="-122"/>
                <a:ea typeface="微软雅黑" panose="020B0503020204020204" pitchFamily="34" charset="-122"/>
              </a:rPr>
              <a:t>信令消息的机密性和完整性保护</a:t>
            </a:r>
            <a:r>
              <a:rPr lang="en-US" altLang="zh-CN"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algn="just">
              <a:lnSpc>
                <a:spcPct val="125000"/>
              </a:lnSpc>
            </a:pPr>
            <a:r>
              <a:rPr lang="en-US" altLang="zh-CN" sz="2000" dirty="0">
                <a:latin typeface="微软雅黑" panose="020B0503020204020204" pitchFamily="34" charset="-122"/>
                <a:ea typeface="微软雅黑" panose="020B0503020204020204" pitchFamily="34" charset="-122"/>
              </a:rPr>
              <a:t>(4) </a:t>
            </a:r>
            <a:r>
              <a:rPr lang="zh-CN" altLang="en-US" sz="2000" dirty="0">
                <a:latin typeface="微软雅黑" panose="020B0503020204020204" pitchFamily="34" charset="-122"/>
                <a:ea typeface="微软雅黑" panose="020B0503020204020204" pitchFamily="34" charset="-122"/>
              </a:rPr>
              <a:t>用户数据的机密性保护</a:t>
            </a:r>
            <a:r>
              <a:rPr lang="en-US" altLang="zh-CN"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algn="just">
              <a:lnSpc>
                <a:spcPct val="125000"/>
              </a:lnSpc>
            </a:pPr>
            <a:r>
              <a:rPr lang="en-US" altLang="zh-CN" sz="2000" dirty="0">
                <a:latin typeface="微软雅黑" panose="020B0503020204020204" pitchFamily="34" charset="-122"/>
                <a:ea typeface="微软雅黑" panose="020B0503020204020204" pitchFamily="34" charset="-122"/>
              </a:rPr>
              <a:t>(5) </a:t>
            </a:r>
            <a:r>
              <a:rPr lang="zh-CN" altLang="en-US" sz="2000" dirty="0">
                <a:latin typeface="微软雅黑" panose="020B0503020204020204" pitchFamily="34" charset="-122"/>
                <a:ea typeface="微软雅黑" panose="020B0503020204020204" pitchFamily="34" charset="-122"/>
              </a:rPr>
              <a:t>安全的可视性和可配置性。</a:t>
            </a:r>
            <a:endParaRPr lang="en-US" altLang="zh-CN" sz="2000" dirty="0">
              <a:latin typeface="微软雅黑" panose="020B0503020204020204" pitchFamily="34" charset="-122"/>
              <a:ea typeface="微软雅黑" panose="020B0503020204020204" pitchFamily="34" charset="-122"/>
            </a:endParaRPr>
          </a:p>
          <a:p>
            <a:pPr marL="0" indent="0" algn="just">
              <a:lnSpc>
                <a:spcPct val="125000"/>
              </a:lnSpc>
              <a:buNone/>
            </a:pPr>
            <a:r>
              <a:rPr lang="zh-CN" altLang="en-US" sz="2000" dirty="0">
                <a:solidFill>
                  <a:schemeClr val="bg1"/>
                </a:solidFill>
                <a:latin typeface="微软雅黑" panose="020B0503020204020204" pitchFamily="34" charset="-122"/>
                <a:ea typeface="微软雅黑" panose="020B0503020204020204" pitchFamily="34" charset="-122"/>
              </a:rPr>
              <a:t>其次，在</a:t>
            </a:r>
            <a:r>
              <a:rPr lang="en-US" altLang="zh-CN" sz="2000" dirty="0">
                <a:solidFill>
                  <a:schemeClr val="bg1"/>
                </a:solidFill>
                <a:latin typeface="微软雅黑" panose="020B0503020204020204" pitchFamily="34" charset="-122"/>
                <a:ea typeface="微软雅黑" panose="020B0503020204020204" pitchFamily="34" charset="-122"/>
              </a:rPr>
              <a:t>5G</a:t>
            </a:r>
            <a:r>
              <a:rPr lang="zh-CN" altLang="en-US" sz="2000" dirty="0">
                <a:solidFill>
                  <a:schemeClr val="bg1"/>
                </a:solidFill>
                <a:latin typeface="微软雅黑" panose="020B0503020204020204" pitchFamily="34" charset="-122"/>
                <a:ea typeface="微软雅黑" panose="020B0503020204020204" pitchFamily="34" charset="-122"/>
              </a:rPr>
              <a:t>的需重新考虑一些在</a:t>
            </a:r>
            <a:r>
              <a:rPr lang="en-US" altLang="zh-CN" sz="2000" dirty="0">
                <a:solidFill>
                  <a:schemeClr val="bg1"/>
                </a:solidFill>
                <a:latin typeface="微软雅黑" panose="020B0503020204020204" pitchFamily="34" charset="-122"/>
                <a:ea typeface="微软雅黑" panose="020B0503020204020204" pitchFamily="34" charset="-122"/>
              </a:rPr>
              <a:t>4G</a:t>
            </a:r>
            <a:r>
              <a:rPr lang="zh-CN" altLang="en-US" sz="2000" dirty="0">
                <a:solidFill>
                  <a:schemeClr val="bg1"/>
                </a:solidFill>
                <a:latin typeface="微软雅黑" panose="020B0503020204020204" pitchFamily="34" charset="-122"/>
                <a:ea typeface="微软雅黑" panose="020B0503020204020204" pitchFamily="34" charset="-122"/>
              </a:rPr>
              <a:t>部署中被讨论过但未被采纳的安全性质：</a:t>
            </a:r>
            <a:endParaRPr lang="en-US" altLang="zh-CN" sz="2000" dirty="0">
              <a:solidFill>
                <a:schemeClr val="bg1"/>
              </a:solidFill>
              <a:latin typeface="微软雅黑" panose="020B0503020204020204" pitchFamily="34" charset="-122"/>
              <a:ea typeface="微软雅黑" panose="020B0503020204020204" pitchFamily="34" charset="-122"/>
            </a:endParaRPr>
          </a:p>
          <a:p>
            <a:pPr algn="just">
              <a:lnSpc>
                <a:spcPct val="125000"/>
              </a:lnSpc>
            </a:pPr>
            <a:r>
              <a:rPr lang="en-US" altLang="zh-CN" sz="18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1) </a:t>
            </a:r>
            <a:r>
              <a:rPr lang="zh-CN" altLang="en-US" sz="2000" dirty="0">
                <a:latin typeface="微软雅黑" panose="020B0503020204020204" pitchFamily="34" charset="-122"/>
                <a:ea typeface="微软雅黑" panose="020B0503020204020204" pitchFamily="34" charset="-122"/>
              </a:rPr>
              <a:t>防 </a:t>
            </a:r>
            <a:r>
              <a:rPr lang="en-US" altLang="zh-CN" sz="2000" dirty="0">
                <a:latin typeface="微软雅黑" panose="020B0503020204020204" pitchFamily="34" charset="-122"/>
                <a:ea typeface="微软雅黑" panose="020B0503020204020204" pitchFamily="34" charset="-122"/>
              </a:rPr>
              <a:t>IMSI </a:t>
            </a:r>
            <a:r>
              <a:rPr lang="zh-CN" altLang="en-US" sz="2000" dirty="0">
                <a:latin typeface="微软雅黑" panose="020B0503020204020204" pitchFamily="34" charset="-122"/>
                <a:ea typeface="微软雅黑" panose="020B0503020204020204" pitchFamily="34" charset="-122"/>
              </a:rPr>
              <a:t>窃取的保护</a:t>
            </a:r>
            <a:r>
              <a:rPr lang="en-US" altLang="zh-CN"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algn="just">
              <a:lnSpc>
                <a:spcPct val="125000"/>
              </a:lnSpc>
            </a:pPr>
            <a:r>
              <a:rPr lang="en-US" altLang="zh-CN" sz="2000" dirty="0">
                <a:latin typeface="微软雅黑" panose="020B0503020204020204" pitchFamily="34" charset="-122"/>
                <a:ea typeface="微软雅黑" panose="020B0503020204020204" pitchFamily="34" charset="-122"/>
              </a:rPr>
              <a:t>(2) </a:t>
            </a:r>
            <a:r>
              <a:rPr lang="zh-CN" altLang="en-US" sz="2000" dirty="0">
                <a:latin typeface="微软雅黑" panose="020B0503020204020204" pitchFamily="34" charset="-122"/>
                <a:ea typeface="微软雅黑" panose="020B0503020204020204" pitchFamily="34" charset="-122"/>
              </a:rPr>
              <a:t>用户数据的完整性保护</a:t>
            </a:r>
            <a:r>
              <a:rPr lang="en-US" altLang="zh-CN"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algn="just">
              <a:lnSpc>
                <a:spcPct val="125000"/>
              </a:lnSpc>
            </a:pPr>
            <a:r>
              <a:rPr lang="en-US" altLang="zh-CN" sz="2000" dirty="0">
                <a:latin typeface="微软雅黑" panose="020B0503020204020204" pitchFamily="34" charset="-122"/>
                <a:ea typeface="微软雅黑" panose="020B0503020204020204" pitchFamily="34" charset="-122"/>
              </a:rPr>
              <a:t>(3) </a:t>
            </a:r>
            <a:r>
              <a:rPr lang="zh-CN" altLang="en-US" sz="2000" dirty="0">
                <a:latin typeface="微软雅黑" panose="020B0503020204020204" pitchFamily="34" charset="-122"/>
                <a:ea typeface="微软雅黑" panose="020B0503020204020204" pitchFamily="34" charset="-122"/>
              </a:rPr>
              <a:t>服务请求的不可否认性。</a:t>
            </a:r>
            <a:endParaRPr lang="en-US" altLang="zh-CN" sz="2000" dirty="0">
              <a:latin typeface="微软雅黑" panose="020B0503020204020204" pitchFamily="34" charset="-122"/>
              <a:ea typeface="微软雅黑" panose="020B0503020204020204" pitchFamily="34" charset="-122"/>
            </a:endParaRPr>
          </a:p>
          <a:p>
            <a:pPr marL="0" indent="0" algn="just">
              <a:buNone/>
            </a:pPr>
            <a:endParaRPr lang="zh-CN" altLang="en-US" sz="1800"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2113E9BD-5FE3-48C4-85C4-2D5992B50EB6}" type="slidenum">
              <a:rPr lang="zh-CN" altLang="en-US" smtClean="0"/>
            </a:fld>
            <a:endParaRPr lang="zh-CN" altLang="en-US"/>
          </a:p>
        </p:txBody>
      </p:sp>
      <p:sp>
        <p:nvSpPr>
          <p:cNvPr id="7" name="副标题 2"/>
          <p:cNvSpPr txBox="1"/>
          <p:nvPr/>
        </p:nvSpPr>
        <p:spPr>
          <a:xfrm>
            <a:off x="480825" y="2780928"/>
            <a:ext cx="5184576" cy="3240360"/>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60000"/>
              </a:lnSpc>
              <a:buFont typeface="Wingdings" panose="05000000000000000000" pitchFamily="2" charset="2"/>
              <a:buChar char="u"/>
            </a:pPr>
            <a:r>
              <a:rPr lang="zh-CN" altLang="en-US" sz="2400" dirty="0">
                <a:latin typeface="微软雅黑" panose="020B0503020204020204" pitchFamily="34" charset="-122"/>
                <a:ea typeface="微软雅黑" panose="020B0503020204020204" pitchFamily="34" charset="-122"/>
              </a:rPr>
              <a:t>反过来说，</a:t>
            </a:r>
            <a:r>
              <a:rPr lang="zh-CN" altLang="en-US" sz="2400" b="1" dirty="0">
                <a:latin typeface="微软雅黑" panose="020B0503020204020204" pitchFamily="34" charset="-122"/>
                <a:ea typeface="微软雅黑" panose="020B0503020204020204" pitchFamily="34" charset="-122"/>
              </a:rPr>
              <a:t>利用</a:t>
            </a:r>
            <a:r>
              <a:rPr lang="en-US" altLang="zh-CN" sz="2400" b="1" dirty="0">
                <a:latin typeface="微软雅黑" panose="020B0503020204020204" pitchFamily="34" charset="-122"/>
                <a:ea typeface="微软雅黑" panose="020B0503020204020204" pitchFamily="34" charset="-122"/>
              </a:rPr>
              <a:t>NFV</a:t>
            </a:r>
            <a:r>
              <a:rPr lang="zh-CN" altLang="en-US" sz="2400" b="1" dirty="0">
                <a:latin typeface="微软雅黑" panose="020B0503020204020204" pitchFamily="34" charset="-122"/>
                <a:ea typeface="微软雅黑" panose="020B0503020204020204" pitchFamily="34" charset="-122"/>
              </a:rPr>
              <a:t>的弹性、快捷性，可以快速部署大量的虚拟化安全设备</a:t>
            </a:r>
            <a:r>
              <a:rPr lang="zh-CN" altLang="en-US" sz="2400" dirty="0">
                <a:latin typeface="微软雅黑" panose="020B0503020204020204" pitchFamily="34" charset="-122"/>
                <a:ea typeface="微软雅黑" panose="020B0503020204020204" pitchFamily="34" charset="-122"/>
              </a:rPr>
              <a:t>，安全策略可编排，并且可利用虚拟化，隔离业务负载从而强化安全。</a:t>
            </a:r>
            <a:endParaRPr lang="ko-KR" altLang="en-US" sz="2400" dirty="0">
              <a:latin typeface="微软雅黑" panose="020B0503020204020204" pitchFamily="34" charset="-122"/>
              <a:ea typeface="华文中宋" panose="02010600040101010101" charset="-122"/>
            </a:endParaRPr>
          </a:p>
          <a:p>
            <a:pPr algn="just">
              <a:lnSpc>
                <a:spcPct val="160000"/>
              </a:lnSpc>
              <a:buFont typeface="Wingdings" panose="05000000000000000000" pitchFamily="2" charset="2"/>
              <a:buChar char="u"/>
            </a:pPr>
            <a:r>
              <a:rPr lang="zh-CN" altLang="en-US" sz="2400" b="1" dirty="0">
                <a:latin typeface="微软雅黑" panose="020B0503020204020204" pitchFamily="34" charset="-122"/>
                <a:ea typeface="微软雅黑" panose="020B0503020204020204" pitchFamily="34" charset="-122"/>
              </a:rPr>
              <a:t>利用</a:t>
            </a:r>
            <a:r>
              <a:rPr lang="en-US" altLang="zh-CN" sz="2400" b="1" dirty="0">
                <a:latin typeface="微软雅黑" panose="020B0503020204020204" pitchFamily="34" charset="-122"/>
                <a:ea typeface="微软雅黑" panose="020B0503020204020204" pitchFamily="34" charset="-122"/>
              </a:rPr>
              <a:t>SDN</a:t>
            </a:r>
            <a:r>
              <a:rPr lang="zh-CN" altLang="en-US" sz="2400" b="1" dirty="0">
                <a:latin typeface="微软雅黑" panose="020B0503020204020204" pitchFamily="34" charset="-122"/>
                <a:ea typeface="微软雅黑" panose="020B0503020204020204" pitchFamily="34" charset="-122"/>
              </a:rPr>
              <a:t>的全局视野、集中控制，可快速流量调度</a:t>
            </a:r>
            <a:r>
              <a:rPr lang="zh-CN" altLang="en-US" sz="2400" dirty="0">
                <a:latin typeface="微软雅黑" panose="020B0503020204020204" pitchFamily="34" charset="-122"/>
                <a:ea typeface="微软雅黑" panose="020B0503020204020204" pitchFamily="34" charset="-122"/>
              </a:rPr>
              <a:t>，能实现防护的快速生效。</a:t>
            </a:r>
            <a:endParaRPr lang="zh-CN" altLang="en-US"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096000" y="2797404"/>
            <a:ext cx="5881553" cy="2400555"/>
          </a:xfrm>
          <a:prstGeom prst="rect">
            <a:avLst/>
          </a:prstGeom>
        </p:spPr>
      </p:pic>
      <p:sp>
        <p:nvSpPr>
          <p:cNvPr id="8" name="矩形 7"/>
          <p:cNvSpPr/>
          <p:nvPr/>
        </p:nvSpPr>
        <p:spPr>
          <a:xfrm>
            <a:off x="480825" y="1691610"/>
            <a:ext cx="10225136" cy="1135054"/>
          </a:xfrm>
          <a:prstGeom prst="rect">
            <a:avLst/>
          </a:prstGeom>
        </p:spPr>
        <p:txBody>
          <a:bodyPr wrap="square">
            <a:spAutoFit/>
          </a:bodyPr>
          <a:lstStyle/>
          <a:p>
            <a:pPr marL="342900" indent="-342900" algn="just">
              <a:lnSpc>
                <a:spcPct val="150000"/>
              </a:lnSpc>
              <a:buFont typeface="Wingdings" panose="05000000000000000000" pitchFamily="2" charset="2"/>
              <a:buChar char="u"/>
            </a:pPr>
            <a:r>
              <a:rPr lang="en-US" altLang="zh-CN" sz="2400" dirty="0">
                <a:latin typeface="微软雅黑" panose="020B0503020204020204" pitchFamily="34" charset="-122"/>
                <a:ea typeface="微软雅黑" panose="020B0503020204020204" pitchFamily="34" charset="-122"/>
              </a:rPr>
              <a:t>5G</a:t>
            </a:r>
            <a:r>
              <a:rPr lang="zh-CN" altLang="en-US" sz="2400" dirty="0">
                <a:latin typeface="微软雅黑" panose="020B0503020204020204" pitchFamily="34" charset="-122"/>
                <a:ea typeface="微软雅黑" panose="020B0503020204020204" pitchFamily="34" charset="-122"/>
              </a:rPr>
              <a:t>须考虑由网络功能虚拟化</a:t>
            </a:r>
            <a:r>
              <a:rPr lang="en-US" altLang="zh-CN" sz="2400" dirty="0">
                <a:latin typeface="微软雅黑" panose="020B0503020204020204" pitchFamily="34" charset="-122"/>
                <a:ea typeface="微软雅黑" panose="020B0503020204020204" pitchFamily="34" charset="-122"/>
              </a:rPr>
              <a:t>NFV</a:t>
            </a:r>
            <a:r>
              <a:rPr lang="zh-CN" altLang="en-US" sz="2400" dirty="0">
                <a:latin typeface="微软雅黑" panose="020B0503020204020204" pitchFamily="34" charset="-122"/>
                <a:ea typeface="微软雅黑" panose="020B0503020204020204" pitchFamily="34" charset="-122"/>
              </a:rPr>
              <a:t>和软件定义网络</a:t>
            </a:r>
            <a:r>
              <a:rPr lang="en-US" altLang="zh-CN" sz="2400" dirty="0">
                <a:latin typeface="微软雅黑" panose="020B0503020204020204" pitchFamily="34" charset="-122"/>
                <a:ea typeface="微软雅黑" panose="020B0503020204020204" pitchFamily="34" charset="-122"/>
              </a:rPr>
              <a:t>SDN</a:t>
            </a:r>
            <a:r>
              <a:rPr lang="zh-CN" altLang="en-US" sz="2400" dirty="0">
                <a:latin typeface="微软雅黑" panose="020B0503020204020204" pitchFamily="34" charset="-122"/>
                <a:ea typeface="微软雅黑" panose="020B0503020204020204" pitchFamily="34" charset="-122"/>
              </a:rPr>
              <a:t>等新技术带来的虚拟化安全问题。</a:t>
            </a:r>
            <a:endParaRPr lang="en-US" altLang="zh-CN" sz="2400" dirty="0">
              <a:latin typeface="微软雅黑" panose="020B0503020204020204" pitchFamily="34" charset="-122"/>
              <a:ea typeface="微软雅黑" panose="020B0503020204020204" pitchFamily="34" charset="-122"/>
            </a:endParaRPr>
          </a:p>
        </p:txBody>
      </p:sp>
      <p:sp>
        <p:nvSpPr>
          <p:cNvPr id="9" name="矩形 8"/>
          <p:cNvSpPr/>
          <p:nvPr/>
        </p:nvSpPr>
        <p:spPr>
          <a:xfrm>
            <a:off x="407368" y="1023504"/>
            <a:ext cx="8579593" cy="533288"/>
          </a:xfrm>
          <a:prstGeom prst="rect">
            <a:avLst/>
          </a:prstGeom>
        </p:spPr>
        <p:txBody>
          <a:bodyPr wrap="none">
            <a:spAutoFit/>
          </a:bodyPr>
          <a:lstStyle/>
          <a:p>
            <a:pPr algn="just">
              <a:lnSpc>
                <a:spcPct val="110000"/>
              </a:lnSpc>
            </a:pPr>
            <a:r>
              <a:rPr lang="zh-CN" altLang="en-US" sz="2800" b="1" dirty="0">
                <a:latin typeface="微软雅黑" panose="020B0503020204020204" pitchFamily="34" charset="-122"/>
                <a:ea typeface="微软雅黑" panose="020B0503020204020204" pitchFamily="34" charset="-122"/>
              </a:rPr>
              <a:t>传统</a:t>
            </a:r>
            <a:r>
              <a:rPr lang="en-US" altLang="zh-CN" sz="2800" b="1" dirty="0">
                <a:latin typeface="微软雅黑" panose="020B0503020204020204" pitchFamily="34" charset="-122"/>
                <a:ea typeface="微软雅黑" panose="020B0503020204020204" pitchFamily="34" charset="-122"/>
              </a:rPr>
              <a:t>4G</a:t>
            </a:r>
            <a:r>
              <a:rPr lang="zh-CN" altLang="en-US" sz="2800" b="1" dirty="0">
                <a:latin typeface="微软雅黑" panose="020B0503020204020204" pitchFamily="34" charset="-122"/>
                <a:ea typeface="微软雅黑" panose="020B0503020204020204" pitchFamily="34" charset="-122"/>
              </a:rPr>
              <a:t>网络依赖物理设备“隔离”的方式不再适用。</a:t>
            </a:r>
            <a:endParaRPr lang="en-US" altLang="zh-CN" sz="2800" b="1" dirty="0">
              <a:latin typeface="微软雅黑" panose="020B0503020204020204" pitchFamily="34" charset="-122"/>
              <a:ea typeface="微软雅黑" panose="020B0503020204020204" pitchFamily="34" charset="-122"/>
            </a:endParaRPr>
          </a:p>
        </p:txBody>
      </p:sp>
      <p:sp>
        <p:nvSpPr>
          <p:cNvPr id="10" name="标题 1"/>
          <p:cNvSpPr>
            <a:spLocks noGrp="1"/>
          </p:cNvSpPr>
          <p:nvPr>
            <p:ph type="title"/>
          </p:nvPr>
        </p:nvSpPr>
        <p:spPr>
          <a:xfrm>
            <a:off x="838200" y="306070"/>
            <a:ext cx="10515600" cy="530225"/>
          </a:xfrm>
        </p:spPr>
        <p:txBody>
          <a:bodyPr>
            <a:noAutofit/>
          </a:bodyPr>
          <a:lstStyle/>
          <a:p>
            <a:r>
              <a:rPr lang="en-US" altLang="ko-KR" sz="3200" b="1" dirty="0">
                <a:solidFill>
                  <a:srgbClr val="415199"/>
                </a:solidFill>
                <a:latin typeface="微软雅黑" panose="020B0503020204020204" pitchFamily="34" charset="-122"/>
                <a:ea typeface="微软雅黑" panose="020B0503020204020204" pitchFamily="34" charset="-122"/>
              </a:rPr>
              <a:t>5G</a:t>
            </a:r>
            <a:r>
              <a:rPr lang="zh-CN" altLang="en-US" sz="3200" b="1" dirty="0">
                <a:solidFill>
                  <a:srgbClr val="415199"/>
                </a:solidFill>
                <a:latin typeface="微软雅黑" panose="020B0503020204020204" pitchFamily="34" charset="-122"/>
                <a:ea typeface="微软雅黑" panose="020B0503020204020204" pitchFamily="34" charset="-122"/>
              </a:rPr>
              <a:t>安全需求：新技术驱动的安全需求（</a:t>
            </a:r>
            <a:r>
              <a:rPr lang="en-US" altLang="en-US" sz="3200" b="1" dirty="0">
                <a:solidFill>
                  <a:srgbClr val="415199"/>
                </a:solidFill>
                <a:latin typeface="微软雅黑" panose="020B0503020204020204" pitchFamily="34" charset="-122"/>
                <a:ea typeface="微软雅黑" panose="020B0503020204020204" pitchFamily="34" charset="-122"/>
              </a:rPr>
              <a:t>NFV\SDN</a:t>
            </a:r>
            <a:r>
              <a:rPr lang="zh-CN" altLang="en-US" sz="3200" b="1" dirty="0">
                <a:solidFill>
                  <a:srgbClr val="415199"/>
                </a:solidFill>
                <a:latin typeface="微软雅黑" panose="020B0503020204020204" pitchFamily="34" charset="-122"/>
                <a:ea typeface="微软雅黑" panose="020B0503020204020204" pitchFamily="34" charset="-122"/>
              </a:rPr>
              <a:t>）</a:t>
            </a:r>
            <a:endParaRPr lang="zh-CN" altLang="en-US" sz="3200" b="1" dirty="0">
              <a:solidFill>
                <a:srgbClr val="415199"/>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2113E9BD-5FE3-48C4-85C4-2D5992B50EB6}" type="slidenum">
              <a:rPr lang="zh-CN" altLang="en-US" smtClean="0"/>
            </a:fld>
            <a:endParaRPr lang="zh-CN" altLang="en-US"/>
          </a:p>
        </p:txBody>
      </p:sp>
      <p:sp>
        <p:nvSpPr>
          <p:cNvPr id="7" name="副标题 2"/>
          <p:cNvSpPr txBox="1"/>
          <p:nvPr/>
        </p:nvSpPr>
        <p:spPr>
          <a:xfrm>
            <a:off x="335360" y="1195232"/>
            <a:ext cx="5583237" cy="4748994"/>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45000"/>
              </a:lnSpc>
              <a:buFont typeface="Wingdings" panose="05000000000000000000" pitchFamily="2" charset="2"/>
              <a:buChar char="u"/>
            </a:pPr>
            <a:r>
              <a:rPr lang="en-US" altLang="zh-CN" sz="2000" dirty="0">
                <a:latin typeface="微软雅黑" panose="020B0503020204020204" pitchFamily="34" charset="-122"/>
                <a:ea typeface="微软雅黑" panose="020B0503020204020204" pitchFamily="34" charset="-122"/>
              </a:rPr>
              <a:t>5G</a:t>
            </a:r>
            <a:r>
              <a:rPr lang="zh-CN" altLang="en-US" sz="2000" dirty="0">
                <a:latin typeface="微软雅黑" panose="020B0503020204020204" pitchFamily="34" charset="-122"/>
                <a:ea typeface="微软雅黑" panose="020B0503020204020204" pitchFamily="34" charset="-122"/>
              </a:rPr>
              <a:t>网络切片可划分为功能型切片和服务型切片。</a:t>
            </a:r>
            <a:endParaRPr lang="en-US" altLang="zh-CN" sz="2000" dirty="0">
              <a:latin typeface="微软雅黑" panose="020B0503020204020204" pitchFamily="34" charset="-122"/>
              <a:ea typeface="微软雅黑" panose="020B0503020204020204" pitchFamily="34" charset="-122"/>
            </a:endParaRPr>
          </a:p>
          <a:p>
            <a:pPr algn="just">
              <a:lnSpc>
                <a:spcPct val="145000"/>
              </a:lnSpc>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rPr>
              <a:t>网络切片</a:t>
            </a:r>
            <a:r>
              <a:rPr lang="zh-CN" altLang="en-US" sz="2000" dirty="0">
                <a:solidFill>
                  <a:srgbClr val="FF0000"/>
                </a:solidFill>
                <a:latin typeface="微软雅黑" panose="020B0503020204020204" pitchFamily="34" charset="-122"/>
                <a:ea typeface="微软雅黑" panose="020B0503020204020204" pitchFamily="34" charset="-122"/>
              </a:rPr>
              <a:t>需要提供不同切片间的隔离机制</a:t>
            </a:r>
            <a:r>
              <a:rPr lang="zh-CN" altLang="en-US" sz="2000" dirty="0">
                <a:latin typeface="微软雅黑" panose="020B0503020204020204" pitchFamily="34" charset="-122"/>
                <a:ea typeface="微软雅黑" panose="020B0503020204020204" pitchFamily="34" charset="-122"/>
              </a:rPr>
              <a:t>，防止本切片内的资源被其他类型网络切片中网络节点非法访问。例如医疗切片网络中的病人，只希望被接入到本切片网络中的医生访问，而不希望被其他切片网络中的人访问。</a:t>
            </a:r>
            <a:endParaRPr lang="zh-CN" altLang="en-US" sz="2000" dirty="0">
              <a:latin typeface="微软雅黑" panose="020B0503020204020204" pitchFamily="34" charset="-122"/>
              <a:ea typeface="微软雅黑" panose="020B0503020204020204" pitchFamily="34" charset="-122"/>
            </a:endParaRPr>
          </a:p>
          <a:p>
            <a:pPr algn="just">
              <a:lnSpc>
                <a:spcPct val="145000"/>
              </a:lnSpc>
              <a:buClr>
                <a:schemeClr val="tx1"/>
              </a:buClr>
              <a:buFont typeface="Wingdings" panose="05000000000000000000" pitchFamily="2" charset="2"/>
              <a:buChar char="u"/>
            </a:pPr>
            <a:r>
              <a:rPr lang="zh-CN" altLang="en-US" sz="2000" dirty="0">
                <a:solidFill>
                  <a:srgbClr val="FF0000"/>
                </a:solidFill>
                <a:latin typeface="微软雅黑" panose="020B0503020204020204" pitchFamily="34" charset="-122"/>
                <a:ea typeface="微软雅黑" panose="020B0503020204020204" pitchFamily="34" charset="-122"/>
              </a:rPr>
              <a:t>相同业务类型的网络切片之间也需要隔离</a:t>
            </a:r>
            <a:r>
              <a:rPr lang="zh-CN" altLang="en-US" sz="2000" dirty="0">
                <a:latin typeface="微软雅黑" panose="020B0503020204020204" pitchFamily="34" charset="-122"/>
                <a:ea typeface="微软雅黑" panose="020B0503020204020204" pitchFamily="34" charset="-122"/>
              </a:rPr>
              <a:t>，例如不同的企业的在使用相同业务类型的切片网络时，并不希望本企业内的资源被其他企业的切片节点访问。</a:t>
            </a:r>
            <a:endParaRPr lang="en-US" altLang="zh-CN" sz="2000" dirty="0">
              <a:latin typeface="微软雅黑" panose="020B0503020204020204" pitchFamily="34" charset="-122"/>
              <a:ea typeface="微软雅黑" panose="020B0503020204020204" pitchFamily="34" charset="-122"/>
            </a:endParaRPr>
          </a:p>
          <a:p>
            <a:pPr algn="just">
              <a:lnSpc>
                <a:spcPct val="145000"/>
              </a:lnSpc>
              <a:buFont typeface="Wingdings" panose="05000000000000000000" pitchFamily="2" charset="2"/>
              <a:buChar char="u"/>
            </a:pPr>
            <a:endParaRPr lang="en-US" altLang="zh-CN" sz="2000" dirty="0">
              <a:latin typeface="微软雅黑" panose="020B0503020204020204" pitchFamily="34" charset="-122"/>
              <a:ea typeface="微软雅黑" panose="020B0503020204020204" pitchFamily="34" charset="-122"/>
            </a:endParaRPr>
          </a:p>
        </p:txBody>
      </p:sp>
      <p:pic>
        <p:nvPicPr>
          <p:cNvPr id="14338" name="Picture 2" descr="https://timgsa.baidu.com/timg?image&amp;quality=80&amp;size=b9999_10000&amp;sec=1540637500666&amp;di=3c6a1afaabd32b2a030b432662a028be&amp;imgtype=0&amp;src=http%3A%2F%2Fxilinx.eetrend.com%2Ffiles-eetrend-xilinx%2Fnews%2F201611%2F10722-27085-ngmn5gwangluoqiepianshiyitu-3.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999924" y="1227804"/>
            <a:ext cx="6057299" cy="4462618"/>
          </a:xfrm>
          <a:prstGeom prst="rect">
            <a:avLst/>
          </a:prstGeom>
          <a:noFill/>
          <a:extLst>
            <a:ext uri="{909E8E84-426E-40DD-AFC4-6F175D3DCCD1}">
              <a14:hiddenFill xmlns:a14="http://schemas.microsoft.com/office/drawing/2010/main">
                <a:solidFill>
                  <a:srgbClr val="FFFFFF"/>
                </a:solidFill>
              </a14:hiddenFill>
            </a:ext>
          </a:extLst>
        </p:spPr>
      </p:pic>
      <p:sp>
        <p:nvSpPr>
          <p:cNvPr id="8" name="标题 1"/>
          <p:cNvSpPr>
            <a:spLocks noGrp="1"/>
          </p:cNvSpPr>
          <p:nvPr>
            <p:ph type="title"/>
          </p:nvPr>
        </p:nvSpPr>
        <p:spPr>
          <a:xfrm>
            <a:off x="838200" y="306070"/>
            <a:ext cx="10515600" cy="530225"/>
          </a:xfrm>
        </p:spPr>
        <p:txBody>
          <a:bodyPr>
            <a:noAutofit/>
          </a:bodyPr>
          <a:lstStyle/>
          <a:p>
            <a:r>
              <a:rPr lang="en-US" altLang="ko-KR" sz="3200" b="1" dirty="0">
                <a:solidFill>
                  <a:srgbClr val="415199"/>
                </a:solidFill>
                <a:latin typeface="微软雅黑" panose="020B0503020204020204" pitchFamily="34" charset="-122"/>
                <a:ea typeface="微软雅黑" panose="020B0503020204020204" pitchFamily="34" charset="-122"/>
              </a:rPr>
              <a:t>5G</a:t>
            </a:r>
            <a:r>
              <a:rPr lang="zh-CN" altLang="en-US" sz="3200" b="1" dirty="0">
                <a:solidFill>
                  <a:srgbClr val="415199"/>
                </a:solidFill>
                <a:latin typeface="微软雅黑" panose="020B0503020204020204" pitchFamily="34" charset="-122"/>
                <a:ea typeface="微软雅黑" panose="020B0503020204020204" pitchFamily="34" charset="-122"/>
              </a:rPr>
              <a:t>安全需求：新技术驱动的安全需求（网络切片）</a:t>
            </a:r>
            <a:endParaRPr lang="zh-CN" altLang="en-US" sz="3200" b="1" dirty="0">
              <a:solidFill>
                <a:srgbClr val="415199"/>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2113E9BD-5FE3-48C4-85C4-2D5992B50EB6}" type="slidenum">
              <a:rPr lang="zh-CN" altLang="en-US" smtClean="0"/>
            </a:fld>
            <a:endParaRPr lang="zh-CN" altLang="en-US"/>
          </a:p>
        </p:txBody>
      </p:sp>
      <p:sp>
        <p:nvSpPr>
          <p:cNvPr id="6" name="矩形 5"/>
          <p:cNvSpPr/>
          <p:nvPr/>
        </p:nvSpPr>
        <p:spPr>
          <a:xfrm>
            <a:off x="695400" y="1011441"/>
            <a:ext cx="10946432" cy="1954381"/>
          </a:xfrm>
          <a:prstGeom prst="rect">
            <a:avLst/>
          </a:prstGeom>
        </p:spPr>
        <p:txBody>
          <a:bodyPr wrap="square">
            <a:spAutoFit/>
          </a:bodyPr>
          <a:lstStyle/>
          <a:p>
            <a:pPr algn="just">
              <a:lnSpc>
                <a:spcPct val="110000"/>
              </a:lnSpc>
            </a:pPr>
            <a:r>
              <a:rPr lang="zh-CN" altLang="en-US" sz="2200" dirty="0">
                <a:latin typeface="微软雅黑" panose="020B0503020204020204" pitchFamily="34" charset="-122"/>
                <a:ea typeface="微软雅黑" panose="020B0503020204020204" pitchFamily="34" charset="-122"/>
              </a:rPr>
              <a:t>       移动边缘计算可向行业提供定制化、差异化应用服务，进而提升网络利用效率和增值价值。但由于计算下沉到无线接入网和移动终端一侧，</a:t>
            </a:r>
            <a:r>
              <a:rPr lang="en-US" altLang="zh-CN" sz="2200" dirty="0">
                <a:latin typeface="微软雅黑" panose="020B0503020204020204" pitchFamily="34" charset="-122"/>
                <a:ea typeface="微软雅黑" panose="020B0503020204020204" pitchFamily="34" charset="-122"/>
              </a:rPr>
              <a:t>MEC</a:t>
            </a:r>
            <a:r>
              <a:rPr lang="zh-CN" altLang="en-US" sz="2200" dirty="0">
                <a:latin typeface="微软雅黑" panose="020B0503020204020204" pitchFamily="34" charset="-122"/>
                <a:ea typeface="微软雅黑" panose="020B0503020204020204" pitchFamily="34" charset="-122"/>
              </a:rPr>
              <a:t>服务器部署在网络汇聚结点之后、或基站内，也就是</a:t>
            </a:r>
            <a:r>
              <a:rPr lang="en-US" altLang="zh-CN" sz="2200" dirty="0">
                <a:solidFill>
                  <a:srgbClr val="FF0000"/>
                </a:solidFill>
                <a:latin typeface="微软雅黑" panose="020B0503020204020204" pitchFamily="34" charset="-122"/>
                <a:ea typeface="微软雅黑" panose="020B0503020204020204" pitchFamily="34" charset="-122"/>
              </a:rPr>
              <a:t>MEC</a:t>
            </a:r>
            <a:r>
              <a:rPr lang="zh-CN" altLang="en-US" sz="2200" dirty="0">
                <a:solidFill>
                  <a:srgbClr val="FF0000"/>
                </a:solidFill>
                <a:latin typeface="微软雅黑" panose="020B0503020204020204" pitchFamily="34" charset="-122"/>
                <a:ea typeface="微软雅黑" panose="020B0503020204020204" pitchFamily="34" charset="-122"/>
              </a:rPr>
              <a:t>处在</a:t>
            </a:r>
            <a:r>
              <a:rPr lang="zh-CN" altLang="en-US" sz="2200" b="1" dirty="0">
                <a:solidFill>
                  <a:srgbClr val="FF0000"/>
                </a:solidFill>
                <a:latin typeface="微软雅黑" panose="020B0503020204020204" pitchFamily="34" charset="-122"/>
                <a:ea typeface="微软雅黑" panose="020B0503020204020204" pitchFamily="34" charset="-122"/>
              </a:rPr>
              <a:t>对外开放并且不受控制的环境中运行，设备会特别容易遭到物理篡改和攻击。</a:t>
            </a:r>
            <a:r>
              <a:rPr lang="zh-CN" altLang="en-US" sz="2200" dirty="0">
                <a:solidFill>
                  <a:srgbClr val="FF0000"/>
                </a:solidFill>
                <a:latin typeface="微软雅黑" panose="020B0503020204020204" pitchFamily="34" charset="-122"/>
                <a:ea typeface="微软雅黑" panose="020B0503020204020204" pitchFamily="34" charset="-122"/>
              </a:rPr>
              <a:t>同时</a:t>
            </a:r>
            <a:r>
              <a:rPr lang="zh-CN" altLang="en-US" sz="2200" b="1" dirty="0">
                <a:solidFill>
                  <a:srgbClr val="FF0000"/>
                </a:solidFill>
                <a:latin typeface="微软雅黑" panose="020B0503020204020204" pitchFamily="34" charset="-122"/>
                <a:ea typeface="微软雅黑" panose="020B0503020204020204" pitchFamily="34" charset="-122"/>
              </a:rPr>
              <a:t>因为</a:t>
            </a:r>
            <a:r>
              <a:rPr lang="en-US" altLang="en-US" sz="2200" b="1" dirty="0">
                <a:solidFill>
                  <a:srgbClr val="FF0000"/>
                </a:solidFill>
                <a:latin typeface="微软雅黑" panose="020B0503020204020204" pitchFamily="34" charset="-122"/>
                <a:ea typeface="微软雅黑" panose="020B0503020204020204" pitchFamily="34" charset="-122"/>
              </a:rPr>
              <a:t>基站大规模分布</a:t>
            </a:r>
            <a:r>
              <a:rPr lang="zh-CN" altLang="en-US" sz="2200" b="1" dirty="0">
                <a:latin typeface="微软雅黑" panose="020B0503020204020204" pitchFamily="34" charset="-122"/>
                <a:ea typeface="微软雅黑" panose="020B0503020204020204" pitchFamily="34" charset="-122"/>
              </a:rPr>
              <a:t>，因此，</a:t>
            </a:r>
            <a:r>
              <a:rPr lang="en-US" altLang="en-US" sz="2200" b="1" dirty="0">
                <a:latin typeface="微软雅黑" panose="020B0503020204020204" pitchFamily="34" charset="-122"/>
                <a:ea typeface="微软雅黑" panose="020B0503020204020204" pitchFamily="34" charset="-122"/>
              </a:rPr>
              <a:t>部署在基站上的</a:t>
            </a:r>
            <a:r>
              <a:rPr lang="en-US" altLang="zh-CN" sz="2200" b="1" dirty="0">
                <a:latin typeface="微软雅黑" panose="020B0503020204020204" pitchFamily="34" charset="-122"/>
                <a:ea typeface="微软雅黑" panose="020B0503020204020204" pitchFamily="34" charset="-122"/>
              </a:rPr>
              <a:t>MEC</a:t>
            </a:r>
            <a:r>
              <a:rPr lang="zh-CN" altLang="en-US" sz="2200" b="1" dirty="0">
                <a:latin typeface="微软雅黑" panose="020B0503020204020204" pitchFamily="34" charset="-122"/>
                <a:ea typeface="微软雅黑" panose="020B0503020204020204" pitchFamily="34" charset="-122"/>
              </a:rPr>
              <a:t>本身的安全特别重要。</a:t>
            </a:r>
            <a:endParaRPr lang="en-US" altLang="zh-CN" sz="2200" b="1" dirty="0">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127448" y="3140968"/>
            <a:ext cx="9558925" cy="2808312"/>
          </a:xfrm>
          <a:prstGeom prst="rect">
            <a:avLst/>
          </a:prstGeom>
        </p:spPr>
      </p:pic>
      <p:sp>
        <p:nvSpPr>
          <p:cNvPr id="8" name="标题 1"/>
          <p:cNvSpPr>
            <a:spLocks noGrp="1"/>
          </p:cNvSpPr>
          <p:nvPr>
            <p:ph type="title"/>
          </p:nvPr>
        </p:nvSpPr>
        <p:spPr>
          <a:xfrm>
            <a:off x="838200" y="306070"/>
            <a:ext cx="10515600" cy="530225"/>
          </a:xfrm>
        </p:spPr>
        <p:txBody>
          <a:bodyPr>
            <a:noAutofit/>
          </a:bodyPr>
          <a:lstStyle/>
          <a:p>
            <a:r>
              <a:rPr lang="en-US" altLang="ko-KR" sz="3200" b="1" dirty="0">
                <a:solidFill>
                  <a:srgbClr val="415199"/>
                </a:solidFill>
                <a:latin typeface="微软雅黑" panose="020B0503020204020204" pitchFamily="34" charset="-122"/>
                <a:ea typeface="微软雅黑" panose="020B0503020204020204" pitchFamily="34" charset="-122"/>
              </a:rPr>
              <a:t>5G</a:t>
            </a:r>
            <a:r>
              <a:rPr lang="zh-CN" altLang="en-US" sz="3200" b="1" dirty="0">
                <a:solidFill>
                  <a:srgbClr val="415199"/>
                </a:solidFill>
                <a:latin typeface="微软雅黑" panose="020B0503020204020204" pitchFamily="34" charset="-122"/>
                <a:ea typeface="微软雅黑" panose="020B0503020204020204" pitchFamily="34" charset="-122"/>
              </a:rPr>
              <a:t>安全需求：新技术驱动的安全需求（</a:t>
            </a:r>
            <a:r>
              <a:rPr lang="en-US" altLang="zh-CN" sz="3200" b="1" dirty="0">
                <a:solidFill>
                  <a:srgbClr val="415199"/>
                </a:solidFill>
                <a:latin typeface="微软雅黑" panose="020B0503020204020204" pitchFamily="34" charset="-122"/>
                <a:ea typeface="微软雅黑" panose="020B0503020204020204" pitchFamily="34" charset="-122"/>
              </a:rPr>
              <a:t>MEC</a:t>
            </a:r>
            <a:r>
              <a:rPr lang="zh-CN" altLang="en-US" sz="3200" b="1" dirty="0">
                <a:solidFill>
                  <a:srgbClr val="415199"/>
                </a:solidFill>
                <a:latin typeface="微软雅黑" panose="020B0503020204020204" pitchFamily="34" charset="-122"/>
                <a:ea typeface="微软雅黑" panose="020B0503020204020204" pitchFamily="34" charset="-122"/>
              </a:rPr>
              <a:t>）</a:t>
            </a:r>
            <a:endParaRPr lang="zh-CN" altLang="en-US" sz="3200" b="1" dirty="0">
              <a:solidFill>
                <a:srgbClr val="415199"/>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06070"/>
            <a:ext cx="10515600" cy="530225"/>
          </a:xfrm>
        </p:spPr>
        <p:txBody>
          <a:bodyPr>
            <a:noAutofit/>
          </a:bodyPr>
          <a:lstStyle/>
          <a:p>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第五代蜂窝通信系统（</a:t>
            </a:r>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4" name="矩形 3"/>
          <p:cNvSpPr/>
          <p:nvPr/>
        </p:nvSpPr>
        <p:spPr>
          <a:xfrm>
            <a:off x="688484" y="2704852"/>
            <a:ext cx="6685315" cy="2308324"/>
          </a:xfrm>
          <a:prstGeom prst="rect">
            <a:avLst/>
          </a:prstGeom>
        </p:spPr>
        <p:txBody>
          <a:bodyPr wrap="square">
            <a:spAutoFit/>
          </a:bodyPr>
          <a:lstStyle/>
          <a:p>
            <a:pPr marL="285750" marR="0" lvl="0" indent="-285750" algn="l" defTabSz="914400" rtl="0" eaLnBrk="1" fontAlgn="base" latinLnBrk="0" hangingPunct="1">
              <a:lnSpc>
                <a:spcPct val="150000"/>
              </a:lnSpc>
              <a:spcBef>
                <a:spcPct val="0"/>
              </a:spcBef>
              <a:spcAft>
                <a:spcPct val="0"/>
              </a:spcAft>
              <a:buClr>
                <a:prstClr val="black"/>
              </a:buClr>
              <a:buSzTx/>
              <a:buFont typeface="Wingdings" panose="05000000000000000000" pitchFamily="2" charset="2"/>
              <a:buChar char="l"/>
              <a:defRPr/>
            </a:pPr>
            <a:r>
              <a:rPr kumimoji="0" lang="zh-CN" altLang="en-US" sz="2400" b="0" i="0" u="none" strike="noStrike" kern="1200" cap="none" spc="0" normalizeH="0" baseline="0" noProof="0" dirty="0">
                <a:ln>
                  <a:noFill/>
                </a:ln>
                <a:solidFill>
                  <a:srgbClr val="111111"/>
                </a:solidFill>
                <a:effectLst/>
                <a:uLnTx/>
                <a:uFillTx/>
                <a:latin typeface="微软雅黑" panose="020B0503020204020204" pitchFamily="34" charset="-122"/>
                <a:ea typeface="微软雅黑" panose="020B0503020204020204" pitchFamily="34" charset="-122"/>
                <a:cs typeface="+mn-cs"/>
              </a:rPr>
              <a:t>由移动互联网跨向万物互联时代</a:t>
            </a:r>
            <a:endParaRPr kumimoji="0" lang="en-US" altLang="zh-CN" sz="2400" b="0"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mn-cs"/>
            </a:endParaRPr>
          </a:p>
          <a:p>
            <a:pPr marL="285750" marR="0" lvl="0" indent="-285750" algn="l" defTabSz="914400" rtl="0" eaLnBrk="1" fontAlgn="base" latinLnBrk="0" hangingPunct="1">
              <a:lnSpc>
                <a:spcPct val="150000"/>
              </a:lnSpc>
              <a:spcBef>
                <a:spcPct val="0"/>
              </a:spcBef>
              <a:spcAft>
                <a:spcPct val="0"/>
              </a:spcAft>
              <a:buClr>
                <a:prstClr val="black"/>
              </a:buClr>
              <a:buSzTx/>
              <a:buFont typeface="Wingdings" panose="05000000000000000000" pitchFamily="2" charset="2"/>
              <a:buChar char="l"/>
              <a:defRPr/>
            </a:pPr>
            <a:r>
              <a:rPr lang="en-US" altLang="zh-CN" sz="2400" b="0" dirty="0">
                <a:solidFill>
                  <a:prstClr val="black"/>
                </a:solidFill>
                <a:latin typeface="微软雅黑" panose="020B0503020204020204" pitchFamily="34" charset="-122"/>
                <a:ea typeface="微软雅黑" panose="020B0503020204020204" pitchFamily="34" charset="-122"/>
              </a:rPr>
              <a:t>5G</a:t>
            </a:r>
            <a:r>
              <a:rPr lang="zh-CN" altLang="en-US" sz="2400" b="0" dirty="0">
                <a:solidFill>
                  <a:prstClr val="black"/>
                </a:solidFill>
                <a:latin typeface="微软雅黑" panose="020B0503020204020204" pitchFamily="34" charset="-122"/>
                <a:ea typeface="微软雅黑" panose="020B0503020204020204" pitchFamily="34" charset="-122"/>
              </a:rPr>
              <a:t>需求变化</a:t>
            </a:r>
            <a:r>
              <a:rPr lang="en-US" altLang="zh-CN" sz="2400" b="0" dirty="0">
                <a:solidFill>
                  <a:prstClr val="black"/>
                </a:solidFill>
                <a:latin typeface="微软雅黑" panose="020B0503020204020204" pitchFamily="34" charset="-122"/>
                <a:ea typeface="微软雅黑" panose="020B0503020204020204" pitchFamily="34" charset="-122"/>
              </a:rPr>
              <a:t>——</a:t>
            </a:r>
            <a:r>
              <a:rPr lang="zh-CN" altLang="en-US" sz="2400" b="0" dirty="0">
                <a:solidFill>
                  <a:prstClr val="black"/>
                </a:solidFill>
                <a:latin typeface="微软雅黑" panose="020B0503020204020204" pitchFamily="34" charset="-122"/>
                <a:ea typeface="微软雅黑" panose="020B0503020204020204" pitchFamily="34" charset="-122"/>
              </a:rPr>
              <a:t>大视频、物联网、车联网、远程设备控制、</a:t>
            </a:r>
            <a:r>
              <a:rPr lang="en-US" altLang="zh-CN" sz="2400" b="0" dirty="0">
                <a:solidFill>
                  <a:prstClr val="black"/>
                </a:solidFill>
                <a:latin typeface="微软雅黑" panose="020B0503020204020204" pitchFamily="34" charset="-122"/>
                <a:ea typeface="微软雅黑" panose="020B0503020204020204" pitchFamily="34" charset="-122"/>
              </a:rPr>
              <a:t>VR/AR</a:t>
            </a:r>
            <a:endParaRPr lang="en-US" altLang="zh-CN" sz="2400" b="0" dirty="0">
              <a:solidFill>
                <a:prstClr val="black"/>
              </a:solidFill>
              <a:latin typeface="微软雅黑" panose="020B0503020204020204" pitchFamily="34" charset="-122"/>
              <a:ea typeface="微软雅黑" panose="020B0503020204020204" pitchFamily="34" charset="-122"/>
            </a:endParaRPr>
          </a:p>
          <a:p>
            <a:pPr marL="285750" marR="0" lvl="0" indent="-285750" algn="l" defTabSz="914400" rtl="0" eaLnBrk="1" fontAlgn="base" latinLnBrk="0" hangingPunct="1">
              <a:lnSpc>
                <a:spcPct val="150000"/>
              </a:lnSpc>
              <a:spcBef>
                <a:spcPct val="0"/>
              </a:spcBef>
              <a:spcAft>
                <a:spcPct val="0"/>
              </a:spcAft>
              <a:buClr>
                <a:prstClr val="black"/>
              </a:buClr>
              <a:buSzTx/>
              <a:buFont typeface="Wingdings" panose="05000000000000000000" pitchFamily="2" charset="2"/>
              <a:buChar char="l"/>
              <a:defRPr/>
            </a:pPr>
            <a:r>
              <a:rPr lang="en-US" altLang="zh-CN" sz="2400" b="0" dirty="0">
                <a:solidFill>
                  <a:prstClr val="black"/>
                </a:solidFill>
                <a:latin typeface="微软雅黑" panose="020B0503020204020204" pitchFamily="34" charset="-122"/>
                <a:ea typeface="微软雅黑" panose="020B0503020204020204" pitchFamily="34" charset="-122"/>
              </a:rPr>
              <a:t>5G</a:t>
            </a:r>
            <a:r>
              <a:rPr lang="zh-CN" altLang="en-US" sz="2400" b="0" dirty="0">
                <a:solidFill>
                  <a:prstClr val="black"/>
                </a:solidFill>
                <a:latin typeface="微软雅黑" panose="020B0503020204020204" pitchFamily="34" charset="-122"/>
                <a:ea typeface="微软雅黑" panose="020B0503020204020204" pitchFamily="34" charset="-122"/>
              </a:rPr>
              <a:t>发展进程</a:t>
            </a:r>
            <a:endParaRPr kumimoji="0" lang="zh-CN" altLang="en-US" sz="2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5" name="矩形 4"/>
          <p:cNvSpPr/>
          <p:nvPr/>
        </p:nvSpPr>
        <p:spPr>
          <a:xfrm>
            <a:off x="688485" y="1345215"/>
            <a:ext cx="11024139" cy="1354217"/>
          </a:xfrm>
          <a:prstGeom prst="rect">
            <a:avLst/>
          </a:prstGeom>
        </p:spPr>
        <p:txBody>
          <a:bodyPr wrap="square">
            <a:spAutoFit/>
          </a:bodyPr>
          <a:lstStyle/>
          <a:p>
            <a:pPr lvl="0" fontAlgn="base">
              <a:spcBef>
                <a:spcPct val="0"/>
              </a:spcBef>
              <a:spcAft>
                <a:spcPct val="0"/>
              </a:spcAft>
              <a:buClr>
                <a:srgbClr val="CC9900"/>
              </a:buClr>
              <a:defRPr/>
            </a:pPr>
            <a:r>
              <a:rPr kumimoji="0" lang="zh-CN" altLang="en-US" sz="2800" b="0" i="0" u="none" strike="noStrike" kern="1200" cap="none" spc="0" normalizeH="0" baseline="0" noProof="0" dirty="0">
                <a:ln>
                  <a:noFill/>
                </a:ln>
                <a:solidFill>
                  <a:srgbClr val="111111"/>
                </a:solidFill>
                <a:effectLst/>
                <a:uLnTx/>
                <a:uFillTx/>
                <a:latin typeface="微软雅黑" panose="020B0503020204020204" pitchFamily="34" charset="-122"/>
                <a:ea typeface="微软雅黑" panose="020B0503020204020204" pitchFamily="34" charset="-122"/>
                <a:cs typeface="+mn-cs"/>
              </a:rPr>
              <a:t>第五代蜂窝通信系统（</a:t>
            </a:r>
            <a:r>
              <a:rPr lang="en-US" altLang="zh-CN" sz="2800" b="0" dirty="0">
                <a:solidFill>
                  <a:srgbClr val="111111"/>
                </a:solidFill>
                <a:latin typeface="微软雅黑" panose="020B0503020204020204" pitchFamily="34" charset="-122"/>
                <a:ea typeface="微软雅黑" panose="020B0503020204020204" pitchFamily="34" charset="-122"/>
              </a:rPr>
              <a:t>5</a:t>
            </a:r>
            <a:r>
              <a:rPr kumimoji="0" lang="en-US" altLang="zh-CN" sz="2800" b="0" i="0" u="none" strike="noStrike" kern="1200" cap="none" spc="0" normalizeH="0" baseline="0" noProof="0" dirty="0">
                <a:ln>
                  <a:noFill/>
                </a:ln>
                <a:solidFill>
                  <a:srgbClr val="111111"/>
                </a:solidFill>
                <a:effectLst/>
                <a:uLnTx/>
                <a:uFillTx/>
                <a:latin typeface="微软雅黑" panose="020B0503020204020204" pitchFamily="34" charset="-122"/>
                <a:ea typeface="微软雅黑" panose="020B0503020204020204" pitchFamily="34" charset="-122"/>
                <a:cs typeface="+mn-cs"/>
              </a:rPr>
              <a:t>G</a:t>
            </a:r>
            <a:r>
              <a:rPr kumimoji="0" lang="zh-CN" altLang="en-US" sz="2800" b="0" i="0" u="none" strike="noStrike" kern="1200" cap="none" spc="0" normalizeH="0" baseline="0" noProof="0" dirty="0">
                <a:ln>
                  <a:noFill/>
                </a:ln>
                <a:solidFill>
                  <a:srgbClr val="111111"/>
                </a:solidFill>
                <a:effectLst/>
                <a:uLnTx/>
                <a:uFillTx/>
                <a:latin typeface="微软雅黑" panose="020B0503020204020204" pitchFamily="34" charset="-122"/>
                <a:ea typeface="微软雅黑" panose="020B0503020204020204" pitchFamily="34" charset="-122"/>
                <a:cs typeface="+mn-cs"/>
              </a:rPr>
              <a:t>）</a:t>
            </a:r>
            <a:endParaRPr kumimoji="0" lang="en-US" altLang="zh-CN" sz="2800" b="0" i="0" u="none" strike="noStrike" kern="1200" cap="none" spc="0" normalizeH="0" baseline="0" noProof="0" dirty="0">
              <a:ln>
                <a:noFill/>
              </a:ln>
              <a:solidFill>
                <a:srgbClr val="111111"/>
              </a:solidFill>
              <a:effectLst/>
              <a:uLnTx/>
              <a:uFillTx/>
              <a:latin typeface="微软雅黑" panose="020B0503020204020204" pitchFamily="34" charset="-122"/>
              <a:ea typeface="微软雅黑" panose="020B0503020204020204" pitchFamily="34" charset="-122"/>
              <a:cs typeface="+mn-cs"/>
            </a:endParaRPr>
          </a:p>
          <a:p>
            <a:pPr lvl="0" fontAlgn="base">
              <a:lnSpc>
                <a:spcPct val="150000"/>
              </a:lnSpc>
              <a:spcBef>
                <a:spcPct val="0"/>
              </a:spcBef>
              <a:spcAft>
                <a:spcPct val="0"/>
              </a:spcAft>
              <a:buClr>
                <a:srgbClr val="CC9900"/>
              </a:buClr>
              <a:defRPr/>
            </a:pPr>
            <a:r>
              <a:rPr lang="en-US" altLang="zh-CN" dirty="0">
                <a:solidFill>
                  <a:srgbClr val="111111"/>
                </a:solidFill>
                <a:latin typeface="微软雅黑" panose="020B0503020204020204" pitchFamily="34" charset="-122"/>
                <a:ea typeface="微软雅黑" panose="020B0503020204020204" pitchFamily="34" charset="-122"/>
              </a:rPr>
              <a:t>5G</a:t>
            </a:r>
            <a:r>
              <a:rPr lang="zh-CN" altLang="en-US" dirty="0">
                <a:solidFill>
                  <a:srgbClr val="111111"/>
                </a:solidFill>
                <a:latin typeface="微软雅黑" panose="020B0503020204020204" pitchFamily="34" charset="-122"/>
                <a:ea typeface="微软雅黑" panose="020B0503020204020204" pitchFamily="34" charset="-122"/>
              </a:rPr>
              <a:t>时代通信技术的另一次变革：</a:t>
            </a:r>
            <a:r>
              <a:rPr lang="en-US" altLang="zh-CN" dirty="0">
                <a:solidFill>
                  <a:srgbClr val="111111"/>
                </a:solidFill>
                <a:latin typeface="微软雅黑" panose="020B0503020204020204" pitchFamily="34" charset="-122"/>
                <a:ea typeface="微软雅黑" panose="020B0503020204020204" pitchFamily="34" charset="-122"/>
              </a:rPr>
              <a:t>2G-3G</a:t>
            </a:r>
            <a:r>
              <a:rPr lang="zh-CN" altLang="en-US" dirty="0">
                <a:solidFill>
                  <a:srgbClr val="111111"/>
                </a:solidFill>
                <a:latin typeface="微软雅黑" panose="020B0503020204020204" pitchFamily="34" charset="-122"/>
                <a:ea typeface="微软雅黑" panose="020B0503020204020204" pitchFamily="34" charset="-122"/>
              </a:rPr>
              <a:t>，实现</a:t>
            </a:r>
            <a:r>
              <a:rPr lang="zh-CN" altLang="en-US">
                <a:solidFill>
                  <a:srgbClr val="111111"/>
                </a:solidFill>
                <a:latin typeface="微软雅黑" panose="020B0503020204020204" pitchFamily="34" charset="-122"/>
                <a:ea typeface="微软雅黑" panose="020B0503020204020204" pitchFamily="34" charset="-122"/>
              </a:rPr>
              <a:t>了</a:t>
            </a:r>
            <a:r>
              <a:rPr lang="zh-CN" altLang="en-US" smtClean="0">
                <a:solidFill>
                  <a:srgbClr val="111111"/>
                </a:solidFill>
                <a:latin typeface="微软雅黑" panose="020B0503020204020204" pitchFamily="34" charset="-122"/>
                <a:ea typeface="微软雅黑" panose="020B0503020204020204" pitchFamily="34" charset="-122"/>
              </a:rPr>
              <a:t>从个人通信</a:t>
            </a:r>
            <a:r>
              <a:rPr lang="zh-CN" altLang="en-US" dirty="0">
                <a:solidFill>
                  <a:srgbClr val="111111"/>
                </a:solidFill>
                <a:latin typeface="微软雅黑" panose="020B0503020204020204" pitchFamily="34" charset="-122"/>
                <a:ea typeface="微软雅黑" panose="020B0503020204020204" pitchFamily="34" charset="-122"/>
              </a:rPr>
              <a:t>向个人应用的跨越；</a:t>
            </a:r>
            <a:r>
              <a:rPr lang="en-US" altLang="zh-CN" dirty="0">
                <a:solidFill>
                  <a:srgbClr val="111111"/>
                </a:solidFill>
                <a:latin typeface="微软雅黑" panose="020B0503020204020204" pitchFamily="34" charset="-122"/>
                <a:ea typeface="微软雅黑" panose="020B0503020204020204" pitchFamily="34" charset="-122"/>
              </a:rPr>
              <a:t>4G-5G</a:t>
            </a:r>
            <a:r>
              <a:rPr lang="zh-CN" altLang="en-US" dirty="0">
                <a:solidFill>
                  <a:srgbClr val="111111"/>
                </a:solidFill>
                <a:latin typeface="微软雅黑" panose="020B0503020204020204" pitchFamily="34" charset="-122"/>
                <a:ea typeface="微软雅黑" panose="020B0503020204020204" pitchFamily="34" charset="-122"/>
              </a:rPr>
              <a:t>，实现了由个人应用向行业应用的</a:t>
            </a:r>
            <a:r>
              <a:rPr lang="zh-CN" altLang="en-US" dirty="0" smtClean="0">
                <a:solidFill>
                  <a:srgbClr val="111111"/>
                </a:solidFill>
                <a:latin typeface="微软雅黑" panose="020B0503020204020204" pitchFamily="34" charset="-122"/>
                <a:ea typeface="微软雅黑" panose="020B0503020204020204" pitchFamily="34" charset="-122"/>
              </a:rPr>
              <a:t>转变</a:t>
            </a:r>
            <a:endParaRPr lang="zh-CN" altLang="en-US" sz="2800" dirty="0">
              <a:solidFill>
                <a:srgbClr val="111111"/>
              </a:solidFill>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1"/>
          <a:stretch>
            <a:fillRect/>
          </a:stretch>
        </p:blipFill>
        <p:spPr>
          <a:xfrm>
            <a:off x="6987409" y="2747584"/>
            <a:ext cx="4528827" cy="2409608"/>
          </a:xfrm>
          <a:prstGeom prst="rect">
            <a:avLst/>
          </a:prstGeom>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7041182" y="998478"/>
            <a:ext cx="4743450" cy="5229225"/>
          </a:xfrm>
          <a:prstGeom prst="rect">
            <a:avLst/>
          </a:prstGeom>
        </p:spPr>
      </p:pic>
      <p:sp>
        <p:nvSpPr>
          <p:cNvPr id="4" name="灯片编号占位符 3"/>
          <p:cNvSpPr>
            <a:spLocks noGrp="1"/>
          </p:cNvSpPr>
          <p:nvPr>
            <p:ph type="sldNum" sz="quarter" idx="12"/>
          </p:nvPr>
        </p:nvSpPr>
        <p:spPr>
          <a:xfrm>
            <a:off x="8610600" y="6356350"/>
            <a:ext cx="2744470" cy="366395"/>
          </a:xfrm>
        </p:spPr>
        <p:txBody>
          <a:bodyPr/>
          <a:lstStyle/>
          <a:p>
            <a:fld id="{2113E9BD-5FE3-48C4-85C4-2D5992B50EB6}" type="slidenum">
              <a:rPr lang="zh-CN" altLang="en-US" smtClean="0"/>
            </a:fld>
            <a:endParaRPr lang="zh-CN" altLang="en-US"/>
          </a:p>
        </p:txBody>
      </p:sp>
      <p:sp>
        <p:nvSpPr>
          <p:cNvPr id="6" name="内容占位符 2"/>
          <p:cNvSpPr txBox="1">
            <a:spLocks noGrp="1"/>
          </p:cNvSpPr>
          <p:nvPr>
            <p:ph idx="1"/>
          </p:nvPr>
        </p:nvSpPr>
        <p:spPr>
          <a:xfrm>
            <a:off x="839416" y="1575194"/>
            <a:ext cx="5616624" cy="4600575"/>
          </a:xfrm>
          <a:prstGeom prst="rect">
            <a:avLst/>
          </a:prstGeom>
        </p:spPr>
        <p:txBody>
          <a:bodyPr vert="horz" wrap="square" lIns="91440" tIns="45720" rIns="91440" bIns="45720" numCol="1" anchor="t">
            <a:noAutofit/>
          </a:bodyPr>
          <a:lstStyle/>
          <a:p>
            <a:pPr marL="0" indent="0" algn="l" defTabSz="914400" fontAlgn="auto" latinLnBrk="0">
              <a:lnSpc>
                <a:spcPct val="90000"/>
              </a:lnSpc>
              <a:spcBef>
                <a:spcPts val="1000"/>
              </a:spcBef>
              <a:spcAft>
                <a:spcPts val="0"/>
              </a:spcAft>
              <a:buFontTx/>
              <a:buNone/>
            </a:pPr>
            <a:r>
              <a:rPr lang="en-US" altLang="ko-KR" sz="1800" b="0" strike="noStrike" cap="none" dirty="0">
                <a:latin typeface="Calibri" panose="020F0502020204030204" charset="0"/>
                <a:ea typeface="Calibri" panose="020F0502020204030204" charset="0"/>
              </a:rPr>
              <a:t>      </a:t>
            </a:r>
            <a:endParaRPr lang="ko-KR" altLang="en-US" sz="1800" b="0" strike="noStrike" cap="none" dirty="0">
              <a:latin typeface="Calibri" panose="020F0502020204030204" charset="0"/>
              <a:ea typeface="Calibri" panose="020F0502020204030204" charset="0"/>
            </a:endParaRPr>
          </a:p>
        </p:txBody>
      </p:sp>
      <p:sp>
        <p:nvSpPr>
          <p:cNvPr id="3" name="文本框 2"/>
          <p:cNvSpPr txBox="1"/>
          <p:nvPr/>
        </p:nvSpPr>
        <p:spPr>
          <a:xfrm>
            <a:off x="263352" y="1041125"/>
            <a:ext cx="7114905" cy="461665"/>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rPr>
              <a:t>“</a:t>
            </a:r>
            <a:r>
              <a:rPr lang="en-US" altLang="zh-CN" sz="2400" b="1" dirty="0">
                <a:latin typeface="微软雅黑" panose="020B0503020204020204" pitchFamily="34" charset="-122"/>
                <a:ea typeface="微软雅黑" panose="020B0503020204020204" pitchFamily="34" charset="-122"/>
              </a:rPr>
              <a:t>5G+”</a:t>
            </a:r>
            <a:r>
              <a:rPr lang="zh-CN" altLang="en-US" sz="2400" b="1" dirty="0">
                <a:latin typeface="微软雅黑" panose="020B0503020204020204" pitchFamily="34" charset="-122"/>
                <a:ea typeface="微软雅黑" panose="020B0503020204020204" pitchFamily="34" charset="-122"/>
              </a:rPr>
              <a:t>业务，催生</a:t>
            </a:r>
            <a:r>
              <a:rPr lang="en-US" altLang="zh-CN" sz="2400" b="1" dirty="0">
                <a:latin typeface="微软雅黑" panose="020B0503020204020204" pitchFamily="34" charset="-122"/>
                <a:ea typeface="微软雅黑" panose="020B0503020204020204" pitchFamily="34" charset="-122"/>
              </a:rPr>
              <a:t>5G</a:t>
            </a:r>
            <a:r>
              <a:rPr lang="zh-CN" altLang="en-US" sz="2400" b="1" dirty="0">
                <a:latin typeface="微软雅黑" panose="020B0503020204020204" pitchFamily="34" charset="-122"/>
                <a:ea typeface="微软雅黑" panose="020B0503020204020204" pitchFamily="34" charset="-122"/>
              </a:rPr>
              <a:t>在垂直行业应用的安全需求</a:t>
            </a:r>
            <a:endParaRPr lang="zh-CN" altLang="en-US" sz="2400" b="1" dirty="0">
              <a:latin typeface="微软雅黑" panose="020B0503020204020204" pitchFamily="34" charset="-122"/>
              <a:ea typeface="微软雅黑" panose="020B0503020204020204" pitchFamily="34" charset="-122"/>
            </a:endParaRPr>
          </a:p>
        </p:txBody>
      </p:sp>
      <p:sp>
        <p:nvSpPr>
          <p:cNvPr id="8" name="内容占位符 2"/>
          <p:cNvSpPr txBox="1"/>
          <p:nvPr/>
        </p:nvSpPr>
        <p:spPr>
          <a:xfrm>
            <a:off x="587650" y="1556792"/>
            <a:ext cx="6336703" cy="49767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Clr>
                <a:srgbClr val="000000"/>
              </a:buClr>
              <a:buNone/>
            </a:pPr>
            <a:r>
              <a:rPr lang="en-US" altLang="zh-CN" sz="1800" dirty="0">
                <a:latin typeface="微软雅黑" panose="020B0503020204020204" pitchFamily="34" charset="-122"/>
                <a:ea typeface="微软雅黑" panose="020B0503020204020204" pitchFamily="34" charset="-122"/>
              </a:rPr>
              <a:t>5G</a:t>
            </a:r>
            <a:r>
              <a:rPr lang="en-US" altLang="ko-KR" sz="1800" dirty="0">
                <a:latin typeface="微软雅黑" panose="020B0503020204020204" pitchFamily="34" charset="-122"/>
                <a:ea typeface="微软雅黑" panose="020B0503020204020204" pitchFamily="34" charset="-122"/>
              </a:rPr>
              <a:t>垂直行业领域众多，社交、公益、农业、医疗等行业，对通信系统的需求都不一样，需要的解决方案千差万别。</a:t>
            </a:r>
            <a:endParaRPr lang="en-US" altLang="ko-KR" sz="1800" dirty="0">
              <a:latin typeface="微软雅黑" panose="020B0503020204020204" pitchFamily="34" charset="-122"/>
              <a:ea typeface="微软雅黑" panose="020B0503020204020204" pitchFamily="34" charset="-122"/>
            </a:endParaRPr>
          </a:p>
          <a:p>
            <a:pPr>
              <a:lnSpc>
                <a:spcPct val="125000"/>
              </a:lnSpc>
              <a:spcAft>
                <a:spcPts val="1200"/>
              </a:spcAft>
              <a:buClr>
                <a:srgbClr val="000000"/>
              </a:buClr>
              <a:buFont typeface="Wingdings" panose="05000000000000000000" pitchFamily="2" charset="2"/>
              <a:buChar char="u"/>
            </a:pPr>
            <a:r>
              <a:rPr lang="en-US" altLang="ko-KR" sz="1800" dirty="0">
                <a:latin typeface="微软雅黑" panose="020B0503020204020204" pitchFamily="34" charset="-122"/>
                <a:ea typeface="微软雅黑" panose="020B0503020204020204" pitchFamily="34" charset="-122"/>
              </a:rPr>
              <a:t>5G需要为垂直行业提供差异化业务，满足垂直行业对安全差异化的需求</a:t>
            </a:r>
            <a:r>
              <a:rPr lang="zh-CN" altLang="en-US" sz="1800" dirty="0">
                <a:latin typeface="微软雅黑" panose="020B0503020204020204" pitchFamily="34" charset="-122"/>
                <a:ea typeface="微软雅黑" panose="020B0503020204020204" pitchFamily="34" charset="-122"/>
              </a:rPr>
              <a:t>。</a:t>
            </a:r>
            <a:endParaRPr lang="ko-KR" altLang="en-US" sz="1800" dirty="0">
              <a:latin typeface="微软雅黑" panose="020B0503020204020204" pitchFamily="34" charset="-122"/>
              <a:ea typeface="微软雅黑" panose="020B0503020204020204" pitchFamily="34" charset="-122"/>
            </a:endParaRPr>
          </a:p>
          <a:p>
            <a:pPr>
              <a:lnSpc>
                <a:spcPct val="125000"/>
              </a:lnSpc>
              <a:spcAft>
                <a:spcPts val="1200"/>
              </a:spcAft>
              <a:buClr>
                <a:srgbClr val="000000"/>
              </a:buClr>
              <a:buFont typeface="Wingdings" panose="05000000000000000000" pitchFamily="2" charset="2"/>
              <a:buChar char="u"/>
            </a:pPr>
            <a:r>
              <a:rPr lang="en-US" altLang="ko-KR" sz="1800" dirty="0" err="1">
                <a:latin typeface="微软雅黑" panose="020B0503020204020204" pitchFamily="34" charset="-122"/>
                <a:ea typeface="微软雅黑" panose="020B0503020204020204" pitchFamily="34" charset="-122"/>
              </a:rPr>
              <a:t>不同垂直行业之间的安全配置应保证一定的隔离，以防止服务资源在不同服务之间被非授权访问</a:t>
            </a:r>
            <a:r>
              <a:rPr lang="en-US" altLang="ko-KR" sz="1800" dirty="0">
                <a:latin typeface="微软雅黑" panose="020B0503020204020204" pitchFamily="34" charset="-122"/>
                <a:ea typeface="微软雅黑" panose="020B0503020204020204" pitchFamily="34" charset="-122"/>
              </a:rPr>
              <a:t>。</a:t>
            </a:r>
            <a:endParaRPr lang="ko-KR" altLang="en-US" sz="1800" dirty="0">
              <a:latin typeface="微软雅黑" panose="020B0503020204020204" pitchFamily="34" charset="-122"/>
              <a:ea typeface="微软雅黑" panose="020B0503020204020204" pitchFamily="34" charset="-122"/>
            </a:endParaRPr>
          </a:p>
          <a:p>
            <a:pPr>
              <a:lnSpc>
                <a:spcPct val="125000"/>
              </a:lnSpc>
              <a:spcAft>
                <a:spcPts val="1200"/>
              </a:spcAft>
              <a:buClr>
                <a:srgbClr val="000000"/>
              </a:buClr>
              <a:buFont typeface="Wingdings" panose="05000000000000000000" pitchFamily="2" charset="2"/>
              <a:buChar char="u"/>
            </a:pPr>
            <a:r>
              <a:rPr lang="en-US" altLang="ko-KR" sz="1800" dirty="0" err="1">
                <a:latin typeface="微软雅黑" panose="020B0503020204020204" pitchFamily="34" charset="-122"/>
                <a:ea typeface="微软雅黑" panose="020B0503020204020204" pitchFamily="34" charset="-122"/>
              </a:rPr>
              <a:t>需支持灵活高效的端到端安全快速部署和扩展，满足垂直行业中业务安全的更新需求</a:t>
            </a:r>
            <a:r>
              <a:rPr lang="en-US" altLang="ko-KR" sz="1800" dirty="0">
                <a:latin typeface="微软雅黑" panose="020B0503020204020204" pitchFamily="34" charset="-122"/>
                <a:ea typeface="微软雅黑" panose="020B0503020204020204" pitchFamily="34" charset="-122"/>
              </a:rPr>
              <a:t>。</a:t>
            </a:r>
            <a:endParaRPr lang="en-US" altLang="ko-KR" sz="1800" dirty="0">
              <a:latin typeface="微软雅黑" panose="020B0503020204020204" pitchFamily="34" charset="-122"/>
              <a:ea typeface="微软雅黑" panose="020B0503020204020204" pitchFamily="34" charset="-122"/>
            </a:endParaRPr>
          </a:p>
          <a:p>
            <a:pPr>
              <a:lnSpc>
                <a:spcPct val="125000"/>
              </a:lnSpc>
              <a:spcAft>
                <a:spcPts val="1200"/>
              </a:spcAft>
              <a:buClr>
                <a:srgbClr val="000000"/>
              </a:buClr>
              <a:buFont typeface="Wingdings" panose="05000000000000000000" pitchFamily="2" charset="2"/>
              <a:buChar char="u"/>
            </a:pPr>
            <a:r>
              <a:rPr lang="en-US" altLang="zh-CN" sz="1800" dirty="0">
                <a:latin typeface="微软雅黑" panose="020B0503020204020204" pitchFamily="34" charset="-122"/>
                <a:ea typeface="微软雅黑" panose="020B0503020204020204" pitchFamily="34" charset="-122"/>
              </a:rPr>
              <a:t>5G</a:t>
            </a:r>
            <a:r>
              <a:rPr lang="zh-CN" altLang="en-US" sz="1800" dirty="0">
                <a:latin typeface="微软雅黑" panose="020B0503020204020204" pitchFamily="34" charset="-122"/>
                <a:ea typeface="微软雅黑" panose="020B0503020204020204" pitchFamily="34" charset="-122"/>
              </a:rPr>
              <a:t>需要建立自动化的安全监控和安全策略配置机制，根据网络状况和资源使用情况动态更新安全策略。</a:t>
            </a:r>
            <a:endParaRPr lang="en-US" altLang="zh-CN" sz="1800" dirty="0">
              <a:latin typeface="微软雅黑" panose="020B0503020204020204" pitchFamily="34" charset="-122"/>
              <a:ea typeface="微软雅黑" panose="020B0503020204020204" pitchFamily="34" charset="-122"/>
            </a:endParaRPr>
          </a:p>
          <a:p>
            <a:pPr algn="just">
              <a:lnSpc>
                <a:spcPct val="150000"/>
              </a:lnSpc>
              <a:buClr>
                <a:srgbClr val="000000"/>
              </a:buClr>
              <a:buFont typeface="Wingdings" panose="05000000000000000000"/>
              <a:buChar char="Ø"/>
            </a:pPr>
            <a:endParaRPr lang="ko-KR" altLang="en-US" sz="1800" dirty="0">
              <a:latin typeface="微软雅黑" panose="020B0503020204020204" pitchFamily="34" charset="-122"/>
              <a:ea typeface="微软雅黑" panose="020B0503020204020204" pitchFamily="34" charset="-122"/>
            </a:endParaRPr>
          </a:p>
          <a:p>
            <a:pPr>
              <a:lnSpc>
                <a:spcPct val="150000"/>
              </a:lnSpc>
            </a:pPr>
            <a:endParaRPr lang="zh-CN" altLang="en-US" sz="1800" dirty="0">
              <a:latin typeface="微软雅黑" panose="020B0503020204020204" pitchFamily="34" charset="-122"/>
              <a:ea typeface="微软雅黑" panose="020B0503020204020204" pitchFamily="34" charset="-122"/>
            </a:endParaRPr>
          </a:p>
        </p:txBody>
      </p:sp>
      <p:sp>
        <p:nvSpPr>
          <p:cNvPr id="9" name="标题 1"/>
          <p:cNvSpPr>
            <a:spLocks noGrp="1"/>
          </p:cNvSpPr>
          <p:nvPr>
            <p:ph type="title"/>
          </p:nvPr>
        </p:nvSpPr>
        <p:spPr>
          <a:xfrm>
            <a:off x="838200" y="306070"/>
            <a:ext cx="10515600" cy="530225"/>
          </a:xfrm>
        </p:spPr>
        <p:txBody>
          <a:bodyPr>
            <a:noAutofit/>
          </a:bodyPr>
          <a:lstStyle/>
          <a:p>
            <a:r>
              <a:rPr lang="en-US" altLang="ko-KR" sz="3200" b="1" dirty="0">
                <a:solidFill>
                  <a:srgbClr val="415199"/>
                </a:solidFill>
                <a:latin typeface="微软雅黑" panose="020B0503020204020204" pitchFamily="34" charset="-122"/>
                <a:ea typeface="微软雅黑" panose="020B0503020204020204" pitchFamily="34" charset="-122"/>
              </a:rPr>
              <a:t>5G</a:t>
            </a:r>
            <a:r>
              <a:rPr lang="zh-CN" altLang="en-US" sz="3200" b="1" dirty="0">
                <a:solidFill>
                  <a:srgbClr val="415199"/>
                </a:solidFill>
                <a:latin typeface="微软雅黑" panose="020B0503020204020204" pitchFamily="34" charset="-122"/>
                <a:ea typeface="微软雅黑" panose="020B0503020204020204" pitchFamily="34" charset="-122"/>
              </a:rPr>
              <a:t>安全需求：垂直行业服务驱动的安全需求</a:t>
            </a:r>
            <a:endParaRPr lang="zh-CN" altLang="en-US" sz="3200" b="1" dirty="0">
              <a:solidFill>
                <a:srgbClr val="415199"/>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45" name="标题 1"/>
          <p:cNvSpPr>
            <a:spLocks noGrp="1"/>
          </p:cNvSpPr>
          <p:nvPr>
            <p:ph type="title"/>
          </p:nvPr>
        </p:nvSpPr>
        <p:spPr>
          <a:xfrm>
            <a:off x="838200" y="306070"/>
            <a:ext cx="10515600" cy="530225"/>
          </a:xfrm>
        </p:spPr>
        <p:txBody>
          <a:bodyPr>
            <a:noAutofit/>
          </a:bodyPr>
          <a:lstStyle/>
          <a:p>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时代通信网络的安全挑战和机遇</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grpSp>
        <p:nvGrpSpPr>
          <p:cNvPr id="99" name="组合 98"/>
          <p:cNvGrpSpPr/>
          <p:nvPr/>
        </p:nvGrpSpPr>
        <p:grpSpPr>
          <a:xfrm>
            <a:off x="2949893" y="1091392"/>
            <a:ext cx="6289040" cy="806235"/>
            <a:chOff x="2951480" y="1374971"/>
            <a:chExt cx="6289040" cy="806235"/>
          </a:xfrm>
        </p:grpSpPr>
        <p:sp>
          <p:nvSpPr>
            <p:cNvPr id="100"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01" name="TextBox 105"/>
            <p:cNvSpPr txBox="1">
              <a:spLocks noChangeArrowheads="1"/>
            </p:cNvSpPr>
            <p:nvPr/>
          </p:nvSpPr>
          <p:spPr bwMode="auto">
            <a:xfrm>
              <a:off x="4090032" y="1501229"/>
              <a:ext cx="4437380" cy="553720"/>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en-US" altLang="en-US" sz="3000" b="1" dirty="0">
                  <a:solidFill>
                    <a:srgbClr val="3C3C3C"/>
                  </a:solidFill>
                  <a:latin typeface="微软雅黑" panose="020B0503020204020204" pitchFamily="34" charset="-122"/>
                  <a:ea typeface="微软雅黑" panose="020B0503020204020204" pitchFamily="34" charset="-122"/>
                </a:rPr>
                <a:t>研究概述</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02" name="组合 101"/>
            <p:cNvGrpSpPr/>
            <p:nvPr/>
          </p:nvGrpSpPr>
          <p:grpSpPr>
            <a:xfrm>
              <a:off x="3059744" y="1374971"/>
              <a:ext cx="892175" cy="806235"/>
              <a:chOff x="3066159" y="4509814"/>
              <a:chExt cx="892175" cy="754892"/>
            </a:xfrm>
          </p:grpSpPr>
          <p:grpSp>
            <p:nvGrpSpPr>
              <p:cNvPr id="103" name="组合 102"/>
              <p:cNvGrpSpPr/>
              <p:nvPr/>
            </p:nvGrpSpPr>
            <p:grpSpPr>
              <a:xfrm>
                <a:off x="3066159" y="4509814"/>
                <a:ext cx="892175" cy="700723"/>
                <a:chOff x="2711131" y="2016532"/>
                <a:chExt cx="892175" cy="700723"/>
              </a:xfrm>
            </p:grpSpPr>
            <p:sp>
              <p:nvSpPr>
                <p:cNvPr id="105"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06"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04" name="TextBox 106"/>
              <p:cNvSpPr txBox="1">
                <a:spLocks noChangeArrowheads="1"/>
              </p:cNvSpPr>
              <p:nvPr/>
            </p:nvSpPr>
            <p:spPr bwMode="auto">
              <a:xfrm>
                <a:off x="3277296" y="4556681"/>
                <a:ext cx="4699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1</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164" name="组合 163"/>
          <p:cNvGrpSpPr/>
          <p:nvPr/>
        </p:nvGrpSpPr>
        <p:grpSpPr>
          <a:xfrm>
            <a:off x="2949893" y="1964716"/>
            <a:ext cx="6289040" cy="757940"/>
            <a:chOff x="2951480" y="1374968"/>
            <a:chExt cx="6289040" cy="757940"/>
          </a:xfrm>
        </p:grpSpPr>
        <p:sp>
          <p:nvSpPr>
            <p:cNvPr id="165"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66" name="TextBox 105"/>
            <p:cNvSpPr txBox="1">
              <a:spLocks noChangeArrowheads="1"/>
            </p:cNvSpPr>
            <p:nvPr/>
          </p:nvSpPr>
          <p:spPr bwMode="auto">
            <a:xfrm>
              <a:off x="4090032" y="1501229"/>
              <a:ext cx="4437380"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安全需求</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67" name="组合 166"/>
            <p:cNvGrpSpPr/>
            <p:nvPr/>
          </p:nvGrpSpPr>
          <p:grpSpPr>
            <a:xfrm>
              <a:off x="3059744" y="1374968"/>
              <a:ext cx="892175" cy="757940"/>
              <a:chOff x="3066159" y="4509814"/>
              <a:chExt cx="892175" cy="709673"/>
            </a:xfrm>
          </p:grpSpPr>
          <p:grpSp>
            <p:nvGrpSpPr>
              <p:cNvPr id="168" name="组合 167"/>
              <p:cNvGrpSpPr/>
              <p:nvPr/>
            </p:nvGrpSpPr>
            <p:grpSpPr>
              <a:xfrm>
                <a:off x="3066159" y="4509814"/>
                <a:ext cx="892175" cy="700723"/>
                <a:chOff x="2711131" y="2016532"/>
                <a:chExt cx="892175" cy="700723"/>
              </a:xfrm>
            </p:grpSpPr>
            <p:sp>
              <p:nvSpPr>
                <p:cNvPr id="170"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71"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69"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2</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172" name="组合 171"/>
          <p:cNvGrpSpPr/>
          <p:nvPr/>
        </p:nvGrpSpPr>
        <p:grpSpPr>
          <a:xfrm>
            <a:off x="2949893" y="2833815"/>
            <a:ext cx="6289040" cy="757940"/>
            <a:chOff x="2951480" y="1374968"/>
            <a:chExt cx="6289040" cy="757940"/>
          </a:xfrm>
        </p:grpSpPr>
        <p:sp>
          <p:nvSpPr>
            <p:cNvPr id="173"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74" name="TextBox 105"/>
            <p:cNvSpPr txBox="1">
              <a:spLocks noChangeArrowheads="1"/>
            </p:cNvSpPr>
            <p:nvPr/>
          </p:nvSpPr>
          <p:spPr bwMode="auto">
            <a:xfrm>
              <a:off x="4090032" y="1501229"/>
              <a:ext cx="4437380"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安全架构</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75" name="组合 174"/>
            <p:cNvGrpSpPr/>
            <p:nvPr/>
          </p:nvGrpSpPr>
          <p:grpSpPr>
            <a:xfrm>
              <a:off x="3059744" y="1374968"/>
              <a:ext cx="892175" cy="757940"/>
              <a:chOff x="3066159" y="4509814"/>
              <a:chExt cx="892175" cy="709673"/>
            </a:xfrm>
          </p:grpSpPr>
          <p:grpSp>
            <p:nvGrpSpPr>
              <p:cNvPr id="176" name="组合 175"/>
              <p:cNvGrpSpPr/>
              <p:nvPr/>
            </p:nvGrpSpPr>
            <p:grpSpPr>
              <a:xfrm>
                <a:off x="3066159" y="4509814"/>
                <a:ext cx="892175" cy="700723"/>
                <a:chOff x="2711131" y="2016532"/>
                <a:chExt cx="892175" cy="700723"/>
              </a:xfrm>
            </p:grpSpPr>
            <p:sp>
              <p:nvSpPr>
                <p:cNvPr id="178"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79"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77"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3</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180" name="组合 179"/>
          <p:cNvGrpSpPr/>
          <p:nvPr/>
        </p:nvGrpSpPr>
        <p:grpSpPr>
          <a:xfrm>
            <a:off x="2949893" y="3690105"/>
            <a:ext cx="6289040" cy="757940"/>
            <a:chOff x="2951480" y="1374968"/>
            <a:chExt cx="6289040" cy="757940"/>
          </a:xfrm>
        </p:grpSpPr>
        <p:sp>
          <p:nvSpPr>
            <p:cNvPr id="181"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82" name="TextBox 105"/>
            <p:cNvSpPr txBox="1">
              <a:spLocks noChangeArrowheads="1"/>
            </p:cNvSpPr>
            <p:nvPr/>
          </p:nvSpPr>
          <p:spPr bwMode="auto">
            <a:xfrm>
              <a:off x="4090032" y="1501229"/>
              <a:ext cx="443738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安全问题与挑战</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83" name="组合 182"/>
            <p:cNvGrpSpPr/>
            <p:nvPr/>
          </p:nvGrpSpPr>
          <p:grpSpPr>
            <a:xfrm>
              <a:off x="3059744" y="1374968"/>
              <a:ext cx="892175" cy="757940"/>
              <a:chOff x="3066159" y="4509814"/>
              <a:chExt cx="892175" cy="709673"/>
            </a:xfrm>
          </p:grpSpPr>
          <p:grpSp>
            <p:nvGrpSpPr>
              <p:cNvPr id="184" name="组合 183"/>
              <p:cNvGrpSpPr/>
              <p:nvPr/>
            </p:nvGrpSpPr>
            <p:grpSpPr>
              <a:xfrm>
                <a:off x="3066159" y="4509814"/>
                <a:ext cx="892175" cy="700723"/>
                <a:chOff x="2711131" y="2016532"/>
                <a:chExt cx="892175" cy="700723"/>
              </a:xfrm>
            </p:grpSpPr>
            <p:sp>
              <p:nvSpPr>
                <p:cNvPr id="186"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87"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85"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4</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204" name="组合 203"/>
          <p:cNvGrpSpPr/>
          <p:nvPr/>
        </p:nvGrpSpPr>
        <p:grpSpPr>
          <a:xfrm>
            <a:off x="2949893" y="4559204"/>
            <a:ext cx="6289040" cy="757940"/>
            <a:chOff x="2951480" y="1374968"/>
            <a:chExt cx="6289040" cy="757940"/>
          </a:xfrm>
        </p:grpSpPr>
        <p:sp>
          <p:nvSpPr>
            <p:cNvPr id="205"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206" name="TextBox 105"/>
            <p:cNvSpPr txBox="1">
              <a:spLocks noChangeArrowheads="1"/>
            </p:cNvSpPr>
            <p:nvPr/>
          </p:nvSpPr>
          <p:spPr bwMode="auto">
            <a:xfrm>
              <a:off x="4090032" y="1501229"/>
              <a:ext cx="443738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安全解决方案</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207" name="组合 206"/>
            <p:cNvGrpSpPr/>
            <p:nvPr/>
          </p:nvGrpSpPr>
          <p:grpSpPr>
            <a:xfrm>
              <a:off x="3059744" y="1374968"/>
              <a:ext cx="892175" cy="757940"/>
              <a:chOff x="3066159" y="4509814"/>
              <a:chExt cx="892175" cy="709673"/>
            </a:xfrm>
          </p:grpSpPr>
          <p:grpSp>
            <p:nvGrpSpPr>
              <p:cNvPr id="208" name="组合 207"/>
              <p:cNvGrpSpPr/>
              <p:nvPr/>
            </p:nvGrpSpPr>
            <p:grpSpPr>
              <a:xfrm>
                <a:off x="3066159" y="4509814"/>
                <a:ext cx="892175" cy="700723"/>
                <a:chOff x="2711131" y="2016532"/>
                <a:chExt cx="892175" cy="700723"/>
              </a:xfrm>
            </p:grpSpPr>
            <p:sp>
              <p:nvSpPr>
                <p:cNvPr id="210"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211"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209"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5</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212" name="组合 211"/>
          <p:cNvGrpSpPr/>
          <p:nvPr/>
        </p:nvGrpSpPr>
        <p:grpSpPr>
          <a:xfrm>
            <a:off x="2949893" y="5428303"/>
            <a:ext cx="6289040" cy="757940"/>
            <a:chOff x="2951480" y="1374968"/>
            <a:chExt cx="6289040" cy="757940"/>
          </a:xfrm>
        </p:grpSpPr>
        <p:sp>
          <p:nvSpPr>
            <p:cNvPr id="213"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214" name="TextBox 105"/>
            <p:cNvSpPr txBox="1">
              <a:spLocks noChangeArrowheads="1"/>
            </p:cNvSpPr>
            <p:nvPr/>
          </p:nvSpPr>
          <p:spPr bwMode="auto">
            <a:xfrm>
              <a:off x="4090032" y="1501229"/>
              <a:ext cx="4437380"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3000" b="1" dirty="0" smtClean="0">
                  <a:solidFill>
                    <a:srgbClr val="3C3C3C"/>
                  </a:solidFill>
                  <a:latin typeface="微软雅黑" panose="020B0503020204020204" pitchFamily="34" charset="-122"/>
                  <a:ea typeface="微软雅黑" panose="020B0503020204020204" pitchFamily="34" charset="-122"/>
                </a:rPr>
                <a:t>6</a:t>
              </a:r>
              <a:r>
                <a:rPr lang="en-US" altLang="en-US" sz="3000" b="1" dirty="0" smtClean="0">
                  <a:solidFill>
                    <a:srgbClr val="3C3C3C"/>
                  </a:solidFill>
                  <a:latin typeface="微软雅黑" panose="020B0503020204020204" pitchFamily="34" charset="-122"/>
                  <a:ea typeface="微软雅黑" panose="020B0503020204020204" pitchFamily="34" charset="-122"/>
                </a:rPr>
                <a:t>G</a:t>
              </a:r>
              <a:r>
                <a:rPr lang="zh-CN" altLang="en-US" sz="3000" b="1" dirty="0">
                  <a:solidFill>
                    <a:srgbClr val="3C3C3C"/>
                  </a:solidFill>
                  <a:latin typeface="微软雅黑" panose="020B0503020204020204" pitchFamily="34" charset="-122"/>
                  <a:ea typeface="微软雅黑" panose="020B0503020204020204" pitchFamily="34" charset="-122"/>
                </a:rPr>
                <a:t>前景布局</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215" name="组合 214"/>
            <p:cNvGrpSpPr/>
            <p:nvPr/>
          </p:nvGrpSpPr>
          <p:grpSpPr>
            <a:xfrm>
              <a:off x="3059744" y="1374968"/>
              <a:ext cx="892175" cy="757940"/>
              <a:chOff x="3066159" y="4509814"/>
              <a:chExt cx="892175" cy="709673"/>
            </a:xfrm>
          </p:grpSpPr>
          <p:grpSp>
            <p:nvGrpSpPr>
              <p:cNvPr id="216" name="组合 215"/>
              <p:cNvGrpSpPr/>
              <p:nvPr/>
            </p:nvGrpSpPr>
            <p:grpSpPr>
              <a:xfrm>
                <a:off x="3066159" y="4509814"/>
                <a:ext cx="892175" cy="700723"/>
                <a:chOff x="2711131" y="2016532"/>
                <a:chExt cx="892175" cy="700723"/>
              </a:xfrm>
            </p:grpSpPr>
            <p:sp>
              <p:nvSpPr>
                <p:cNvPr id="218"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219"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217"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6</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幻灯片编号占位符 5"/>
          <p:cNvSpPr>
            <a:spLocks noGrp="1"/>
          </p:cNvSpPr>
          <p:nvPr>
            <p:ph type="sldNum" sz="quarter" idx="12"/>
          </p:nvPr>
        </p:nvSpPr>
        <p:spPr/>
        <p:txBody>
          <a:bodyPr/>
          <a:lstStyle/>
          <a:p>
            <a:fld id="{2113E9BD-5FE3-48C4-85C4-2D5992B50EB6}" type="slidenum">
              <a:rPr lang="zh-CN" altLang="en-US" smtClean="0"/>
            </a:fld>
            <a:endParaRPr lang="zh-CN" altLang="en-US"/>
          </a:p>
        </p:txBody>
      </p:sp>
      <p:sp>
        <p:nvSpPr>
          <p:cNvPr id="4" name="文本框 3"/>
          <p:cNvSpPr txBox="1"/>
          <p:nvPr/>
        </p:nvSpPr>
        <p:spPr>
          <a:xfrm>
            <a:off x="839416" y="260648"/>
            <a:ext cx="2393604" cy="584775"/>
          </a:xfrm>
          <a:prstGeom prst="rect">
            <a:avLst/>
          </a:prstGeom>
          <a:noFill/>
        </p:spPr>
        <p:txBody>
          <a:bodyPr wrap="none" rtlCol="0">
            <a:spAutoFit/>
          </a:bodyPr>
          <a:lstStyle/>
          <a:p>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安全架构</a:t>
            </a:r>
            <a:endPar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9" name="图片 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626174" y="1058827"/>
            <a:ext cx="6230466" cy="4163571"/>
          </a:xfrm>
          <a:prstGeom prst="rect">
            <a:avLst/>
          </a:prstGeom>
        </p:spPr>
      </p:pic>
      <p:sp>
        <p:nvSpPr>
          <p:cNvPr id="3" name="文本框 2"/>
          <p:cNvSpPr txBox="1"/>
          <p:nvPr/>
        </p:nvSpPr>
        <p:spPr>
          <a:xfrm>
            <a:off x="6259971" y="5373216"/>
            <a:ext cx="4962872" cy="584775"/>
          </a:xfrm>
          <a:prstGeom prst="rect">
            <a:avLst/>
          </a:prstGeom>
          <a:noFill/>
        </p:spPr>
        <p:txBody>
          <a:bodyPr wrap="square" numCol="1" rtlCol="0">
            <a:spAutoFit/>
          </a:bodyPr>
          <a:lstStyle/>
          <a:p>
            <a:r>
              <a:rPr lang="zh-CN" altLang="en-US" sz="1600" b="1" dirty="0">
                <a:latin typeface="微软雅黑" panose="020B0503020204020204" pitchFamily="34" charset="-122"/>
                <a:ea typeface="微软雅黑" panose="020B0503020204020204" pitchFamily="34" charset="-122"/>
              </a:rPr>
              <a:t>（</a:t>
            </a:r>
            <a:r>
              <a:rPr lang="en-US" altLang="zh-CN" sz="1600" b="1" dirty="0">
                <a:latin typeface="微软雅黑" panose="020B0503020204020204" pitchFamily="34" charset="-122"/>
                <a:ea typeface="微软雅黑" panose="020B0503020204020204" pitchFamily="34" charset="-122"/>
              </a:rPr>
              <a:t>1</a:t>
            </a:r>
            <a:r>
              <a:rPr lang="zh-CN" altLang="en-US" sz="1600" b="1" dirty="0">
                <a:latin typeface="微软雅黑" panose="020B0503020204020204" pitchFamily="34" charset="-122"/>
                <a:ea typeface="微软雅黑" panose="020B0503020204020204" pitchFamily="34" charset="-122"/>
              </a:rPr>
              <a:t>）接入安全域（</a:t>
            </a:r>
            <a:r>
              <a:rPr lang="en-US" altLang="zh-CN" sz="1600" b="1" dirty="0">
                <a:latin typeface="微软雅黑" panose="020B0503020204020204" pitchFamily="34" charset="-122"/>
                <a:ea typeface="微软雅黑" panose="020B0503020204020204" pitchFamily="34" charset="-122"/>
              </a:rPr>
              <a:t>2</a:t>
            </a:r>
            <a:r>
              <a:rPr lang="zh-CN" altLang="en-US" sz="1600" b="1" dirty="0">
                <a:latin typeface="微软雅黑" panose="020B0503020204020204" pitchFamily="34" charset="-122"/>
                <a:ea typeface="微软雅黑" panose="020B0503020204020204" pitchFamily="34" charset="-122"/>
              </a:rPr>
              <a:t>）网络安全域（</a:t>
            </a:r>
            <a:r>
              <a:rPr lang="en-US" altLang="zh-CN" sz="1600" b="1" dirty="0">
                <a:latin typeface="微软雅黑" panose="020B0503020204020204" pitchFamily="34" charset="-122"/>
                <a:ea typeface="微软雅黑" panose="020B0503020204020204" pitchFamily="34" charset="-122"/>
              </a:rPr>
              <a:t>3</a:t>
            </a:r>
            <a:r>
              <a:rPr lang="zh-CN" altLang="en-US" sz="1600" b="1" dirty="0">
                <a:latin typeface="微软雅黑" panose="020B0503020204020204" pitchFamily="34" charset="-122"/>
                <a:ea typeface="微软雅黑" panose="020B0503020204020204" pitchFamily="34" charset="-122"/>
              </a:rPr>
              <a:t>）用户安全域</a:t>
            </a:r>
            <a:endParaRPr lang="en-US" altLang="zh-CN" sz="1600" b="1" dirty="0">
              <a:latin typeface="微软雅黑" panose="020B0503020204020204" pitchFamily="34" charset="-122"/>
              <a:ea typeface="微软雅黑" panose="020B0503020204020204" pitchFamily="34" charset="-122"/>
            </a:endParaRPr>
          </a:p>
          <a:p>
            <a:r>
              <a:rPr lang="zh-CN" altLang="en-US" sz="1600" b="1" dirty="0">
                <a:latin typeface="微软雅黑" panose="020B0503020204020204" pitchFamily="34" charset="-122"/>
                <a:ea typeface="微软雅黑" panose="020B0503020204020204" pitchFamily="34" charset="-122"/>
              </a:rPr>
              <a:t>（</a:t>
            </a:r>
            <a:r>
              <a:rPr lang="en-US" altLang="zh-CN" sz="1600" b="1" dirty="0">
                <a:latin typeface="微软雅黑" panose="020B0503020204020204" pitchFamily="34" charset="-122"/>
                <a:ea typeface="微软雅黑" panose="020B0503020204020204" pitchFamily="34" charset="-122"/>
              </a:rPr>
              <a:t>4</a:t>
            </a:r>
            <a:r>
              <a:rPr lang="zh-CN" altLang="en-US" sz="1600" b="1" dirty="0">
                <a:latin typeface="微软雅黑" panose="020B0503020204020204" pitchFamily="34" charset="-122"/>
                <a:ea typeface="微软雅黑" panose="020B0503020204020204" pitchFamily="34" charset="-122"/>
              </a:rPr>
              <a:t>）应用安全域（</a:t>
            </a:r>
            <a:r>
              <a:rPr lang="en-US" altLang="zh-CN" sz="1600" b="1" dirty="0">
                <a:latin typeface="微软雅黑" panose="020B0503020204020204" pitchFamily="34" charset="-122"/>
                <a:ea typeface="微软雅黑" panose="020B0503020204020204" pitchFamily="34" charset="-122"/>
              </a:rPr>
              <a:t>5</a:t>
            </a:r>
            <a:r>
              <a:rPr lang="zh-CN" altLang="en-US" sz="1600" b="1" dirty="0">
                <a:latin typeface="微软雅黑" panose="020B0503020204020204" pitchFamily="34" charset="-122"/>
                <a:ea typeface="微软雅黑" panose="020B0503020204020204" pitchFamily="34" charset="-122"/>
              </a:rPr>
              <a:t>）可信安全域（</a:t>
            </a:r>
            <a:r>
              <a:rPr lang="en-US" altLang="zh-CN" sz="1600" b="1" dirty="0">
                <a:latin typeface="微软雅黑" panose="020B0503020204020204" pitchFamily="34" charset="-122"/>
                <a:ea typeface="微软雅黑" panose="020B0503020204020204" pitchFamily="34" charset="-122"/>
              </a:rPr>
              <a:t>6</a:t>
            </a:r>
            <a:r>
              <a:rPr lang="zh-CN" altLang="en-US" sz="1600" b="1" dirty="0">
                <a:latin typeface="微软雅黑" panose="020B0503020204020204" pitchFamily="34" charset="-122"/>
                <a:ea typeface="微软雅黑" panose="020B0503020204020204" pitchFamily="34" charset="-122"/>
              </a:rPr>
              <a:t>）安全管理域</a:t>
            </a:r>
            <a:endParaRPr lang="en-US" altLang="zh-CN" sz="1600" b="1" dirty="0">
              <a:latin typeface="微软雅黑" panose="020B0503020204020204" pitchFamily="34" charset="-122"/>
              <a:ea typeface="微软雅黑" panose="020B0503020204020204" pitchFamily="34" charset="-122"/>
            </a:endParaRPr>
          </a:p>
        </p:txBody>
      </p:sp>
      <p:grpSp>
        <p:nvGrpSpPr>
          <p:cNvPr id="13" name="组合 12"/>
          <p:cNvGrpSpPr/>
          <p:nvPr/>
        </p:nvGrpSpPr>
        <p:grpSpPr>
          <a:xfrm>
            <a:off x="407368" y="1124744"/>
            <a:ext cx="4994910" cy="514120"/>
            <a:chOff x="0" y="0"/>
            <a:chExt cx="4994910" cy="514120"/>
          </a:xfrm>
          <a:solidFill>
            <a:srgbClr val="0070C0"/>
          </a:solidFill>
        </p:grpSpPr>
        <p:sp>
          <p:nvSpPr>
            <p:cNvPr id="14" name="圆角矩形 13"/>
            <p:cNvSpPr/>
            <p:nvPr/>
          </p:nvSpPr>
          <p:spPr>
            <a:xfrm>
              <a:off x="0" y="0"/>
              <a:ext cx="4994910" cy="514120"/>
            </a:xfrm>
            <a:prstGeom prst="roundRect">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圆角矩形 4"/>
            <p:cNvSpPr/>
            <p:nvPr/>
          </p:nvSpPr>
          <p:spPr>
            <a:xfrm>
              <a:off x="30261" y="47311"/>
              <a:ext cx="4944716" cy="419499"/>
            </a:xfrm>
            <a:prstGeom prst="rect">
              <a:avLst/>
            </a:prstGeom>
            <a:noFill/>
            <a:ln>
              <a:noFill/>
            </a:ln>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rtl="0">
                <a:lnSpc>
                  <a:spcPct val="90000"/>
                </a:lnSpc>
                <a:spcBef>
                  <a:spcPct val="0"/>
                </a:spcBef>
                <a:spcAft>
                  <a:spcPct val="35000"/>
                </a:spcAft>
              </a:pPr>
              <a:r>
                <a:rPr lang="en-US" altLang="zh-CN" sz="2000" b="1" kern="1200" dirty="0">
                  <a:latin typeface="微软雅黑" panose="020B0503020204020204" pitchFamily="34" charset="-122"/>
                  <a:ea typeface="微软雅黑" panose="020B0503020204020204" pitchFamily="34" charset="-122"/>
                  <a:cs typeface="Times New Roman" panose="02020603050405020304" pitchFamily="18" charset="0"/>
                </a:rPr>
                <a:t>4G</a:t>
              </a:r>
              <a:r>
                <a:rPr lang="zh-CN" altLang="en-US" sz="2000" b="1" kern="1200" dirty="0">
                  <a:latin typeface="微软雅黑" panose="020B0503020204020204" pitchFamily="34" charset="-122"/>
                  <a:ea typeface="微软雅黑" panose="020B0503020204020204" pitchFamily="34" charset="-122"/>
                  <a:cs typeface="Times New Roman" panose="02020603050405020304" pitchFamily="18" charset="0"/>
                </a:rPr>
                <a:t>安全框架无法完全刻画</a:t>
              </a:r>
              <a:r>
                <a:rPr lang="en-US" altLang="zh-CN" sz="2000" b="1" kern="1200" dirty="0">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2000" b="1" kern="1200" dirty="0">
                  <a:latin typeface="微软雅黑" panose="020B0503020204020204" pitchFamily="34" charset="-122"/>
                  <a:ea typeface="微软雅黑" panose="020B0503020204020204" pitchFamily="34" charset="-122"/>
                  <a:cs typeface="Times New Roman" panose="02020603050405020304" pitchFamily="18" charset="0"/>
                </a:rPr>
                <a:t>安全需求</a:t>
              </a:r>
              <a:endParaRPr lang="zh-CN" sz="2000" b="1" kern="1200" dirty="0">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5" name="文本框 4"/>
          <p:cNvSpPr txBox="1"/>
          <p:nvPr/>
        </p:nvSpPr>
        <p:spPr>
          <a:xfrm>
            <a:off x="407368" y="1638864"/>
            <a:ext cx="4944716" cy="2169825"/>
          </a:xfrm>
          <a:prstGeom prst="rect">
            <a:avLst/>
          </a:prstGeom>
          <a:noFill/>
        </p:spPr>
        <p:txBody>
          <a:bodyPr wrap="square" rtlCol="0">
            <a:spAutoFit/>
          </a:bodyPr>
          <a:lstStyle/>
          <a:p>
            <a:pPr marL="285750" indent="-285750">
              <a:lnSpc>
                <a:spcPts val="2700"/>
              </a:lnSpc>
              <a:buFont typeface="Wingdings" panose="05000000000000000000" pitchFamily="2" charset="2"/>
              <a:buChar char="u"/>
            </a:pP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4G </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的</a:t>
            </a: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信任模型</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不适用于</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5G</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5G</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引入新的服务提供商和设备等使</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4G</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的信任模型不再完整</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nSpc>
                <a:spcPts val="2700"/>
              </a:lnSpc>
              <a:buFont typeface="Wingdings" panose="05000000000000000000" pitchFamily="2" charset="2"/>
              <a:buChar char="u"/>
            </a:pP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4G</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安全框架中不包含</a:t>
            </a: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虚拟化及其管理</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，无法准确地展示新系统对虚拟化方面的安全需求</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nSpc>
                <a:spcPts val="2700"/>
              </a:lnSpc>
              <a:buFont typeface="Wingdings" panose="05000000000000000000" pitchFamily="2" charset="2"/>
              <a:buChar char="u"/>
            </a:pP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健康、交通、工业自动化控制等服务需要考虑</a:t>
            </a:r>
            <a:r>
              <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rPr>
              <a:t>新的安全威胁因素</a:t>
            </a:r>
            <a:endParaRPr lang="zh-CN" altLang="en-US" sz="16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文本框 15"/>
          <p:cNvSpPr txBox="1"/>
          <p:nvPr/>
        </p:nvSpPr>
        <p:spPr>
          <a:xfrm>
            <a:off x="563661" y="4471952"/>
            <a:ext cx="4872078" cy="1093248"/>
          </a:xfrm>
          <a:prstGeom prst="rect">
            <a:avLst/>
          </a:prstGeom>
          <a:noFill/>
        </p:spPr>
        <p:txBody>
          <a:bodyPr wrap="square" rtlCol="0">
            <a:spAutoFit/>
          </a:bodyPr>
          <a:lstStyle>
            <a:defPPr>
              <a:defRPr lang="zh-CN"/>
            </a:defPPr>
            <a:lvl1pPr marL="285750" indent="-285750">
              <a:lnSpc>
                <a:spcPts val="2700"/>
              </a:lnSpc>
              <a:buFont typeface="Arial" panose="020B0604020202020204" pitchFamily="34" charset="0"/>
              <a:buChar char="•"/>
              <a:defRPr>
                <a:latin typeface="微软雅黑" panose="020B0503020204020204" pitchFamily="34" charset="-122"/>
                <a:ea typeface="微软雅黑" panose="020B0503020204020204" pitchFamily="34" charset="-122"/>
              </a:defRPr>
            </a:lvl1pPr>
          </a:lstStyle>
          <a:p>
            <a:pPr marL="0" indent="0">
              <a:buNone/>
            </a:pPr>
            <a:r>
              <a:rPr lang="zh-CN" altLang="en-US" sz="1600" dirty="0">
                <a:latin typeface="Times New Roman" panose="02020603050405020304" pitchFamily="18" charset="0"/>
                <a:cs typeface="Times New Roman" panose="02020603050405020304" pitchFamily="18" charset="0"/>
              </a:rPr>
              <a:t>结合</a:t>
            </a:r>
            <a:r>
              <a:rPr lang="en-US" altLang="zh-CN" sz="1600" b="1" dirty="0">
                <a:latin typeface="Times New Roman" panose="02020603050405020304" pitchFamily="18" charset="0"/>
                <a:cs typeface="Times New Roman" panose="02020603050405020304" pitchFamily="18" charset="0"/>
              </a:rPr>
              <a:t>IMT-2020(5G)</a:t>
            </a:r>
            <a:r>
              <a:rPr lang="zh-CN" altLang="en-US" sz="1600" b="1" dirty="0">
                <a:latin typeface="Times New Roman" panose="02020603050405020304" pitchFamily="18" charset="0"/>
                <a:cs typeface="Times New Roman" panose="02020603050405020304" pitchFamily="18" charset="0"/>
              </a:rPr>
              <a:t>推进组</a:t>
            </a:r>
            <a:r>
              <a:rPr lang="zh-CN" altLang="en-US" sz="1600" dirty="0">
                <a:latin typeface="Times New Roman" panose="02020603050405020304" pitchFamily="18" charset="0"/>
                <a:cs typeface="Times New Roman" panose="02020603050405020304" pitchFamily="18" charset="0"/>
              </a:rPr>
              <a:t>和</a:t>
            </a:r>
            <a:r>
              <a:rPr lang="en-US" altLang="zh-CN" sz="1600" b="1" dirty="0">
                <a:latin typeface="Times New Roman" panose="02020603050405020304" pitchFamily="18" charset="0"/>
                <a:cs typeface="Times New Roman" panose="02020603050405020304" pitchFamily="18" charset="0"/>
              </a:rPr>
              <a:t>5G PPP</a:t>
            </a:r>
            <a:r>
              <a:rPr lang="zh-CN" altLang="en-US" sz="1600" b="1" dirty="0">
                <a:latin typeface="Times New Roman" panose="02020603050405020304" pitchFamily="18" charset="0"/>
                <a:cs typeface="Times New Roman" panose="02020603050405020304" pitchFamily="18" charset="0"/>
              </a:rPr>
              <a:t>最新的安全白皮书</a:t>
            </a:r>
            <a:r>
              <a:rPr lang="zh-CN" altLang="en-US" sz="1600" dirty="0">
                <a:latin typeface="Times New Roman" panose="02020603050405020304" pitchFamily="18" charset="0"/>
                <a:cs typeface="Times New Roman" panose="02020603050405020304" pitchFamily="18" charset="0"/>
              </a:rPr>
              <a:t>可以得到一个较为合理的</a:t>
            </a:r>
            <a:r>
              <a:rPr lang="en-US" altLang="zh-CN" sz="1600" dirty="0">
                <a:latin typeface="Times New Roman" panose="02020603050405020304" pitchFamily="18" charset="0"/>
                <a:cs typeface="Times New Roman" panose="02020603050405020304" pitchFamily="18" charset="0"/>
              </a:rPr>
              <a:t>5G</a:t>
            </a:r>
            <a:r>
              <a:rPr lang="zh-CN" altLang="en-US" sz="1600" dirty="0">
                <a:latin typeface="Times New Roman" panose="02020603050405020304" pitchFamily="18" charset="0"/>
                <a:cs typeface="Times New Roman" panose="02020603050405020304" pitchFamily="18" charset="0"/>
              </a:rPr>
              <a:t>安全框架</a:t>
            </a:r>
            <a:r>
              <a:rPr lang="en-US" altLang="zh-CN" sz="1600" dirty="0">
                <a:latin typeface="Times New Roman" panose="02020603050405020304" pitchFamily="18" charset="0"/>
                <a:cs typeface="Times New Roman" panose="02020603050405020304" pitchFamily="18" charset="0"/>
              </a:rPr>
              <a:t>(</a:t>
            </a:r>
            <a:r>
              <a:rPr lang="zh-CN" altLang="en-US" sz="1600" dirty="0">
                <a:latin typeface="Times New Roman" panose="02020603050405020304" pitchFamily="18" charset="0"/>
                <a:cs typeface="Times New Roman" panose="02020603050405020304" pitchFamily="18" charset="0"/>
              </a:rPr>
              <a:t>如右图</a:t>
            </a:r>
            <a:r>
              <a:rPr lang="en-US" altLang="zh-CN" sz="1600" dirty="0">
                <a:latin typeface="Times New Roman" panose="02020603050405020304" pitchFamily="18" charset="0"/>
                <a:cs typeface="Times New Roman" panose="02020603050405020304" pitchFamily="18" charset="0"/>
              </a:rPr>
              <a:t>)</a:t>
            </a:r>
            <a:r>
              <a:rPr lang="zh-CN" altLang="en-US" sz="1600" dirty="0">
                <a:latin typeface="Times New Roman" panose="02020603050405020304" pitchFamily="18" charset="0"/>
                <a:cs typeface="Times New Roman" panose="02020603050405020304" pitchFamily="18" charset="0"/>
              </a:rPr>
              <a:t>。该框架以</a:t>
            </a:r>
            <a:r>
              <a:rPr lang="en-US" altLang="zh-CN" sz="1600" dirty="0">
                <a:latin typeface="Times New Roman" panose="02020603050405020304" pitchFamily="18" charset="0"/>
                <a:cs typeface="Times New Roman" panose="02020603050405020304" pitchFamily="18" charset="0"/>
              </a:rPr>
              <a:t>4G</a:t>
            </a:r>
            <a:r>
              <a:rPr lang="zh-CN" altLang="en-US" sz="1600" dirty="0">
                <a:latin typeface="Times New Roman" panose="02020603050405020304" pitchFamily="18" charset="0"/>
                <a:cs typeface="Times New Roman" panose="02020603050405020304" pitchFamily="18" charset="0"/>
              </a:rPr>
              <a:t>的安全框架为基础，涉及</a:t>
            </a:r>
            <a:r>
              <a:rPr lang="en-US" altLang="zh-CN" sz="1600" dirty="0">
                <a:latin typeface="Times New Roman" panose="02020603050405020304" pitchFamily="18" charset="0"/>
                <a:cs typeface="Times New Roman" panose="02020603050405020304" pitchFamily="18" charset="0"/>
              </a:rPr>
              <a:t>5G</a:t>
            </a:r>
            <a:r>
              <a:rPr lang="zh-CN" altLang="en-US" sz="1600" dirty="0">
                <a:latin typeface="Times New Roman" panose="02020603050405020304" pitchFamily="18" charset="0"/>
                <a:cs typeface="Times New Roman" panose="02020603050405020304" pitchFamily="18" charset="0"/>
              </a:rPr>
              <a:t>的</a:t>
            </a:r>
            <a:r>
              <a:rPr lang="en-US" altLang="zh-CN" sz="1600" dirty="0">
                <a:latin typeface="Times New Roman" panose="02020603050405020304" pitchFamily="18" charset="0"/>
                <a:cs typeface="Times New Roman" panose="02020603050405020304" pitchFamily="18" charset="0"/>
              </a:rPr>
              <a:t>6</a:t>
            </a:r>
            <a:r>
              <a:rPr lang="zh-CN" altLang="en-US" sz="1600" dirty="0">
                <a:latin typeface="Times New Roman" panose="02020603050405020304" pitchFamily="18" charset="0"/>
                <a:cs typeface="Times New Roman" panose="02020603050405020304" pitchFamily="18" charset="0"/>
              </a:rPr>
              <a:t>个域的安全。</a:t>
            </a:r>
            <a:endParaRPr lang="zh-CN" altLang="en-US" sz="1600" dirty="0">
              <a:latin typeface="Times New Roman" panose="02020603050405020304" pitchFamily="18" charset="0"/>
              <a:cs typeface="Times New Roman" panose="02020603050405020304" pitchFamily="18" charset="0"/>
            </a:endParaRPr>
          </a:p>
        </p:txBody>
      </p:sp>
      <p:grpSp>
        <p:nvGrpSpPr>
          <p:cNvPr id="17" name="组合 16"/>
          <p:cNvGrpSpPr/>
          <p:nvPr/>
        </p:nvGrpSpPr>
        <p:grpSpPr>
          <a:xfrm>
            <a:off x="440829" y="3957832"/>
            <a:ext cx="5031229" cy="514120"/>
            <a:chOff x="0" y="0"/>
            <a:chExt cx="5031229" cy="514120"/>
          </a:xfrm>
          <a:solidFill>
            <a:srgbClr val="0070C0"/>
          </a:solidFill>
        </p:grpSpPr>
        <p:sp>
          <p:nvSpPr>
            <p:cNvPr id="18" name="圆角矩形 17"/>
            <p:cNvSpPr/>
            <p:nvPr/>
          </p:nvSpPr>
          <p:spPr>
            <a:xfrm>
              <a:off x="0" y="0"/>
              <a:ext cx="4994910" cy="514120"/>
            </a:xfrm>
            <a:prstGeom prst="roundRect">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9" name="圆角矩形 4"/>
            <p:cNvSpPr/>
            <p:nvPr/>
          </p:nvSpPr>
          <p:spPr>
            <a:xfrm>
              <a:off x="86513" y="27261"/>
              <a:ext cx="4944716" cy="486859"/>
            </a:xfrm>
            <a:prstGeom prst="rect">
              <a:avLst/>
            </a:prstGeom>
            <a:noFill/>
            <a:ln>
              <a:noFill/>
            </a:ln>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rtl="0">
                <a:lnSpc>
                  <a:spcPct val="90000"/>
                </a:lnSpc>
                <a:spcBef>
                  <a:spcPct val="0"/>
                </a:spcBef>
                <a:spcAft>
                  <a:spcPct val="35000"/>
                </a:spcAft>
              </a:pPr>
              <a:r>
                <a:rPr lang="zh-CN" altLang="en-US" sz="2000" b="1" dirty="0">
                  <a:latin typeface="微软雅黑" panose="020B0503020204020204" pitchFamily="34" charset="-122"/>
                  <a:ea typeface="微软雅黑" panose="020B0503020204020204" pitchFamily="34" charset="-122"/>
                  <a:cs typeface="Times New Roman" panose="02020603050405020304" pitchFamily="18" charset="0"/>
                </a:rPr>
                <a:t>新的</a:t>
              </a:r>
              <a:r>
                <a:rPr lang="en-US" altLang="zh-CN" sz="2000" b="1" dirty="0">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2000" b="1" dirty="0">
                  <a:latin typeface="微软雅黑" panose="020B0503020204020204" pitchFamily="34" charset="-122"/>
                  <a:ea typeface="微软雅黑" panose="020B0503020204020204" pitchFamily="34" charset="-122"/>
                  <a:cs typeface="Times New Roman" panose="02020603050405020304" pitchFamily="18" charset="0"/>
                </a:rPr>
                <a:t>安全架构</a:t>
              </a:r>
              <a:r>
                <a:rPr lang="en-US" altLang="zh-CN" sz="2000" b="1" dirty="0">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000" b="1"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b="1" dirty="0">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2000" b="1" dirty="0">
                  <a:latin typeface="微软雅黑" panose="020B0503020204020204" pitchFamily="34" charset="-122"/>
                  <a:ea typeface="微软雅黑" panose="020B0503020204020204" pitchFamily="34" charset="-122"/>
                  <a:cs typeface="Times New Roman" panose="02020603050405020304" pitchFamily="18" charset="0"/>
                </a:rPr>
                <a:t>）</a:t>
              </a:r>
              <a:endParaRPr lang="zh-CN" sz="2000" b="1" kern="1200" dirty="0">
                <a:latin typeface="微软雅黑" panose="020B0503020204020204" pitchFamily="34" charset="-122"/>
                <a:ea typeface="微软雅黑" panose="020B0503020204020204" pitchFamily="34" charset="-122"/>
                <a:cs typeface="Times New Roman" panose="02020603050405020304" pitchFamily="18" charset="0"/>
              </a:endParaRPr>
            </a:p>
          </p:txBody>
        </p:sp>
      </p:gr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06070"/>
            <a:ext cx="10515600" cy="530225"/>
          </a:xfrm>
        </p:spPr>
        <p:txBody>
          <a:bodyPr>
            <a:noAutofit/>
          </a:bodyPr>
          <a:lstStyle/>
          <a:p>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安全架构</a:t>
            </a:r>
            <a:endPar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dirty="0"/>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23392" y="1268760"/>
            <a:ext cx="6480720" cy="4536504"/>
          </a:xfrm>
          <a:prstGeom prst="rect">
            <a:avLst/>
          </a:prstGeom>
        </p:spPr>
      </p:pic>
      <p:sp>
        <p:nvSpPr>
          <p:cNvPr id="3" name="文本框 2"/>
          <p:cNvSpPr txBox="1"/>
          <p:nvPr/>
        </p:nvSpPr>
        <p:spPr>
          <a:xfrm>
            <a:off x="7434457" y="1286465"/>
            <a:ext cx="4398168" cy="4662815"/>
          </a:xfrm>
          <a:prstGeom prst="rect">
            <a:avLst/>
          </a:prstGeom>
          <a:noFill/>
        </p:spPr>
        <p:txBody>
          <a:bodyPr wrap="square" rtlCol="0">
            <a:spAutoFit/>
          </a:bodyPr>
          <a:lstStyle/>
          <a:p>
            <a:pPr>
              <a:lnSpc>
                <a:spcPct val="150000"/>
              </a:lnSpc>
            </a:pPr>
            <a:r>
              <a:rPr lang="zh-CN" altLang="en-US" dirty="0" smtClean="0">
                <a:latin typeface="微软雅黑" panose="020B0503020204020204" pitchFamily="34" charset="-122"/>
                <a:ea typeface="微软雅黑" panose="020B0503020204020204" pitchFamily="34" charset="-122"/>
              </a:rPr>
              <a:t>（</a:t>
            </a:r>
            <a:r>
              <a:rPr lang="en-US" altLang="zh-CN" dirty="0" smtClean="0">
                <a:latin typeface="微软雅黑" panose="020B0503020204020204" pitchFamily="34" charset="-122"/>
                <a:ea typeface="微软雅黑" panose="020B0503020204020204" pitchFamily="34" charset="-122"/>
              </a:rPr>
              <a:t>1</a:t>
            </a:r>
            <a:r>
              <a:rPr lang="zh-CN" altLang="en-US" dirty="0" smtClean="0">
                <a:latin typeface="微软雅黑" panose="020B0503020204020204" pitchFamily="34" charset="-122"/>
                <a:ea typeface="微软雅黑" panose="020B0503020204020204" pitchFamily="34" charset="-122"/>
              </a:rPr>
              <a:t>）</a:t>
            </a:r>
            <a:r>
              <a:rPr lang="zh-CN" altLang="en-US" b="1" dirty="0" smtClean="0">
                <a:latin typeface="微软雅黑" panose="020B0503020204020204" pitchFamily="34" charset="-122"/>
                <a:ea typeface="微软雅黑" panose="020B0503020204020204" pitchFamily="34" charset="-122"/>
              </a:rPr>
              <a:t>接入安全域</a:t>
            </a:r>
            <a:r>
              <a:rPr lang="zh-CN" altLang="en-US" dirty="0" smtClean="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关注设备接入网络的安全性。其主要目标是保证设备安全地接入网络以及用户</a:t>
            </a:r>
            <a:r>
              <a:rPr lang="zh-CN" altLang="en-US" dirty="0" smtClean="0">
                <a:latin typeface="微软雅黑" panose="020B0503020204020204" pitchFamily="34" charset="-122"/>
                <a:ea typeface="微软雅黑" panose="020B0503020204020204" pitchFamily="34" charset="-122"/>
              </a:rPr>
              <a:t>数据</a:t>
            </a:r>
            <a:r>
              <a:rPr lang="zh-CN" altLang="en-US" dirty="0">
                <a:latin typeface="微软雅黑" panose="020B0503020204020204" pitchFamily="34" charset="-122"/>
                <a:ea typeface="微软雅黑" panose="020B0503020204020204" pitchFamily="34" charset="-122"/>
              </a:rPr>
              <a:t>的</a:t>
            </a:r>
            <a:r>
              <a:rPr lang="zh-CN" altLang="en-US" dirty="0" smtClean="0">
                <a:latin typeface="微软雅黑" panose="020B0503020204020204" pitchFamily="34" charset="-122"/>
                <a:ea typeface="微软雅黑" panose="020B0503020204020204" pitchFamily="34" charset="-122"/>
              </a:rPr>
              <a:t>传输安全性；</a:t>
            </a:r>
            <a:endParaRPr lang="en-US" altLang="zh-CN" dirty="0" smtClean="0">
              <a:latin typeface="微软雅黑" panose="020B0503020204020204" pitchFamily="34" charset="-122"/>
              <a:ea typeface="微软雅黑" panose="020B0503020204020204" pitchFamily="34" charset="-122"/>
            </a:endParaRPr>
          </a:p>
          <a:p>
            <a:pPr>
              <a:lnSpc>
                <a:spcPct val="150000"/>
              </a:lnSpc>
            </a:pPr>
            <a:r>
              <a:rPr lang="zh-CN" altLang="en-US" dirty="0" smtClean="0">
                <a:latin typeface="微软雅黑" panose="020B0503020204020204" pitchFamily="34" charset="-122"/>
                <a:ea typeface="微软雅黑" panose="020B0503020204020204" pitchFamily="34" charset="-122"/>
              </a:rPr>
              <a:t>（</a:t>
            </a:r>
            <a:r>
              <a:rPr lang="en-US" altLang="zh-CN" dirty="0" smtClean="0">
                <a:latin typeface="微软雅黑" panose="020B0503020204020204" pitchFamily="34" charset="-122"/>
                <a:ea typeface="微软雅黑" panose="020B0503020204020204" pitchFamily="34" charset="-122"/>
              </a:rPr>
              <a:t>2</a:t>
            </a:r>
            <a:r>
              <a:rPr lang="zh-CN" altLang="en-US" dirty="0" smtClean="0">
                <a:latin typeface="微软雅黑" panose="020B0503020204020204" pitchFamily="34" charset="-122"/>
                <a:ea typeface="微软雅黑" panose="020B0503020204020204" pitchFamily="34" charset="-122"/>
              </a:rPr>
              <a:t>）</a:t>
            </a:r>
            <a:r>
              <a:rPr lang="zh-CN" altLang="en-US" b="1" dirty="0" smtClean="0">
                <a:latin typeface="微软雅黑" panose="020B0503020204020204" pitchFamily="34" charset="-122"/>
                <a:ea typeface="微软雅黑" panose="020B0503020204020204" pitchFamily="34" charset="-122"/>
              </a:rPr>
              <a:t>网络</a:t>
            </a:r>
            <a:r>
              <a:rPr lang="zh-CN" altLang="en-US" b="1" dirty="0">
                <a:latin typeface="微软雅黑" panose="020B0503020204020204" pitchFamily="34" charset="-122"/>
                <a:ea typeface="微软雅黑" panose="020B0503020204020204" pitchFamily="34" charset="-122"/>
              </a:rPr>
              <a:t>安全域</a:t>
            </a:r>
            <a:r>
              <a:rPr lang="zh-CN" altLang="en-US" dirty="0">
                <a:latin typeface="微软雅黑" panose="020B0503020204020204" pitchFamily="34" charset="-122"/>
                <a:ea typeface="微软雅黑" panose="020B0503020204020204" pitchFamily="34" charset="-122"/>
              </a:rPr>
              <a:t>：关注接入网内部、核心网内部、接入网与核心网以及服务网络和归属环境（网络）之间信令和数据传输的安全性；</a:t>
            </a:r>
            <a:endParaRPr lang="en-US" altLang="zh-CN" dirty="0">
              <a:latin typeface="微软雅黑" panose="020B0503020204020204" pitchFamily="34" charset="-122"/>
              <a:ea typeface="微软雅黑" panose="020B0503020204020204" pitchFamily="34" charset="-122"/>
            </a:endParaRPr>
          </a:p>
          <a:p>
            <a:pPr>
              <a:lnSpc>
                <a:spcPct val="150000"/>
              </a:lnSpc>
            </a:pPr>
            <a:r>
              <a:rPr lang="zh-CN" altLang="en-US" dirty="0" smtClean="0">
                <a:latin typeface="微软雅黑" panose="020B0503020204020204" pitchFamily="34" charset="-122"/>
                <a:ea typeface="微软雅黑" panose="020B0503020204020204" pitchFamily="34" charset="-122"/>
              </a:rPr>
              <a:t>（</a:t>
            </a:r>
            <a:r>
              <a:rPr lang="en-US" altLang="zh-CN" dirty="0" smtClean="0">
                <a:latin typeface="微软雅黑" panose="020B0503020204020204" pitchFamily="34" charset="-122"/>
                <a:ea typeface="微软雅黑" panose="020B0503020204020204" pitchFamily="34" charset="-122"/>
              </a:rPr>
              <a:t>3</a:t>
            </a:r>
            <a:r>
              <a:rPr lang="zh-CN" altLang="en-US" dirty="0" smtClean="0">
                <a:latin typeface="微软雅黑" panose="020B0503020204020204" pitchFamily="34" charset="-122"/>
                <a:ea typeface="微软雅黑" panose="020B0503020204020204" pitchFamily="34" charset="-122"/>
              </a:rPr>
              <a:t>）</a:t>
            </a:r>
            <a:r>
              <a:rPr lang="zh-CN" altLang="en-US" b="1" dirty="0" smtClean="0">
                <a:latin typeface="微软雅黑" panose="020B0503020204020204" pitchFamily="34" charset="-122"/>
                <a:ea typeface="微软雅黑" panose="020B0503020204020204" pitchFamily="34" charset="-122"/>
              </a:rPr>
              <a:t>用户</a:t>
            </a:r>
            <a:r>
              <a:rPr lang="zh-CN" altLang="en-US" b="1" dirty="0">
                <a:latin typeface="微软雅黑" panose="020B0503020204020204" pitchFamily="34" charset="-122"/>
                <a:ea typeface="微软雅黑" panose="020B0503020204020204" pitchFamily="34" charset="-122"/>
              </a:rPr>
              <a:t>安全域</a:t>
            </a:r>
            <a:r>
              <a:rPr lang="zh-CN" altLang="en-US" dirty="0">
                <a:latin typeface="微软雅黑" panose="020B0503020204020204" pitchFamily="34" charset="-122"/>
                <a:ea typeface="微软雅黑" panose="020B0503020204020204" pitchFamily="34" charset="-122"/>
              </a:rPr>
              <a:t>：关注设备与身份标识模块之间的双向认证安全</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在用户接入网络之前确保设备以及用户身份标识模块的合法性以及用户身份的隐私安全等</a:t>
            </a:r>
            <a:r>
              <a:rPr lang="zh-CN" altLang="en-US" dirty="0" smtClean="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06070"/>
            <a:ext cx="10515600" cy="530225"/>
          </a:xfrm>
        </p:spPr>
        <p:txBody>
          <a:bodyPr>
            <a:noAutofit/>
          </a:bodyPr>
          <a:lstStyle/>
          <a:p>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安全架构</a:t>
            </a:r>
            <a:endPar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dirty="0"/>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23392" y="1268760"/>
            <a:ext cx="6480720" cy="4536504"/>
          </a:xfrm>
          <a:prstGeom prst="rect">
            <a:avLst/>
          </a:prstGeom>
        </p:spPr>
      </p:pic>
      <p:sp>
        <p:nvSpPr>
          <p:cNvPr id="3" name="文本框 2"/>
          <p:cNvSpPr txBox="1"/>
          <p:nvPr/>
        </p:nvSpPr>
        <p:spPr>
          <a:xfrm>
            <a:off x="7434457" y="1044965"/>
            <a:ext cx="4398168" cy="4939814"/>
          </a:xfrm>
          <a:prstGeom prst="rect">
            <a:avLst/>
          </a:prstGeom>
          <a:noFill/>
        </p:spPr>
        <p:txBody>
          <a:bodyPr wrap="square" rtlCol="0">
            <a:spAutoFit/>
          </a:bodyPr>
          <a:lstStyle/>
          <a:p>
            <a:pPr>
              <a:lnSpc>
                <a:spcPct val="125000"/>
              </a:lnSpc>
            </a:pPr>
            <a:r>
              <a:rPr lang="zh-CN" altLang="en-US" dirty="0" smtClean="0">
                <a:latin typeface="微软雅黑" panose="020B0503020204020204" pitchFamily="34" charset="-122"/>
                <a:ea typeface="微软雅黑" panose="020B0503020204020204" pitchFamily="34" charset="-122"/>
              </a:rPr>
              <a:t>（</a:t>
            </a:r>
            <a:r>
              <a:rPr lang="en-US" altLang="zh-CN" dirty="0" smtClean="0">
                <a:latin typeface="微软雅黑" panose="020B0503020204020204" pitchFamily="34" charset="-122"/>
                <a:ea typeface="微软雅黑" panose="020B0503020204020204" pitchFamily="34" charset="-122"/>
              </a:rPr>
              <a:t>4</a:t>
            </a:r>
            <a:r>
              <a:rPr lang="zh-CN" altLang="en-US" dirty="0" smtClean="0">
                <a:latin typeface="微软雅黑" panose="020B0503020204020204" pitchFamily="34" charset="-122"/>
                <a:ea typeface="微软雅黑" panose="020B0503020204020204" pitchFamily="34" charset="-122"/>
              </a:rPr>
              <a:t>）</a:t>
            </a:r>
            <a:r>
              <a:rPr lang="zh-CN" altLang="en-US" b="1" dirty="0" smtClean="0">
                <a:latin typeface="微软雅黑" panose="020B0503020204020204" pitchFamily="34" charset="-122"/>
                <a:ea typeface="微软雅黑" panose="020B0503020204020204" pitchFamily="34" charset="-122"/>
              </a:rPr>
              <a:t>应用</a:t>
            </a:r>
            <a:r>
              <a:rPr lang="zh-CN" altLang="en-US" b="1" dirty="0">
                <a:latin typeface="微软雅黑" panose="020B0503020204020204" pitchFamily="34" charset="-122"/>
                <a:ea typeface="微软雅黑" panose="020B0503020204020204" pitchFamily="34" charset="-122"/>
              </a:rPr>
              <a:t>安全域</a:t>
            </a:r>
            <a:r>
              <a:rPr lang="zh-CN" altLang="en-US" dirty="0">
                <a:latin typeface="微软雅黑" panose="020B0503020204020204" pitchFamily="34" charset="-122"/>
                <a:ea typeface="微软雅黑" panose="020B0503020204020204" pitchFamily="34" charset="-122"/>
              </a:rPr>
              <a:t>：应用安全域主要关注用户设备上的应用与服务提供方之间通信的安全性</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并保证所提供的服务无法恶意获取用户的其他隐私信息</a:t>
            </a:r>
            <a:r>
              <a:rPr lang="zh-CN" altLang="en-US" dirty="0" smtClean="0">
                <a:latin typeface="微软雅黑" panose="020B0503020204020204" pitchFamily="34" charset="-122"/>
                <a:ea typeface="微软雅黑" panose="020B0503020204020204" pitchFamily="34" charset="-122"/>
              </a:rPr>
              <a:t>；</a:t>
            </a:r>
            <a:endParaRPr lang="en-US" altLang="zh-CN" dirty="0" smtClean="0">
              <a:latin typeface="微软雅黑" panose="020B0503020204020204" pitchFamily="34" charset="-122"/>
              <a:ea typeface="微软雅黑" panose="020B0503020204020204" pitchFamily="34" charset="-122"/>
            </a:endParaRPr>
          </a:p>
          <a:p>
            <a:pPr>
              <a:lnSpc>
                <a:spcPct val="125000"/>
              </a:lnSpc>
            </a:pP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5</a:t>
            </a:r>
            <a:r>
              <a:rPr lang="zh-CN" altLang="en-US"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可信安全域</a:t>
            </a:r>
            <a:r>
              <a:rPr lang="zh-CN" altLang="en-US" dirty="0">
                <a:latin typeface="微软雅黑" panose="020B0503020204020204" pitchFamily="34" charset="-122"/>
                <a:ea typeface="微软雅黑" panose="020B0503020204020204" pitchFamily="34" charset="-122"/>
              </a:rPr>
              <a:t>：关注用户、移动网络运营商和基础设施提供商之间的信任问题</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也包括用户根据不同的信任强度选择符合服务条款的安全措施和垂直服务将信任关系授权给第三方实体等</a:t>
            </a:r>
            <a:endParaRPr lang="zh-CN" altLang="en-US" dirty="0">
              <a:latin typeface="微软雅黑" panose="020B0503020204020204" pitchFamily="34" charset="-122"/>
              <a:ea typeface="微软雅黑" panose="020B0503020204020204" pitchFamily="34" charset="-122"/>
            </a:endParaRPr>
          </a:p>
          <a:p>
            <a:pPr>
              <a:lnSpc>
                <a:spcPct val="125000"/>
              </a:lnSpc>
            </a:pP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6</a:t>
            </a:r>
            <a:r>
              <a:rPr lang="zh-CN" altLang="en-US"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安全管理域：</a:t>
            </a:r>
            <a:r>
              <a:rPr lang="zh-CN" altLang="en-US" dirty="0">
                <a:latin typeface="微软雅黑" panose="020B0503020204020204" pitchFamily="34" charset="-122"/>
                <a:ea typeface="微软雅黑" panose="020B0503020204020204" pitchFamily="34" charset="-122"/>
              </a:rPr>
              <a:t>由于</a:t>
            </a:r>
            <a:r>
              <a:rPr lang="en-US" altLang="zh-CN" dirty="0">
                <a:latin typeface="微软雅黑" panose="020B0503020204020204" pitchFamily="34" charset="-122"/>
                <a:ea typeface="微软雅黑" panose="020B0503020204020204" pitchFamily="34" charset="-122"/>
              </a:rPr>
              <a:t>5G </a:t>
            </a:r>
            <a:r>
              <a:rPr lang="zh-CN" altLang="en-US" dirty="0">
                <a:latin typeface="微软雅黑" panose="020B0503020204020204" pitchFamily="34" charset="-122"/>
                <a:ea typeface="微软雅黑" panose="020B0503020204020204" pitchFamily="34" charset="-122"/>
              </a:rPr>
              <a:t>安全需求繁多杂</a:t>
            </a:r>
            <a:r>
              <a:rPr lang="en-US" altLang="zh-CN" dirty="0">
                <a:latin typeface="微软雅黑" panose="020B0503020204020204" pitchFamily="34" charset="-122"/>
                <a:ea typeface="微软雅黑" panose="020B0503020204020204" pitchFamily="34" charset="-122"/>
              </a:rPr>
              <a:t>,5G </a:t>
            </a:r>
            <a:r>
              <a:rPr lang="zh-CN" altLang="en-US" dirty="0">
                <a:latin typeface="微软雅黑" panose="020B0503020204020204" pitchFamily="34" charset="-122"/>
                <a:ea typeface="微软雅黑" panose="020B0503020204020204" pitchFamily="34" charset="-122"/>
              </a:rPr>
              <a:t>需要同时应对多种不同层级的安全诉求</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为了保证</a:t>
            </a:r>
            <a:r>
              <a:rPr lang="en-US" altLang="zh-CN" dirty="0">
                <a:latin typeface="微软雅黑" panose="020B0503020204020204" pitchFamily="34" charset="-122"/>
                <a:ea typeface="微软雅黑" panose="020B0503020204020204" pitchFamily="34" charset="-122"/>
              </a:rPr>
              <a:t>5G </a:t>
            </a:r>
            <a:r>
              <a:rPr lang="zh-CN" altLang="en-US" dirty="0">
                <a:latin typeface="微软雅黑" panose="020B0503020204020204" pitchFamily="34" charset="-122"/>
                <a:ea typeface="微软雅黑" panose="020B0503020204020204" pitchFamily="34" charset="-122"/>
              </a:rPr>
              <a:t>的整体安全</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安全管理域需要在监测和分析的基础上为系统维护者提供全局的系统安全视角</a:t>
            </a:r>
            <a:r>
              <a:rPr lang="zh-CN" altLang="en-US" dirty="0" smtClean="0">
                <a:latin typeface="微软雅黑" panose="020B0503020204020204" pitchFamily="34" charset="-122"/>
                <a:ea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幻灯片编号占位符 5"/>
          <p:cNvSpPr>
            <a:spLocks noGrp="1"/>
          </p:cNvSpPr>
          <p:nvPr>
            <p:ph type="sldNum" sz="quarter" idx="12"/>
          </p:nvPr>
        </p:nvSpPr>
        <p:spPr/>
        <p:txBody>
          <a:bodyPr/>
          <a:lstStyle/>
          <a:p>
            <a:fld id="{2113E9BD-5FE3-48C4-85C4-2D5992B50EB6}" type="slidenum">
              <a:rPr lang="zh-CN" altLang="en-US" smtClean="0"/>
            </a:fld>
            <a:endParaRPr lang="zh-CN" altLang="en-US" dirty="0"/>
          </a:p>
        </p:txBody>
      </p:sp>
      <p:sp>
        <p:nvSpPr>
          <p:cNvPr id="4" name="文本框 3"/>
          <p:cNvSpPr txBox="1"/>
          <p:nvPr/>
        </p:nvSpPr>
        <p:spPr>
          <a:xfrm>
            <a:off x="839416" y="260648"/>
            <a:ext cx="3214341" cy="584775"/>
          </a:xfrm>
          <a:prstGeom prst="rect">
            <a:avLst/>
          </a:prstGeom>
          <a:noFill/>
        </p:spPr>
        <p:txBody>
          <a:bodyPr wrap="none" rtlCol="0">
            <a:spAutoFit/>
          </a:bodyPr>
          <a:lstStyle/>
          <a:p>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安全防护架构</a:t>
            </a:r>
            <a:endPar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2706" t="8087" r="3522" b="5196"/>
          <a:stretch>
            <a:fillRect/>
          </a:stretch>
        </p:blipFill>
        <p:spPr>
          <a:xfrm>
            <a:off x="119336" y="1124744"/>
            <a:ext cx="8280920" cy="4320481"/>
          </a:xfrm>
          <a:prstGeom prst="rect">
            <a:avLst/>
          </a:prstGeom>
        </p:spPr>
      </p:pic>
      <p:grpSp>
        <p:nvGrpSpPr>
          <p:cNvPr id="7" name="组合 6"/>
          <p:cNvGrpSpPr/>
          <p:nvPr/>
        </p:nvGrpSpPr>
        <p:grpSpPr>
          <a:xfrm>
            <a:off x="8472264" y="1289468"/>
            <a:ext cx="3565483" cy="514120"/>
            <a:chOff x="0" y="0"/>
            <a:chExt cx="4994910" cy="514120"/>
          </a:xfrm>
        </p:grpSpPr>
        <p:sp>
          <p:nvSpPr>
            <p:cNvPr id="8" name="圆角矩形 7"/>
            <p:cNvSpPr/>
            <p:nvPr/>
          </p:nvSpPr>
          <p:spPr>
            <a:xfrm>
              <a:off x="0" y="0"/>
              <a:ext cx="4994910" cy="514120"/>
            </a:xfrm>
            <a:prstGeom prst="roundRect">
              <a:avLst/>
            </a:prstGeom>
            <a:solidFill>
              <a:srgbClr val="0070C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9" name="圆角矩形 4"/>
            <p:cNvSpPr/>
            <p:nvPr/>
          </p:nvSpPr>
          <p:spPr>
            <a:xfrm>
              <a:off x="25097" y="25097"/>
              <a:ext cx="4944716" cy="489023"/>
            </a:xfrm>
            <a:prstGeom prst="rect">
              <a:avLst/>
            </a:prstGeom>
            <a:no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rtl="0">
                <a:lnSpc>
                  <a:spcPct val="90000"/>
                </a:lnSpc>
                <a:spcBef>
                  <a:spcPct val="0"/>
                </a:spcBef>
                <a:spcAft>
                  <a:spcPct val="35000"/>
                </a:spcAft>
              </a:pPr>
              <a:r>
                <a:rPr lang="zh-CN" altLang="en-US" sz="2000" b="1" kern="1200" dirty="0">
                  <a:latin typeface="微软雅黑" panose="020B0503020204020204" pitchFamily="34" charset="-122"/>
                  <a:ea typeface="微软雅黑" panose="020B0503020204020204" pitchFamily="34" charset="-122"/>
                  <a:cs typeface="Times New Roman" panose="02020603050405020304" pitchFamily="18" charset="0"/>
                </a:rPr>
                <a:t>新的</a:t>
              </a:r>
              <a:r>
                <a:rPr lang="en-US" altLang="zh-CN" sz="2000" b="1" kern="1200" dirty="0">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2000" b="1" kern="1200" dirty="0">
                  <a:latin typeface="微软雅黑" panose="020B0503020204020204" pitchFamily="34" charset="-122"/>
                  <a:ea typeface="微软雅黑" panose="020B0503020204020204" pitchFamily="34" charset="-122"/>
                  <a:cs typeface="Times New Roman" panose="02020603050405020304" pitchFamily="18" charset="0"/>
                </a:rPr>
                <a:t>安全架构</a:t>
              </a:r>
              <a:r>
                <a:rPr lang="en-US" altLang="zh-CN" sz="2000" b="1" kern="1200" dirty="0">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000" b="1" kern="12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b="1" kern="1200" dirty="0">
                  <a:latin typeface="微软雅黑" panose="020B0503020204020204" pitchFamily="34" charset="-122"/>
                  <a:ea typeface="微软雅黑" panose="020B0503020204020204" pitchFamily="34" charset="-122"/>
                  <a:cs typeface="Times New Roman" panose="02020603050405020304" pitchFamily="18" charset="0"/>
                </a:rPr>
                <a:t>2</a:t>
              </a:r>
              <a:r>
                <a:rPr lang="zh-CN" altLang="en-US" sz="2000" b="1" kern="1200" dirty="0">
                  <a:latin typeface="微软雅黑" panose="020B0503020204020204" pitchFamily="34" charset="-122"/>
                  <a:ea typeface="微软雅黑" panose="020B0503020204020204" pitchFamily="34" charset="-122"/>
                  <a:cs typeface="Times New Roman" panose="02020603050405020304" pitchFamily="18" charset="0"/>
                </a:rPr>
                <a:t>）</a:t>
              </a:r>
              <a:endParaRPr lang="zh-CN" sz="2000" b="1" kern="1200" dirty="0">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10" name="文本框 9"/>
          <p:cNvSpPr txBox="1"/>
          <p:nvPr/>
        </p:nvSpPr>
        <p:spPr>
          <a:xfrm>
            <a:off x="8420350" y="1803588"/>
            <a:ext cx="3529653" cy="4154984"/>
          </a:xfrm>
          <a:prstGeom prst="rect">
            <a:avLst/>
          </a:prstGeom>
          <a:noFill/>
        </p:spPr>
        <p:txBody>
          <a:bodyPr wrap="square" rtlCol="0">
            <a:spAutoFit/>
          </a:bodyPr>
          <a:lstStyle/>
          <a:p>
            <a:pPr marL="285750" indent="-285750">
              <a:lnSpc>
                <a:spcPct val="150000"/>
              </a:lnSpc>
              <a:buFont typeface="Wingdings" panose="05000000000000000000" pitchFamily="2" charset="2"/>
              <a:buChar char="u"/>
            </a:pP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参考相关标准</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3GPP</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TS 33.501</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5G</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时代的新型安全架构需</a:t>
            </a:r>
            <a:r>
              <a:rPr lang="en-US" altLang="en-US" sz="1600" dirty="0">
                <a:latin typeface="Times New Roman" panose="02020603050405020304" pitchFamily="18" charset="0"/>
                <a:ea typeface="微软雅黑" panose="020B0503020204020204" pitchFamily="34" charset="-122"/>
                <a:cs typeface="Times New Roman" panose="02020603050405020304" pitchFamily="18" charset="0"/>
              </a:rPr>
              <a:t>要</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涵盖六大防护领域（如左图所示）。随着未来</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5G</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商业化的铺展，未来业务还有很多不确定性，</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5G</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安全防护框架也需随着实际应用而完善。</a:t>
            </a: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nSpc>
                <a:spcPct val="150000"/>
              </a:lnSpc>
              <a:buFont typeface="Wingdings" panose="05000000000000000000" pitchFamily="2" charset="2"/>
              <a:buChar char="u"/>
            </a:pPr>
            <a:r>
              <a:rPr lang="zh-CN" altLang="en-US" sz="1600" dirty="0" smtClean="0">
                <a:latin typeface="Times New Roman" panose="02020603050405020304" pitchFamily="18" charset="0"/>
                <a:ea typeface="微软雅黑" panose="020B0503020204020204" pitchFamily="34" charset="-122"/>
                <a:cs typeface="Times New Roman" panose="02020603050405020304" pitchFamily="18" charset="0"/>
              </a:rPr>
              <a:t>在</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第四届互联网安全领袖峰会（</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CSS2018</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）上，邬贺铨院士和大家分享了目前行业在</a:t>
            </a:r>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5G</a:t>
            </a: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网络安全方面所做的部署和努力。</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nSpc>
                <a:spcPct val="150000"/>
              </a:lnSpc>
              <a:buFont typeface="Wingdings" panose="05000000000000000000" pitchFamily="2" charset="2"/>
              <a:buChar char="u"/>
            </a:pPr>
            <a:endParaRPr lang="zh-CN" altLang="en-US" sz="16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 name="椭圆 4"/>
          <p:cNvSpPr/>
          <p:nvPr/>
        </p:nvSpPr>
        <p:spPr>
          <a:xfrm>
            <a:off x="263352" y="2348880"/>
            <a:ext cx="5976664" cy="216024"/>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263352" y="2738813"/>
            <a:ext cx="1309563" cy="2532503"/>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1572788" y="3933056"/>
            <a:ext cx="1309563" cy="1194244"/>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2902445" y="2612084"/>
            <a:ext cx="2138638" cy="2659232"/>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3149039" y="1363664"/>
            <a:ext cx="3096344" cy="985216"/>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6409129" y="1299726"/>
            <a:ext cx="1415064" cy="3971590"/>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106043" y="3789040"/>
            <a:ext cx="589357" cy="369332"/>
          </a:xfrm>
          <a:prstGeom prst="rect">
            <a:avLst/>
          </a:prstGeom>
          <a:noFill/>
        </p:spPr>
        <p:txBody>
          <a:bodyPr wrap="square" rtlCol="0">
            <a:spAutoFit/>
          </a:bodyPr>
          <a:lstStyle/>
          <a:p>
            <a:r>
              <a:rPr lang="zh-CN" altLang="en-US" b="1" dirty="0">
                <a:solidFill>
                  <a:srgbClr val="C00000"/>
                </a:solidFill>
              </a:rPr>
              <a:t>（</a:t>
            </a:r>
            <a:r>
              <a:rPr lang="en-US" altLang="zh-CN" b="1" dirty="0">
                <a:solidFill>
                  <a:srgbClr val="C00000"/>
                </a:solidFill>
              </a:rPr>
              <a:t>1</a:t>
            </a:r>
            <a:r>
              <a:rPr lang="zh-CN" altLang="en-US" b="1" dirty="0">
                <a:solidFill>
                  <a:srgbClr val="C00000"/>
                </a:solidFill>
              </a:rPr>
              <a:t>）</a:t>
            </a:r>
            <a:endParaRPr lang="zh-CN" altLang="en-US" b="1" dirty="0">
              <a:solidFill>
                <a:srgbClr val="C00000"/>
              </a:solidFill>
            </a:endParaRPr>
          </a:p>
        </p:txBody>
      </p:sp>
      <p:sp>
        <p:nvSpPr>
          <p:cNvPr id="17" name="文本框 16"/>
          <p:cNvSpPr txBox="1"/>
          <p:nvPr/>
        </p:nvSpPr>
        <p:spPr>
          <a:xfrm>
            <a:off x="1805475" y="4645310"/>
            <a:ext cx="589357" cy="369332"/>
          </a:xfrm>
          <a:prstGeom prst="rect">
            <a:avLst/>
          </a:prstGeom>
          <a:noFill/>
        </p:spPr>
        <p:txBody>
          <a:bodyPr wrap="square" rtlCol="0">
            <a:spAutoFit/>
          </a:bodyPr>
          <a:lstStyle/>
          <a:p>
            <a:r>
              <a:rPr lang="zh-CN" altLang="en-US" b="1" dirty="0">
                <a:solidFill>
                  <a:srgbClr val="C00000"/>
                </a:solidFill>
              </a:rPr>
              <a:t>（</a:t>
            </a:r>
            <a:r>
              <a:rPr lang="en-US" altLang="zh-CN" b="1" dirty="0">
                <a:solidFill>
                  <a:srgbClr val="C00000"/>
                </a:solidFill>
              </a:rPr>
              <a:t>2</a:t>
            </a:r>
            <a:r>
              <a:rPr lang="zh-CN" altLang="en-US" b="1" dirty="0">
                <a:solidFill>
                  <a:srgbClr val="C00000"/>
                </a:solidFill>
              </a:rPr>
              <a:t>）</a:t>
            </a:r>
            <a:endParaRPr lang="zh-CN" altLang="en-US" b="1" dirty="0">
              <a:solidFill>
                <a:srgbClr val="C00000"/>
              </a:solidFill>
            </a:endParaRPr>
          </a:p>
        </p:txBody>
      </p:sp>
      <p:sp>
        <p:nvSpPr>
          <p:cNvPr id="18" name="文本框 17"/>
          <p:cNvSpPr txBox="1"/>
          <p:nvPr/>
        </p:nvSpPr>
        <p:spPr>
          <a:xfrm>
            <a:off x="3562427" y="2987660"/>
            <a:ext cx="589357" cy="369332"/>
          </a:xfrm>
          <a:prstGeom prst="rect">
            <a:avLst/>
          </a:prstGeom>
          <a:noFill/>
        </p:spPr>
        <p:txBody>
          <a:bodyPr wrap="square" rtlCol="0">
            <a:spAutoFit/>
          </a:bodyPr>
          <a:lstStyle/>
          <a:p>
            <a:r>
              <a:rPr lang="zh-CN" altLang="en-US" b="1" dirty="0">
                <a:solidFill>
                  <a:srgbClr val="C00000"/>
                </a:solidFill>
              </a:rPr>
              <a:t>（</a:t>
            </a:r>
            <a:r>
              <a:rPr lang="en-US" altLang="zh-CN" b="1" dirty="0">
                <a:solidFill>
                  <a:srgbClr val="C00000"/>
                </a:solidFill>
              </a:rPr>
              <a:t>3</a:t>
            </a:r>
            <a:r>
              <a:rPr lang="zh-CN" altLang="en-US" b="1" dirty="0">
                <a:solidFill>
                  <a:srgbClr val="C00000"/>
                </a:solidFill>
              </a:rPr>
              <a:t>）</a:t>
            </a:r>
            <a:endParaRPr lang="zh-CN" altLang="en-US" b="1" dirty="0">
              <a:solidFill>
                <a:srgbClr val="C00000"/>
              </a:solidFill>
            </a:endParaRPr>
          </a:p>
        </p:txBody>
      </p:sp>
      <p:sp>
        <p:nvSpPr>
          <p:cNvPr id="19" name="文本框 18"/>
          <p:cNvSpPr txBox="1"/>
          <p:nvPr/>
        </p:nvSpPr>
        <p:spPr>
          <a:xfrm>
            <a:off x="1741539" y="2204864"/>
            <a:ext cx="589357" cy="369332"/>
          </a:xfrm>
          <a:prstGeom prst="rect">
            <a:avLst/>
          </a:prstGeom>
          <a:noFill/>
        </p:spPr>
        <p:txBody>
          <a:bodyPr wrap="square" rtlCol="0">
            <a:spAutoFit/>
          </a:bodyPr>
          <a:lstStyle/>
          <a:p>
            <a:r>
              <a:rPr lang="zh-CN" altLang="en-US" b="1" dirty="0">
                <a:solidFill>
                  <a:srgbClr val="C00000"/>
                </a:solidFill>
              </a:rPr>
              <a:t>（</a:t>
            </a:r>
            <a:r>
              <a:rPr lang="en-US" altLang="zh-CN" b="1" dirty="0">
                <a:solidFill>
                  <a:srgbClr val="C00000"/>
                </a:solidFill>
              </a:rPr>
              <a:t>4</a:t>
            </a:r>
            <a:r>
              <a:rPr lang="zh-CN" altLang="en-US" b="1" dirty="0">
                <a:solidFill>
                  <a:srgbClr val="C00000"/>
                </a:solidFill>
              </a:rPr>
              <a:t>）</a:t>
            </a:r>
            <a:endParaRPr lang="zh-CN" altLang="en-US" b="1" dirty="0">
              <a:solidFill>
                <a:srgbClr val="C00000"/>
              </a:solidFill>
            </a:endParaRPr>
          </a:p>
        </p:txBody>
      </p:sp>
      <p:sp>
        <p:nvSpPr>
          <p:cNvPr id="20" name="文本框 19"/>
          <p:cNvSpPr txBox="1"/>
          <p:nvPr/>
        </p:nvSpPr>
        <p:spPr>
          <a:xfrm>
            <a:off x="5243709" y="1552146"/>
            <a:ext cx="589357" cy="369332"/>
          </a:xfrm>
          <a:prstGeom prst="rect">
            <a:avLst/>
          </a:prstGeom>
          <a:noFill/>
        </p:spPr>
        <p:txBody>
          <a:bodyPr wrap="square" rtlCol="0">
            <a:spAutoFit/>
          </a:bodyPr>
          <a:lstStyle/>
          <a:p>
            <a:r>
              <a:rPr lang="zh-CN" altLang="en-US" b="1" dirty="0">
                <a:solidFill>
                  <a:srgbClr val="C00000"/>
                </a:solidFill>
              </a:rPr>
              <a:t>（</a:t>
            </a:r>
            <a:r>
              <a:rPr lang="en-US" altLang="zh-CN" b="1" dirty="0">
                <a:solidFill>
                  <a:srgbClr val="C00000"/>
                </a:solidFill>
              </a:rPr>
              <a:t>5</a:t>
            </a:r>
            <a:r>
              <a:rPr lang="zh-CN" altLang="en-US" b="1" dirty="0">
                <a:solidFill>
                  <a:srgbClr val="C00000"/>
                </a:solidFill>
              </a:rPr>
              <a:t>）</a:t>
            </a:r>
            <a:endParaRPr lang="zh-CN" altLang="en-US" b="1" dirty="0">
              <a:solidFill>
                <a:srgbClr val="C00000"/>
              </a:solidFill>
            </a:endParaRPr>
          </a:p>
        </p:txBody>
      </p:sp>
      <p:sp>
        <p:nvSpPr>
          <p:cNvPr id="21" name="文本框 20"/>
          <p:cNvSpPr txBox="1"/>
          <p:nvPr/>
        </p:nvSpPr>
        <p:spPr>
          <a:xfrm>
            <a:off x="6744072" y="2401924"/>
            <a:ext cx="589357" cy="369332"/>
          </a:xfrm>
          <a:prstGeom prst="rect">
            <a:avLst/>
          </a:prstGeom>
          <a:noFill/>
        </p:spPr>
        <p:txBody>
          <a:bodyPr wrap="square" rtlCol="0">
            <a:spAutoFit/>
          </a:bodyPr>
          <a:lstStyle/>
          <a:p>
            <a:r>
              <a:rPr lang="zh-CN" altLang="en-US" b="1" dirty="0">
                <a:solidFill>
                  <a:srgbClr val="C00000"/>
                </a:solidFill>
              </a:rPr>
              <a:t>（</a:t>
            </a:r>
            <a:r>
              <a:rPr lang="en-US" altLang="zh-CN" b="1" dirty="0">
                <a:solidFill>
                  <a:srgbClr val="C00000"/>
                </a:solidFill>
              </a:rPr>
              <a:t>6</a:t>
            </a:r>
            <a:r>
              <a:rPr lang="zh-CN" altLang="en-US" b="1" dirty="0">
                <a:solidFill>
                  <a:srgbClr val="C00000"/>
                </a:solidFill>
              </a:rPr>
              <a:t>）</a:t>
            </a:r>
            <a:endParaRPr lang="zh-CN" altLang="en-US" b="1" dirty="0">
              <a:solidFill>
                <a:srgbClr val="C00000"/>
              </a:solidFill>
            </a:endParaRPr>
          </a:p>
        </p:txBody>
      </p:sp>
      <p:sp>
        <p:nvSpPr>
          <p:cNvPr id="22" name="文本框 21"/>
          <p:cNvSpPr txBox="1"/>
          <p:nvPr/>
        </p:nvSpPr>
        <p:spPr>
          <a:xfrm>
            <a:off x="833671" y="5539879"/>
            <a:ext cx="6918513" cy="584775"/>
          </a:xfrm>
          <a:prstGeom prst="rect">
            <a:avLst/>
          </a:prstGeom>
          <a:noFill/>
        </p:spPr>
        <p:txBody>
          <a:bodyPr wrap="square" numCol="1" rtlCol="0">
            <a:spAutoFit/>
          </a:bodyPr>
          <a:lstStyle/>
          <a:p>
            <a:r>
              <a:rPr lang="zh-CN" altLang="en-US" sz="1600" b="1" dirty="0">
                <a:latin typeface="微软雅黑" panose="020B0503020204020204" pitchFamily="34" charset="-122"/>
                <a:ea typeface="微软雅黑" panose="020B0503020204020204" pitchFamily="34" charset="-122"/>
              </a:rPr>
              <a:t>（</a:t>
            </a:r>
            <a:r>
              <a:rPr lang="en-US" altLang="zh-CN" sz="1600" b="1" dirty="0">
                <a:latin typeface="微软雅黑" panose="020B0503020204020204" pitchFamily="34" charset="-122"/>
                <a:ea typeface="微软雅黑" panose="020B0503020204020204" pitchFamily="34" charset="-122"/>
              </a:rPr>
              <a:t>1</a:t>
            </a:r>
            <a:r>
              <a:rPr lang="zh-CN" altLang="en-US" sz="1600" b="1" dirty="0">
                <a:latin typeface="微软雅黑" panose="020B0503020204020204" pitchFamily="34" charset="-122"/>
                <a:ea typeface="微软雅黑" panose="020B0503020204020204" pitchFamily="34" charset="-122"/>
              </a:rPr>
              <a:t>）用户安全防护          （</a:t>
            </a:r>
            <a:r>
              <a:rPr lang="en-US" altLang="zh-CN" sz="1600" b="1" dirty="0">
                <a:latin typeface="微软雅黑" panose="020B0503020204020204" pitchFamily="34" charset="-122"/>
                <a:ea typeface="微软雅黑" panose="020B0503020204020204" pitchFamily="34" charset="-122"/>
              </a:rPr>
              <a:t>2</a:t>
            </a:r>
            <a:r>
              <a:rPr lang="zh-CN" altLang="en-US" sz="1600" b="1" dirty="0">
                <a:latin typeface="微软雅黑" panose="020B0503020204020204" pitchFamily="34" charset="-122"/>
                <a:ea typeface="微软雅黑" panose="020B0503020204020204" pitchFamily="34" charset="-122"/>
              </a:rPr>
              <a:t>）接入领域的防护      （</a:t>
            </a:r>
            <a:r>
              <a:rPr lang="en-US" altLang="zh-CN" sz="1600" b="1" dirty="0">
                <a:latin typeface="微软雅黑" panose="020B0503020204020204" pitchFamily="34" charset="-122"/>
                <a:ea typeface="微软雅黑" panose="020B0503020204020204" pitchFamily="34" charset="-122"/>
              </a:rPr>
              <a:t>3</a:t>
            </a:r>
            <a:r>
              <a:rPr lang="zh-CN" altLang="en-US" sz="1600" b="1" dirty="0">
                <a:latin typeface="微软雅黑" panose="020B0503020204020204" pitchFamily="34" charset="-122"/>
                <a:ea typeface="微软雅黑" panose="020B0503020204020204" pitchFamily="34" charset="-122"/>
              </a:rPr>
              <a:t>）核心网络的防护</a:t>
            </a:r>
            <a:endParaRPr lang="en-US" altLang="zh-CN" sz="1600" b="1" dirty="0">
              <a:latin typeface="微软雅黑" panose="020B0503020204020204" pitchFamily="34" charset="-122"/>
              <a:ea typeface="微软雅黑" panose="020B0503020204020204" pitchFamily="34" charset="-122"/>
            </a:endParaRPr>
          </a:p>
          <a:p>
            <a:r>
              <a:rPr lang="zh-CN" altLang="en-US" sz="1600" b="1" dirty="0">
                <a:latin typeface="微软雅黑" panose="020B0503020204020204" pitchFamily="34" charset="-122"/>
                <a:ea typeface="微软雅黑" panose="020B0503020204020204" pitchFamily="34" charset="-122"/>
              </a:rPr>
              <a:t>（</a:t>
            </a:r>
            <a:r>
              <a:rPr lang="en-US" altLang="zh-CN" sz="1600" b="1" dirty="0">
                <a:latin typeface="微软雅黑" panose="020B0503020204020204" pitchFamily="34" charset="-122"/>
                <a:ea typeface="微软雅黑" panose="020B0503020204020204" pitchFamily="34" charset="-122"/>
              </a:rPr>
              <a:t>4</a:t>
            </a:r>
            <a:r>
              <a:rPr lang="zh-CN" altLang="en-US" sz="1600" b="1" dirty="0">
                <a:latin typeface="微软雅黑" panose="020B0503020204020204" pitchFamily="34" charset="-122"/>
                <a:ea typeface="微软雅黑" panose="020B0503020204020204" pitchFamily="34" charset="-122"/>
              </a:rPr>
              <a:t>）接口公共域的防护   （</a:t>
            </a:r>
            <a:r>
              <a:rPr lang="en-US" altLang="zh-CN" sz="1600" b="1" dirty="0">
                <a:latin typeface="微软雅黑" panose="020B0503020204020204" pitchFamily="34" charset="-122"/>
                <a:ea typeface="微软雅黑" panose="020B0503020204020204" pitchFamily="34" charset="-122"/>
              </a:rPr>
              <a:t>5</a:t>
            </a:r>
            <a:r>
              <a:rPr lang="zh-CN" altLang="en-US" sz="1600" b="1" dirty="0">
                <a:latin typeface="微软雅黑" panose="020B0503020204020204" pitchFamily="34" charset="-122"/>
                <a:ea typeface="微软雅黑" panose="020B0503020204020204" pitchFamily="34" charset="-122"/>
              </a:rPr>
              <a:t>）应用领域的防护      （</a:t>
            </a:r>
            <a:r>
              <a:rPr lang="en-US" altLang="zh-CN" sz="1600" b="1" dirty="0">
                <a:latin typeface="微软雅黑" panose="020B0503020204020204" pitchFamily="34" charset="-122"/>
                <a:ea typeface="微软雅黑" panose="020B0503020204020204" pitchFamily="34" charset="-122"/>
              </a:rPr>
              <a:t>6</a:t>
            </a:r>
            <a:r>
              <a:rPr lang="zh-CN" altLang="en-US" sz="1600" b="1" dirty="0">
                <a:latin typeface="微软雅黑" panose="020B0503020204020204" pitchFamily="34" charset="-122"/>
                <a:ea typeface="微软雅黑" panose="020B0503020204020204" pitchFamily="34" charset="-122"/>
              </a:rPr>
              <a:t>）管理领域的防护</a:t>
            </a:r>
            <a:endParaRPr lang="en-US" altLang="zh-CN" sz="1600" b="1"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45" name="标题 1"/>
          <p:cNvSpPr>
            <a:spLocks noGrp="1"/>
          </p:cNvSpPr>
          <p:nvPr>
            <p:ph type="title"/>
          </p:nvPr>
        </p:nvSpPr>
        <p:spPr>
          <a:xfrm>
            <a:off x="838200" y="306070"/>
            <a:ext cx="10515600" cy="530225"/>
          </a:xfrm>
        </p:spPr>
        <p:txBody>
          <a:bodyPr>
            <a:noAutofit/>
          </a:bodyPr>
          <a:lstStyle/>
          <a:p>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时代通信网络的安全挑战和机遇</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grpSp>
        <p:nvGrpSpPr>
          <p:cNvPr id="99" name="组合 98"/>
          <p:cNvGrpSpPr/>
          <p:nvPr/>
        </p:nvGrpSpPr>
        <p:grpSpPr>
          <a:xfrm>
            <a:off x="2949893" y="1091392"/>
            <a:ext cx="6289040" cy="806235"/>
            <a:chOff x="2951480" y="1374971"/>
            <a:chExt cx="6289040" cy="806235"/>
          </a:xfrm>
        </p:grpSpPr>
        <p:sp>
          <p:nvSpPr>
            <p:cNvPr id="100"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01" name="TextBox 105"/>
            <p:cNvSpPr txBox="1">
              <a:spLocks noChangeArrowheads="1"/>
            </p:cNvSpPr>
            <p:nvPr/>
          </p:nvSpPr>
          <p:spPr bwMode="auto">
            <a:xfrm>
              <a:off x="4090032" y="1501229"/>
              <a:ext cx="4437380" cy="553720"/>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en-US" altLang="en-US" sz="3000" b="1" dirty="0">
                  <a:solidFill>
                    <a:srgbClr val="3C3C3C"/>
                  </a:solidFill>
                  <a:latin typeface="微软雅黑" panose="020B0503020204020204" pitchFamily="34" charset="-122"/>
                  <a:ea typeface="微软雅黑" panose="020B0503020204020204" pitchFamily="34" charset="-122"/>
                </a:rPr>
                <a:t>研究概述</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02" name="组合 101"/>
            <p:cNvGrpSpPr/>
            <p:nvPr/>
          </p:nvGrpSpPr>
          <p:grpSpPr>
            <a:xfrm>
              <a:off x="3059744" y="1374971"/>
              <a:ext cx="892175" cy="806235"/>
              <a:chOff x="3066159" y="4509814"/>
              <a:chExt cx="892175" cy="754892"/>
            </a:xfrm>
          </p:grpSpPr>
          <p:grpSp>
            <p:nvGrpSpPr>
              <p:cNvPr id="103" name="组合 102"/>
              <p:cNvGrpSpPr/>
              <p:nvPr/>
            </p:nvGrpSpPr>
            <p:grpSpPr>
              <a:xfrm>
                <a:off x="3066159" y="4509814"/>
                <a:ext cx="892175" cy="700723"/>
                <a:chOff x="2711131" y="2016532"/>
                <a:chExt cx="892175" cy="700723"/>
              </a:xfrm>
            </p:grpSpPr>
            <p:sp>
              <p:nvSpPr>
                <p:cNvPr id="105"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06"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04" name="TextBox 106"/>
              <p:cNvSpPr txBox="1">
                <a:spLocks noChangeArrowheads="1"/>
              </p:cNvSpPr>
              <p:nvPr/>
            </p:nvSpPr>
            <p:spPr bwMode="auto">
              <a:xfrm>
                <a:off x="3277296" y="4556681"/>
                <a:ext cx="4699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1</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164" name="组合 163"/>
          <p:cNvGrpSpPr/>
          <p:nvPr/>
        </p:nvGrpSpPr>
        <p:grpSpPr>
          <a:xfrm>
            <a:off x="2949893" y="1964716"/>
            <a:ext cx="6289040" cy="757940"/>
            <a:chOff x="2951480" y="1374968"/>
            <a:chExt cx="6289040" cy="757940"/>
          </a:xfrm>
        </p:grpSpPr>
        <p:sp>
          <p:nvSpPr>
            <p:cNvPr id="165"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66" name="TextBox 105"/>
            <p:cNvSpPr txBox="1">
              <a:spLocks noChangeArrowheads="1"/>
            </p:cNvSpPr>
            <p:nvPr/>
          </p:nvSpPr>
          <p:spPr bwMode="auto">
            <a:xfrm>
              <a:off x="4090032" y="1501229"/>
              <a:ext cx="4437380"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安全需求</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67" name="组合 166"/>
            <p:cNvGrpSpPr/>
            <p:nvPr/>
          </p:nvGrpSpPr>
          <p:grpSpPr>
            <a:xfrm>
              <a:off x="3059744" y="1374968"/>
              <a:ext cx="892175" cy="757940"/>
              <a:chOff x="3066159" y="4509814"/>
              <a:chExt cx="892175" cy="709673"/>
            </a:xfrm>
          </p:grpSpPr>
          <p:grpSp>
            <p:nvGrpSpPr>
              <p:cNvPr id="168" name="组合 167"/>
              <p:cNvGrpSpPr/>
              <p:nvPr/>
            </p:nvGrpSpPr>
            <p:grpSpPr>
              <a:xfrm>
                <a:off x="3066159" y="4509814"/>
                <a:ext cx="892175" cy="700723"/>
                <a:chOff x="2711131" y="2016532"/>
                <a:chExt cx="892175" cy="700723"/>
              </a:xfrm>
            </p:grpSpPr>
            <p:sp>
              <p:nvSpPr>
                <p:cNvPr id="170"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71"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69"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2</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172" name="组合 171"/>
          <p:cNvGrpSpPr/>
          <p:nvPr/>
        </p:nvGrpSpPr>
        <p:grpSpPr>
          <a:xfrm>
            <a:off x="2949893" y="2833815"/>
            <a:ext cx="6289040" cy="757940"/>
            <a:chOff x="2951480" y="1374968"/>
            <a:chExt cx="6289040" cy="757940"/>
          </a:xfrm>
        </p:grpSpPr>
        <p:sp>
          <p:nvSpPr>
            <p:cNvPr id="173"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74" name="TextBox 105"/>
            <p:cNvSpPr txBox="1">
              <a:spLocks noChangeArrowheads="1"/>
            </p:cNvSpPr>
            <p:nvPr/>
          </p:nvSpPr>
          <p:spPr bwMode="auto">
            <a:xfrm>
              <a:off x="4090032" y="1501229"/>
              <a:ext cx="4437380"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安全架构</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75" name="组合 174"/>
            <p:cNvGrpSpPr/>
            <p:nvPr/>
          </p:nvGrpSpPr>
          <p:grpSpPr>
            <a:xfrm>
              <a:off x="3059744" y="1374968"/>
              <a:ext cx="892175" cy="757940"/>
              <a:chOff x="3066159" y="4509814"/>
              <a:chExt cx="892175" cy="709673"/>
            </a:xfrm>
          </p:grpSpPr>
          <p:grpSp>
            <p:nvGrpSpPr>
              <p:cNvPr id="176" name="组合 175"/>
              <p:cNvGrpSpPr/>
              <p:nvPr/>
            </p:nvGrpSpPr>
            <p:grpSpPr>
              <a:xfrm>
                <a:off x="3066159" y="4509814"/>
                <a:ext cx="892175" cy="700723"/>
                <a:chOff x="2711131" y="2016532"/>
                <a:chExt cx="892175" cy="700723"/>
              </a:xfrm>
            </p:grpSpPr>
            <p:sp>
              <p:nvSpPr>
                <p:cNvPr id="178"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79"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77"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3</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180" name="组合 179"/>
          <p:cNvGrpSpPr/>
          <p:nvPr/>
        </p:nvGrpSpPr>
        <p:grpSpPr>
          <a:xfrm>
            <a:off x="2949893" y="3690105"/>
            <a:ext cx="6289040" cy="757940"/>
            <a:chOff x="2951480" y="1374968"/>
            <a:chExt cx="6289040" cy="757940"/>
          </a:xfrm>
        </p:grpSpPr>
        <p:sp>
          <p:nvSpPr>
            <p:cNvPr id="181"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82" name="TextBox 105"/>
            <p:cNvSpPr txBox="1">
              <a:spLocks noChangeArrowheads="1"/>
            </p:cNvSpPr>
            <p:nvPr/>
          </p:nvSpPr>
          <p:spPr bwMode="auto">
            <a:xfrm>
              <a:off x="4090032" y="1501229"/>
              <a:ext cx="443738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安全问题与挑战</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83" name="组合 182"/>
            <p:cNvGrpSpPr/>
            <p:nvPr/>
          </p:nvGrpSpPr>
          <p:grpSpPr>
            <a:xfrm>
              <a:off x="3059744" y="1374968"/>
              <a:ext cx="892175" cy="757940"/>
              <a:chOff x="3066159" y="4509814"/>
              <a:chExt cx="892175" cy="709673"/>
            </a:xfrm>
          </p:grpSpPr>
          <p:grpSp>
            <p:nvGrpSpPr>
              <p:cNvPr id="184" name="组合 183"/>
              <p:cNvGrpSpPr/>
              <p:nvPr/>
            </p:nvGrpSpPr>
            <p:grpSpPr>
              <a:xfrm>
                <a:off x="3066159" y="4509814"/>
                <a:ext cx="892175" cy="700723"/>
                <a:chOff x="2711131" y="2016532"/>
                <a:chExt cx="892175" cy="700723"/>
              </a:xfrm>
            </p:grpSpPr>
            <p:sp>
              <p:nvSpPr>
                <p:cNvPr id="186"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87"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85"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4</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204" name="组合 203"/>
          <p:cNvGrpSpPr/>
          <p:nvPr/>
        </p:nvGrpSpPr>
        <p:grpSpPr>
          <a:xfrm>
            <a:off x="2949893" y="4559204"/>
            <a:ext cx="6289040" cy="757940"/>
            <a:chOff x="2951480" y="1374968"/>
            <a:chExt cx="6289040" cy="757940"/>
          </a:xfrm>
        </p:grpSpPr>
        <p:sp>
          <p:nvSpPr>
            <p:cNvPr id="205"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206" name="TextBox 105"/>
            <p:cNvSpPr txBox="1">
              <a:spLocks noChangeArrowheads="1"/>
            </p:cNvSpPr>
            <p:nvPr/>
          </p:nvSpPr>
          <p:spPr bwMode="auto">
            <a:xfrm>
              <a:off x="4090032" y="1501229"/>
              <a:ext cx="443738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安全解决方案</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207" name="组合 206"/>
            <p:cNvGrpSpPr/>
            <p:nvPr/>
          </p:nvGrpSpPr>
          <p:grpSpPr>
            <a:xfrm>
              <a:off x="3059744" y="1374968"/>
              <a:ext cx="892175" cy="757940"/>
              <a:chOff x="3066159" y="4509814"/>
              <a:chExt cx="892175" cy="709673"/>
            </a:xfrm>
          </p:grpSpPr>
          <p:grpSp>
            <p:nvGrpSpPr>
              <p:cNvPr id="208" name="组合 207"/>
              <p:cNvGrpSpPr/>
              <p:nvPr/>
            </p:nvGrpSpPr>
            <p:grpSpPr>
              <a:xfrm>
                <a:off x="3066159" y="4509814"/>
                <a:ext cx="892175" cy="700723"/>
                <a:chOff x="2711131" y="2016532"/>
                <a:chExt cx="892175" cy="700723"/>
              </a:xfrm>
            </p:grpSpPr>
            <p:sp>
              <p:nvSpPr>
                <p:cNvPr id="210"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211"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209"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5</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212" name="组合 211"/>
          <p:cNvGrpSpPr/>
          <p:nvPr/>
        </p:nvGrpSpPr>
        <p:grpSpPr>
          <a:xfrm>
            <a:off x="2949893" y="5428303"/>
            <a:ext cx="6289040" cy="757940"/>
            <a:chOff x="2951480" y="1374968"/>
            <a:chExt cx="6289040" cy="757940"/>
          </a:xfrm>
        </p:grpSpPr>
        <p:sp>
          <p:nvSpPr>
            <p:cNvPr id="213"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214" name="TextBox 105"/>
            <p:cNvSpPr txBox="1">
              <a:spLocks noChangeArrowheads="1"/>
            </p:cNvSpPr>
            <p:nvPr/>
          </p:nvSpPr>
          <p:spPr bwMode="auto">
            <a:xfrm>
              <a:off x="4090032" y="1501229"/>
              <a:ext cx="4437380"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3000" b="1" dirty="0" smtClean="0">
                  <a:solidFill>
                    <a:srgbClr val="3C3C3C"/>
                  </a:solidFill>
                  <a:latin typeface="微软雅黑" panose="020B0503020204020204" pitchFamily="34" charset="-122"/>
                  <a:ea typeface="微软雅黑" panose="020B0503020204020204" pitchFamily="34" charset="-122"/>
                </a:rPr>
                <a:t>6</a:t>
              </a:r>
              <a:r>
                <a:rPr lang="en-US" altLang="en-US" sz="3000" b="1" dirty="0" smtClean="0">
                  <a:solidFill>
                    <a:srgbClr val="3C3C3C"/>
                  </a:solidFill>
                  <a:latin typeface="微软雅黑" panose="020B0503020204020204" pitchFamily="34" charset="-122"/>
                  <a:ea typeface="微软雅黑" panose="020B0503020204020204" pitchFamily="34" charset="-122"/>
                </a:rPr>
                <a:t>G</a:t>
              </a:r>
              <a:r>
                <a:rPr lang="zh-CN" altLang="en-US" sz="3000" b="1" dirty="0">
                  <a:solidFill>
                    <a:srgbClr val="3C3C3C"/>
                  </a:solidFill>
                  <a:latin typeface="微软雅黑" panose="020B0503020204020204" pitchFamily="34" charset="-122"/>
                  <a:ea typeface="微软雅黑" panose="020B0503020204020204" pitchFamily="34" charset="-122"/>
                </a:rPr>
                <a:t>前景布局</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215" name="组合 214"/>
            <p:cNvGrpSpPr/>
            <p:nvPr/>
          </p:nvGrpSpPr>
          <p:grpSpPr>
            <a:xfrm>
              <a:off x="3059744" y="1374968"/>
              <a:ext cx="892175" cy="757940"/>
              <a:chOff x="3066159" y="4509814"/>
              <a:chExt cx="892175" cy="709673"/>
            </a:xfrm>
          </p:grpSpPr>
          <p:grpSp>
            <p:nvGrpSpPr>
              <p:cNvPr id="216" name="组合 215"/>
              <p:cNvGrpSpPr/>
              <p:nvPr/>
            </p:nvGrpSpPr>
            <p:grpSpPr>
              <a:xfrm>
                <a:off x="3066159" y="4509814"/>
                <a:ext cx="892175" cy="700723"/>
                <a:chOff x="2711131" y="2016532"/>
                <a:chExt cx="892175" cy="700723"/>
              </a:xfrm>
            </p:grpSpPr>
            <p:sp>
              <p:nvSpPr>
                <p:cNvPr id="218"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219"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217"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6</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2113E9BD-5FE3-48C4-85C4-2D5992B50EB6}"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graphicFrame>
        <p:nvGraphicFramePr>
          <p:cNvPr id="14" name="图示 13"/>
          <p:cNvGraphicFramePr/>
          <p:nvPr/>
        </p:nvGraphicFramePr>
        <p:xfrm>
          <a:off x="775394" y="1061056"/>
          <a:ext cx="9793088" cy="648072"/>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6" name="图片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65766" y="980728"/>
            <a:ext cx="9281594" cy="5256584"/>
          </a:xfrm>
          <a:prstGeom prst="rect">
            <a:avLst/>
          </a:prstGeom>
        </p:spPr>
      </p:pic>
      <p:sp>
        <p:nvSpPr>
          <p:cNvPr id="7" name="矩形 6"/>
          <p:cNvSpPr/>
          <p:nvPr/>
        </p:nvSpPr>
        <p:spPr>
          <a:xfrm>
            <a:off x="838200" y="869380"/>
            <a:ext cx="3435596" cy="1689052"/>
          </a:xfrm>
          <a:prstGeom prst="rect">
            <a:avLst/>
          </a:prstGeom>
        </p:spPr>
        <p:txBody>
          <a:bodyPr wrap="square">
            <a:spAutoFit/>
          </a:bodyPr>
          <a:lstStyle/>
          <a:p>
            <a:pPr lvl="0">
              <a:lnSpc>
                <a:spcPct val="150000"/>
              </a:lnSpc>
            </a:pPr>
            <a:r>
              <a:rPr kumimoji="1" lang="en-US" altLang="en-US" sz="2400" b="1" dirty="0">
                <a:latin typeface="微软雅黑" panose="020B0503020204020204" pitchFamily="34" charset="-122"/>
                <a:ea typeface="微软雅黑" panose="020B0503020204020204" pitchFamily="34" charset="-122"/>
              </a:rPr>
              <a:t>5</a:t>
            </a:r>
            <a:r>
              <a:rPr kumimoji="1" lang="en-US" altLang="zh-CN" sz="2400" b="1" dirty="0">
                <a:latin typeface="微软雅黑" panose="020B0503020204020204" pitchFamily="34" charset="-122"/>
                <a:ea typeface="微软雅黑" panose="020B0503020204020204" pitchFamily="34" charset="-122"/>
              </a:rPr>
              <a:t>G</a:t>
            </a:r>
            <a:r>
              <a:rPr kumimoji="1" lang="zh-CN" altLang="en-US" sz="2400" b="1" dirty="0">
                <a:latin typeface="微软雅黑" panose="020B0503020204020204" pitchFamily="34" charset="-122"/>
                <a:ea typeface="微软雅黑" panose="020B0503020204020204" pitchFamily="34" charset="-122"/>
              </a:rPr>
              <a:t>所面临的安全问题和挑战大致可归纳为如图所示的几个部分：</a:t>
            </a:r>
            <a:endParaRPr kumimoji="1" lang="zh-CN" altLang="zh-CN" sz="2400" b="1" dirty="0">
              <a:latin typeface="微软雅黑" panose="020B0503020204020204" pitchFamily="34" charset="-122"/>
              <a:ea typeface="微软雅黑" panose="020B0503020204020204" pitchFamily="34" charset="-122"/>
            </a:endParaRPr>
          </a:p>
        </p:txBody>
      </p:sp>
      <p:sp>
        <p:nvSpPr>
          <p:cNvPr id="8" name="标题 1"/>
          <p:cNvSpPr txBox="1"/>
          <p:nvPr/>
        </p:nvSpPr>
        <p:spPr>
          <a:xfrm>
            <a:off x="838200" y="306070"/>
            <a:ext cx="10515600" cy="5302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ko-KR" sz="3200" b="1" dirty="0">
                <a:solidFill>
                  <a:srgbClr val="415199"/>
                </a:solidFill>
                <a:latin typeface="微软雅黑" panose="020B0503020204020204" pitchFamily="34" charset="-122"/>
                <a:ea typeface="微软雅黑" panose="020B0503020204020204" pitchFamily="34" charset="-122"/>
              </a:rPr>
              <a:t>5G安全问题与挑战</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2113E9BD-5FE3-48C4-85C4-2D5992B50EB6}"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文本框 4"/>
          <p:cNvSpPr txBox="1"/>
          <p:nvPr/>
        </p:nvSpPr>
        <p:spPr>
          <a:xfrm>
            <a:off x="551384" y="1061056"/>
            <a:ext cx="6192688" cy="5539978"/>
          </a:xfrm>
          <a:prstGeom prst="rect">
            <a:avLst/>
          </a:prstGeom>
          <a:noFill/>
        </p:spPr>
        <p:txBody>
          <a:bodyPr wrap="square" rtlCol="0">
            <a:spAutoFit/>
          </a:bodyPr>
          <a:lstStyle/>
          <a:p>
            <a:pPr algn="just"/>
            <a:r>
              <a:rPr lang="en-US" altLang="zh-CN" sz="2000" b="1" dirty="0">
                <a:latin typeface="微软雅黑" panose="020B0503020204020204" pitchFamily="34" charset="-122"/>
                <a:ea typeface="微软雅黑" panose="020B0503020204020204" pitchFamily="34" charset="-122"/>
              </a:rPr>
              <a:t>5G</a:t>
            </a:r>
            <a:r>
              <a:rPr lang="zh-CN" altLang="en-US" sz="2000" b="1" dirty="0">
                <a:latin typeface="微软雅黑" panose="020B0503020204020204" pitchFamily="34" charset="-122"/>
                <a:ea typeface="微软雅黑" panose="020B0503020204020204" pitchFamily="34" charset="-122"/>
              </a:rPr>
              <a:t>对各种异构接入技术和异构设备的支持，使得接入控制面临巨大的挑战：</a:t>
            </a:r>
            <a:endParaRPr lang="en-US" altLang="zh-CN" sz="2000" b="1" dirty="0">
              <a:latin typeface="微软雅黑" panose="020B0503020204020204" pitchFamily="34" charset="-122"/>
              <a:ea typeface="微软雅黑" panose="020B0503020204020204" pitchFamily="34" charset="-122"/>
            </a:endParaRPr>
          </a:p>
          <a:p>
            <a:pPr marL="285750" indent="-285750" algn="just">
              <a:buFont typeface="Wingdings" panose="05000000000000000000" pitchFamily="2" charset="2"/>
              <a:buChar char="u"/>
            </a:pPr>
            <a:endParaRPr lang="en-US" altLang="zh-CN" dirty="0">
              <a:latin typeface="微软雅黑" panose="020B0503020204020204" pitchFamily="34" charset="-122"/>
              <a:ea typeface="微软雅黑" panose="020B0503020204020204" pitchFamily="34" charset="-122"/>
            </a:endParaRPr>
          </a:p>
          <a:p>
            <a:pPr marL="285750" indent="-285750" algn="just">
              <a:buFont typeface="Wingdings" panose="05000000000000000000" pitchFamily="2" charset="2"/>
              <a:buChar char="u"/>
            </a:pPr>
            <a:endParaRPr lang="en-US" altLang="zh-CN" dirty="0">
              <a:latin typeface="微软雅黑" panose="020B0503020204020204" pitchFamily="34" charset="-122"/>
              <a:ea typeface="微软雅黑" panose="020B0503020204020204" pitchFamily="34" charset="-122"/>
            </a:endParaRPr>
          </a:p>
          <a:p>
            <a:pPr marL="342900" indent="-342900" algn="just">
              <a:lnSpc>
                <a:spcPct val="125000"/>
              </a:lnSpc>
              <a:buFont typeface="Wingdings" panose="05000000000000000000" pitchFamily="2" charset="2"/>
              <a:buChar char="u"/>
            </a:pPr>
            <a:r>
              <a:rPr lang="zh-CN" altLang="en-US" sz="1600" dirty="0">
                <a:latin typeface="微软雅黑" panose="020B0503020204020204" pitchFamily="34" charset="-122"/>
                <a:ea typeface="微软雅黑" panose="020B0503020204020204" pitchFamily="34" charset="-122"/>
              </a:rPr>
              <a:t>来自不同网络系统</a:t>
            </a:r>
            <a:r>
              <a:rPr lang="en-US" altLang="zh-CN" sz="1600" dirty="0">
                <a:latin typeface="微软雅黑" panose="020B0503020204020204" pitchFamily="34" charset="-122"/>
                <a:ea typeface="微软雅黑" panose="020B0503020204020204" pitchFamily="34" charset="-122"/>
              </a:rPr>
              <a:t>(5G,4G,3G,WiFi)</a:t>
            </a:r>
            <a:r>
              <a:rPr lang="zh-CN" altLang="en-US" sz="1600" dirty="0">
                <a:latin typeface="微软雅黑" panose="020B0503020204020204" pitchFamily="34" charset="-122"/>
                <a:ea typeface="微软雅黑" panose="020B0503020204020204" pitchFamily="34" charset="-122"/>
              </a:rPr>
              <a:t>、不同接入技术、不同类型站点的并行接入将成为常态。需要采用统一的认证框架，实现适用于各种应用场景下的灵活且高效的双向认证，并建立统一的密钥体系；</a:t>
            </a:r>
            <a:endParaRPr lang="en-US" altLang="zh-CN" sz="1600" dirty="0">
              <a:latin typeface="微软雅黑" panose="020B0503020204020204" pitchFamily="34" charset="-122"/>
              <a:ea typeface="微软雅黑" panose="020B0503020204020204" pitchFamily="34" charset="-122"/>
            </a:endParaRPr>
          </a:p>
          <a:p>
            <a:pPr marL="342900" indent="-342900" algn="just">
              <a:lnSpc>
                <a:spcPct val="125000"/>
              </a:lnSpc>
              <a:buFont typeface="Wingdings" panose="05000000000000000000" pitchFamily="2" charset="2"/>
              <a:buChar char="u"/>
            </a:pPr>
            <a:r>
              <a:rPr lang="en-US" altLang="zh-CN" sz="1600" dirty="0">
                <a:latin typeface="微软雅黑" panose="020B0503020204020204" pitchFamily="34" charset="-122"/>
                <a:ea typeface="微软雅黑" panose="020B0503020204020204" pitchFamily="34" charset="-122"/>
              </a:rPr>
              <a:t>5G</a:t>
            </a:r>
            <a:r>
              <a:rPr lang="zh-CN" altLang="en-US" sz="1600" dirty="0">
                <a:latin typeface="微软雅黑" panose="020B0503020204020204" pitchFamily="34" charset="-122"/>
                <a:ea typeface="微软雅黑" panose="020B0503020204020204" pitchFamily="34" charset="-122"/>
              </a:rPr>
              <a:t>的垂直行业将使用大量的物联网设备，设备总量大，计算能力低，具有突发性的网络接入特征。需要专门面向物联网设备研发更高效的接入认证机制。</a:t>
            </a:r>
            <a:endParaRPr lang="en-US" altLang="zh-CN" sz="1600" dirty="0">
              <a:latin typeface="微软雅黑" panose="020B0503020204020204" pitchFamily="34" charset="-122"/>
              <a:ea typeface="微软雅黑" panose="020B0503020204020204" pitchFamily="34" charset="-122"/>
            </a:endParaRPr>
          </a:p>
          <a:p>
            <a:pPr marL="285750" indent="-285750" algn="just">
              <a:lnSpc>
                <a:spcPct val="125000"/>
              </a:lnSpc>
              <a:buFont typeface="Wingdings" panose="05000000000000000000" pitchFamily="2" charset="2"/>
              <a:buChar char="u"/>
            </a:pPr>
            <a:endParaRPr lang="en-US" altLang="zh-CN" sz="1600" dirty="0">
              <a:latin typeface="微软雅黑" panose="020B0503020204020204" pitchFamily="34" charset="-122"/>
              <a:ea typeface="微软雅黑" panose="020B0503020204020204" pitchFamily="34" charset="-122"/>
            </a:endParaRPr>
          </a:p>
          <a:p>
            <a:pPr marL="285750" indent="-285750" algn="just">
              <a:lnSpc>
                <a:spcPct val="125000"/>
              </a:lnSpc>
              <a:buFont typeface="Wingdings" panose="05000000000000000000" pitchFamily="2" charset="2"/>
              <a:buChar char="u"/>
            </a:pPr>
            <a:endParaRPr lang="en-US" altLang="zh-CN" sz="1600" dirty="0">
              <a:latin typeface="微软雅黑" panose="020B0503020204020204" pitchFamily="34" charset="-122"/>
              <a:ea typeface="微软雅黑" panose="020B0503020204020204" pitchFamily="34" charset="-122"/>
            </a:endParaRPr>
          </a:p>
          <a:p>
            <a:pPr marL="285750" indent="-285750" algn="just">
              <a:lnSpc>
                <a:spcPct val="125000"/>
              </a:lnSpc>
              <a:buFont typeface="Wingdings" panose="05000000000000000000" pitchFamily="2" charset="2"/>
              <a:buChar char="u"/>
            </a:pPr>
            <a:r>
              <a:rPr lang="en-US" altLang="zh-CN" sz="1600" dirty="0">
                <a:latin typeface="微软雅黑" panose="020B0503020204020204" pitchFamily="34" charset="-122"/>
                <a:ea typeface="微软雅黑" panose="020B0503020204020204" pitchFamily="34" charset="-122"/>
              </a:rPr>
              <a:t>5G</a:t>
            </a:r>
            <a:r>
              <a:rPr lang="zh-CN" altLang="en-US" sz="1600" dirty="0">
                <a:latin typeface="微软雅黑" panose="020B0503020204020204" pitchFamily="34" charset="-122"/>
                <a:ea typeface="微软雅黑" panose="020B0503020204020204" pitchFamily="34" charset="-122"/>
              </a:rPr>
              <a:t>中，黑客如果利用海量物联网设备对网络发起</a:t>
            </a:r>
            <a:r>
              <a:rPr lang="en-US" altLang="zh-CN" sz="1600" dirty="0">
                <a:latin typeface="微软雅黑" panose="020B0503020204020204" pitchFamily="34" charset="-122"/>
                <a:ea typeface="微软雅黑" panose="020B0503020204020204" pitchFamily="34" charset="-122"/>
              </a:rPr>
              <a:t>DoS</a:t>
            </a:r>
            <a:r>
              <a:rPr lang="zh-CN" altLang="en-US" sz="1600" dirty="0">
                <a:latin typeface="微软雅黑" panose="020B0503020204020204" pitchFamily="34" charset="-122"/>
                <a:ea typeface="微软雅黑" panose="020B0503020204020204" pitchFamily="34" charset="-122"/>
              </a:rPr>
              <a:t>攻击，对网络造成的危害远比传统终端带来的危害大。如何限制或阻止攻击者对资源的过度请求，减少每次请求对资源的消耗，将缓和</a:t>
            </a:r>
            <a:r>
              <a:rPr lang="en-US" altLang="zh-CN" sz="1600" dirty="0">
                <a:latin typeface="微软雅黑" panose="020B0503020204020204" pitchFamily="34" charset="-122"/>
                <a:ea typeface="微软雅黑" panose="020B0503020204020204" pitchFamily="34" charset="-122"/>
              </a:rPr>
              <a:t>DoS</a:t>
            </a:r>
            <a:r>
              <a:rPr lang="zh-CN" altLang="en-US" sz="1600" dirty="0">
                <a:latin typeface="微软雅黑" panose="020B0503020204020204" pitchFamily="34" charset="-122"/>
                <a:ea typeface="微软雅黑" panose="020B0503020204020204" pitchFamily="34" charset="-122"/>
              </a:rPr>
              <a:t>攻击。 </a:t>
            </a:r>
            <a:endParaRPr lang="en-US" altLang="zh-CN" sz="160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u"/>
            </a:pPr>
            <a:endParaRPr lang="zh-CN" altLang="en-US" dirty="0">
              <a:latin typeface="微软雅黑" panose="020B0503020204020204" pitchFamily="34" charset="-122"/>
              <a:ea typeface="微软雅黑" panose="020B0503020204020204" pitchFamily="34" charset="-122"/>
            </a:endParaRPr>
          </a:p>
        </p:txBody>
      </p:sp>
      <p:sp>
        <p:nvSpPr>
          <p:cNvPr id="7" name="矩形 6"/>
          <p:cNvSpPr/>
          <p:nvPr/>
        </p:nvSpPr>
        <p:spPr>
          <a:xfrm>
            <a:off x="623392" y="1795360"/>
            <a:ext cx="2377752" cy="399551"/>
          </a:xfrm>
          <a:prstGeom prst="rect">
            <a:avLst/>
          </a:prstGeom>
          <a:solidFill>
            <a:srgbClr val="0070C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algn="ctr"/>
            <a:r>
              <a:rPr lang="zh-CN" altLang="en-US" b="1" dirty="0">
                <a:latin typeface="微软雅黑" panose="020B0503020204020204" pitchFamily="34" charset="-122"/>
                <a:ea typeface="微软雅黑" panose="020B0503020204020204" pitchFamily="34" charset="-122"/>
              </a:rPr>
              <a:t>（</a:t>
            </a:r>
            <a:r>
              <a:rPr lang="en-US" altLang="zh-CN" b="1" dirty="0">
                <a:latin typeface="微软雅黑" panose="020B0503020204020204" pitchFamily="34" charset="-122"/>
                <a:ea typeface="微软雅黑" panose="020B0503020204020204" pitchFamily="34" charset="-122"/>
              </a:rPr>
              <a:t>1</a:t>
            </a:r>
            <a:r>
              <a:rPr lang="zh-CN" altLang="en-US" b="1" dirty="0">
                <a:latin typeface="微软雅黑" panose="020B0503020204020204" pitchFamily="34" charset="-122"/>
                <a:ea typeface="微软雅黑" panose="020B0503020204020204" pitchFamily="34" charset="-122"/>
              </a:rPr>
              <a:t>）用户</a:t>
            </a:r>
            <a:r>
              <a:rPr lang="en-US" altLang="zh-CN" b="1" dirty="0">
                <a:latin typeface="微软雅黑" panose="020B0503020204020204" pitchFamily="34" charset="-122"/>
                <a:ea typeface="微软雅黑" panose="020B0503020204020204" pitchFamily="34" charset="-122"/>
              </a:rPr>
              <a:t>/</a:t>
            </a:r>
            <a:r>
              <a:rPr lang="zh-CN" altLang="en-US" b="1" dirty="0">
                <a:latin typeface="微软雅黑" panose="020B0503020204020204" pitchFamily="34" charset="-122"/>
                <a:ea typeface="微软雅黑" panose="020B0503020204020204" pitchFamily="34" charset="-122"/>
              </a:rPr>
              <a:t>设备认证：</a:t>
            </a:r>
            <a:endParaRPr lang="zh-CN" altLang="en-US" b="1" dirty="0">
              <a:latin typeface="微软雅黑" panose="020B0503020204020204" pitchFamily="34" charset="-122"/>
              <a:ea typeface="微软雅黑" panose="020B0503020204020204" pitchFamily="34" charset="-122"/>
            </a:endParaRPr>
          </a:p>
        </p:txBody>
      </p:sp>
      <p:sp>
        <p:nvSpPr>
          <p:cNvPr id="8" name="矩形 7"/>
          <p:cNvSpPr/>
          <p:nvPr/>
        </p:nvSpPr>
        <p:spPr>
          <a:xfrm>
            <a:off x="1393794" y="2025057"/>
            <a:ext cx="2299257" cy="63662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160" tIns="10160" rIns="10160" bIns="10160" numCol="1" spcCol="1270" anchor="ctr" anchorCtr="0">
            <a:noAutofit/>
          </a:bodyPr>
          <a:lstStyle/>
          <a:p>
            <a:pPr lvl="0" algn="ctr" defTabSz="711200" rtl="0">
              <a:lnSpc>
                <a:spcPct val="90000"/>
              </a:lnSpc>
              <a:spcBef>
                <a:spcPct val="0"/>
              </a:spcBef>
              <a:spcAft>
                <a:spcPct val="35000"/>
              </a:spcAft>
            </a:pPr>
            <a:endParaRPr lang="zh-CN" sz="1600" kern="1200" dirty="0"/>
          </a:p>
        </p:txBody>
      </p:sp>
      <p:pic>
        <p:nvPicPr>
          <p:cNvPr id="13" name="内容占位符 6"/>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6888088" y="1268759"/>
            <a:ext cx="5206168" cy="4606083"/>
          </a:xfrm>
        </p:spPr>
      </p:pic>
      <p:sp>
        <p:nvSpPr>
          <p:cNvPr id="11" name="矩形 10"/>
          <p:cNvSpPr/>
          <p:nvPr/>
        </p:nvSpPr>
        <p:spPr>
          <a:xfrm>
            <a:off x="551384" y="4463793"/>
            <a:ext cx="2449760" cy="398594"/>
          </a:xfrm>
          <a:prstGeom prst="rect">
            <a:avLst/>
          </a:prstGeom>
          <a:solidFill>
            <a:srgbClr val="0070C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algn="ctr"/>
            <a:r>
              <a:rPr lang="zh-CN" altLang="en-US" b="1" dirty="0">
                <a:latin typeface="微软雅黑" panose="020B0503020204020204" pitchFamily="34" charset="-122"/>
                <a:ea typeface="微软雅黑" panose="020B0503020204020204" pitchFamily="34" charset="-122"/>
              </a:rPr>
              <a:t>（</a:t>
            </a:r>
            <a:r>
              <a:rPr lang="en-US" altLang="zh-CN" b="1" dirty="0">
                <a:latin typeface="微软雅黑" panose="020B0503020204020204" pitchFamily="34" charset="-122"/>
                <a:ea typeface="微软雅黑" panose="020B0503020204020204" pitchFamily="34" charset="-122"/>
              </a:rPr>
              <a:t>2</a:t>
            </a:r>
            <a:r>
              <a:rPr lang="zh-CN" altLang="en-US" b="1" dirty="0">
                <a:latin typeface="微软雅黑" panose="020B0503020204020204" pitchFamily="34" charset="-122"/>
                <a:ea typeface="微软雅黑" panose="020B0503020204020204" pitchFamily="34" charset="-122"/>
              </a:rPr>
              <a:t>）抗拒绝服务攻击：</a:t>
            </a:r>
            <a:endParaRPr lang="zh-CN" altLang="en-US" b="1" dirty="0">
              <a:latin typeface="微软雅黑" panose="020B0503020204020204" pitchFamily="34" charset="-122"/>
              <a:ea typeface="微软雅黑" panose="020B0503020204020204" pitchFamily="34" charset="-122"/>
            </a:endParaRPr>
          </a:p>
        </p:txBody>
      </p:sp>
      <p:sp>
        <p:nvSpPr>
          <p:cNvPr id="12" name="标题 1"/>
          <p:cNvSpPr txBox="1"/>
          <p:nvPr/>
        </p:nvSpPr>
        <p:spPr>
          <a:xfrm>
            <a:off x="838200" y="306070"/>
            <a:ext cx="10515600" cy="5302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ko-KR" sz="3200" b="1" dirty="0">
                <a:solidFill>
                  <a:srgbClr val="415199"/>
                </a:solidFill>
                <a:latin typeface="微软雅黑" panose="020B0503020204020204" pitchFamily="34" charset="-122"/>
                <a:ea typeface="微软雅黑" panose="020B0503020204020204" pitchFamily="34" charset="-122"/>
              </a:rPr>
              <a:t>5G安全问题与挑</a:t>
            </a:r>
            <a:r>
              <a:rPr lang="zh-CN" altLang="en-US" sz="3200" b="1" dirty="0">
                <a:solidFill>
                  <a:srgbClr val="415199"/>
                </a:solidFill>
                <a:latin typeface="微软雅黑" panose="020B0503020204020204" pitchFamily="34" charset="-122"/>
                <a:ea typeface="微软雅黑" panose="020B0503020204020204" pitchFamily="34" charset="-122"/>
              </a:rPr>
              <a:t>战</a:t>
            </a:r>
            <a:r>
              <a:rPr lang="en-US" altLang="zh-CN" sz="3200" b="1" dirty="0">
                <a:solidFill>
                  <a:srgbClr val="415199"/>
                </a:solidFill>
                <a:latin typeface="微软雅黑" panose="020B0503020204020204" pitchFamily="34" charset="-122"/>
                <a:ea typeface="微软雅黑" panose="020B0503020204020204" pitchFamily="34" charset="-122"/>
              </a:rPr>
              <a:t>—</a:t>
            </a:r>
            <a:r>
              <a:rPr lang="zh-CN" altLang="en-US" sz="3200" b="1" dirty="0">
                <a:solidFill>
                  <a:srgbClr val="415199"/>
                </a:solidFill>
                <a:latin typeface="微软雅黑" panose="020B0503020204020204" pitchFamily="34" charset="-122"/>
                <a:ea typeface="微软雅黑" panose="020B0503020204020204" pitchFamily="34" charset="-122"/>
              </a:rPr>
              <a:t>接入安全</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2113E9BD-5FE3-48C4-85C4-2D5992B50EB6}"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dirty="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矩形 6"/>
          <p:cNvSpPr/>
          <p:nvPr/>
        </p:nvSpPr>
        <p:spPr>
          <a:xfrm>
            <a:off x="677976" y="1186822"/>
            <a:ext cx="5231904" cy="439488"/>
          </a:xfrm>
          <a:prstGeom prst="rect">
            <a:avLst/>
          </a:prstGeom>
          <a:solidFill>
            <a:srgbClr val="0070C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algn="ctr"/>
            <a:r>
              <a:rPr lang="zh-CN" altLang="en-US" sz="2000" b="1" dirty="0">
                <a:latin typeface="微软雅黑" panose="020B0503020204020204" pitchFamily="34" charset="-122"/>
                <a:ea typeface="微软雅黑" panose="020B0503020204020204" pitchFamily="34" charset="-122"/>
              </a:rPr>
              <a:t>网络切片安全问题是网络安全域重要的问题。</a:t>
            </a:r>
            <a:endParaRPr lang="en-US" altLang="zh-CN" sz="2000" b="1" dirty="0">
              <a:latin typeface="微软雅黑" panose="020B0503020204020204" pitchFamily="34" charset="-122"/>
              <a:ea typeface="微软雅黑" panose="020B0503020204020204" pitchFamily="34" charset="-122"/>
            </a:endParaRPr>
          </a:p>
          <a:p>
            <a:pPr algn="ctr"/>
            <a:endParaRPr lang="zh-CN" altLang="en-US" dirty="0">
              <a:latin typeface="微软雅黑" panose="020B0503020204020204" pitchFamily="34" charset="-122"/>
              <a:ea typeface="微软雅黑" panose="020B0503020204020204" pitchFamily="34" charset="-122"/>
            </a:endParaRPr>
          </a:p>
        </p:txBody>
      </p:sp>
      <p:pic>
        <p:nvPicPr>
          <p:cNvPr id="9" name="图片 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744072" y="1056420"/>
            <a:ext cx="5231904" cy="5072908"/>
          </a:xfrm>
          <a:prstGeom prst="rect">
            <a:avLst/>
          </a:prstGeom>
        </p:spPr>
      </p:pic>
      <p:sp>
        <p:nvSpPr>
          <p:cNvPr id="6" name="矩形 5"/>
          <p:cNvSpPr/>
          <p:nvPr/>
        </p:nvSpPr>
        <p:spPr>
          <a:xfrm>
            <a:off x="556419" y="4288160"/>
            <a:ext cx="6096000" cy="1445717"/>
          </a:xfrm>
          <a:prstGeom prst="rect">
            <a:avLst/>
          </a:prstGeom>
        </p:spPr>
        <p:txBody>
          <a:bodyPr wrap="square">
            <a:spAutoFit/>
          </a:bodyPr>
          <a:lstStyle/>
          <a:p>
            <a:pPr marL="342900" indent="-342900" algn="just">
              <a:lnSpc>
                <a:spcPct val="125000"/>
              </a:lnSpc>
              <a:buFont typeface="Wingdings" panose="05000000000000000000" pitchFamily="2" charset="2"/>
              <a:buChar char="u"/>
            </a:pPr>
            <a:r>
              <a:rPr lang="en-US" altLang="zh-CN" dirty="0">
                <a:latin typeface="微软雅黑" panose="020B0503020204020204" pitchFamily="34" charset="-122"/>
                <a:ea typeface="微软雅黑" panose="020B0503020204020204" pitchFamily="34" charset="-122"/>
              </a:rPr>
              <a:t>SDN</a:t>
            </a:r>
            <a:r>
              <a:rPr lang="zh-CN" altLang="en-US" dirty="0">
                <a:latin typeface="微软雅黑" panose="020B0503020204020204" pitchFamily="34" charset="-122"/>
                <a:ea typeface="微软雅黑" panose="020B0503020204020204" pitchFamily="34" charset="-122"/>
              </a:rPr>
              <a:t>采用集中式的控制器，将成为网络中脆弱的部分，一旦控制器被攻破，攻击者就将拥有整个网络的控制权；</a:t>
            </a:r>
            <a:r>
              <a:rPr lang="en-US" altLang="zh-CN" dirty="0">
                <a:latin typeface="微软雅黑" panose="020B0503020204020204" pitchFamily="34" charset="-122"/>
                <a:ea typeface="微软雅黑" panose="020B0503020204020204" pitchFamily="34" charset="-122"/>
              </a:rPr>
              <a:t>SDN</a:t>
            </a:r>
            <a:r>
              <a:rPr lang="zh-CN" altLang="en-US" dirty="0">
                <a:latin typeface="微软雅黑" panose="020B0503020204020204" pitchFamily="34" charset="-122"/>
                <a:ea typeface="微软雅黑" panose="020B0503020204020204" pitchFamily="34" charset="-122"/>
              </a:rPr>
              <a:t>的核心</a:t>
            </a:r>
            <a:r>
              <a:rPr lang="en-US" altLang="zh-CN" dirty="0" err="1">
                <a:latin typeface="微软雅黑" panose="020B0503020204020204" pitchFamily="34" charset="-122"/>
                <a:ea typeface="微软雅黑" panose="020B0503020204020204" pitchFamily="34" charset="-122"/>
              </a:rPr>
              <a:t>OpenFlow</a:t>
            </a:r>
            <a:r>
              <a:rPr lang="zh-CN" altLang="en-US" dirty="0">
                <a:latin typeface="微软雅黑" panose="020B0503020204020204" pitchFamily="34" charset="-122"/>
                <a:ea typeface="微软雅黑" panose="020B0503020204020204" pitchFamily="34" charset="-122"/>
              </a:rPr>
              <a:t>交换机与控制器之间的频繁通信在遭受 </a:t>
            </a:r>
            <a:r>
              <a:rPr lang="en-US" altLang="zh-CN" dirty="0" err="1">
                <a:latin typeface="微软雅黑" panose="020B0503020204020204" pitchFamily="34" charset="-122"/>
                <a:ea typeface="微软雅黑" panose="020B0503020204020204" pitchFamily="34" charset="-122"/>
              </a:rPr>
              <a:t>DoS</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攻击时会极大降低网络性能。</a:t>
            </a:r>
            <a:endParaRPr lang="zh-CN" altLang="en-US" dirty="0">
              <a:latin typeface="微软雅黑" panose="020B0503020204020204" pitchFamily="34" charset="-122"/>
              <a:ea typeface="微软雅黑" panose="020B0503020204020204" pitchFamily="34" charset="-122"/>
            </a:endParaRPr>
          </a:p>
        </p:txBody>
      </p:sp>
      <p:sp>
        <p:nvSpPr>
          <p:cNvPr id="10" name="矩形 9"/>
          <p:cNvSpPr/>
          <p:nvPr/>
        </p:nvSpPr>
        <p:spPr>
          <a:xfrm>
            <a:off x="677976" y="3817702"/>
            <a:ext cx="4900959" cy="439488"/>
          </a:xfrm>
          <a:prstGeom prst="rect">
            <a:avLst/>
          </a:prstGeom>
          <a:solidFill>
            <a:srgbClr val="0070C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r>
              <a:rPr lang="en-US" altLang="zh-CN" sz="2000" b="1" dirty="0">
                <a:latin typeface="微软雅黑" panose="020B0503020204020204" pitchFamily="34" charset="-122"/>
                <a:ea typeface="微软雅黑" panose="020B0503020204020204" pitchFamily="34" charset="-122"/>
              </a:rPr>
              <a:t>SDN</a:t>
            </a:r>
            <a:r>
              <a:rPr lang="zh-CN" altLang="en-US" sz="2000" b="1" dirty="0">
                <a:latin typeface="微软雅黑" panose="020B0503020204020204" pitchFamily="34" charset="-122"/>
                <a:ea typeface="微软雅黑" panose="020B0503020204020204" pitchFamily="34" charset="-122"/>
              </a:rPr>
              <a:t>安全问题也是网络安全域重要的问题。</a:t>
            </a:r>
            <a:endParaRPr lang="en-US" altLang="zh-CN" sz="2000" b="1" dirty="0">
              <a:latin typeface="微软雅黑" panose="020B0503020204020204" pitchFamily="34" charset="-122"/>
              <a:ea typeface="微软雅黑" panose="020B0503020204020204" pitchFamily="34" charset="-122"/>
            </a:endParaRPr>
          </a:p>
        </p:txBody>
      </p:sp>
      <p:sp>
        <p:nvSpPr>
          <p:cNvPr id="8" name="矩形 7"/>
          <p:cNvSpPr/>
          <p:nvPr/>
        </p:nvSpPr>
        <p:spPr>
          <a:xfrm>
            <a:off x="556419" y="1652899"/>
            <a:ext cx="6096000" cy="2138214"/>
          </a:xfrm>
          <a:prstGeom prst="rect">
            <a:avLst/>
          </a:prstGeom>
        </p:spPr>
        <p:txBody>
          <a:bodyPr>
            <a:spAutoFit/>
          </a:bodyPr>
          <a:lstStyle/>
          <a:p>
            <a:pPr marL="342900" indent="-342900" algn="just">
              <a:lnSpc>
                <a:spcPct val="125000"/>
              </a:lnSpc>
              <a:buFont typeface="Wingdings" panose="05000000000000000000" pitchFamily="2" charset="2"/>
              <a:buChar char="u"/>
            </a:pPr>
            <a:r>
              <a:rPr lang="zh-CN" altLang="en-US" dirty="0">
                <a:solidFill>
                  <a:prstClr val="black"/>
                </a:solidFill>
                <a:latin typeface="微软雅黑" panose="020B0503020204020204" pitchFamily="34" charset="-122"/>
                <a:ea typeface="微软雅黑" panose="020B0503020204020204" pitchFamily="34" charset="-122"/>
              </a:rPr>
              <a:t>在网络切片中，由一个网络切片管理的</a:t>
            </a:r>
            <a:r>
              <a:rPr lang="zh-CN" altLang="en-US" b="1" dirty="0">
                <a:solidFill>
                  <a:prstClr val="black"/>
                </a:solidFill>
                <a:latin typeface="微软雅黑" panose="020B0503020204020204" pitchFamily="34" charset="-122"/>
                <a:ea typeface="微软雅黑" panose="020B0503020204020204" pitchFamily="34" charset="-122"/>
              </a:rPr>
              <a:t>敏感数据</a:t>
            </a:r>
            <a:r>
              <a:rPr lang="zh-CN" altLang="en-US" dirty="0">
                <a:solidFill>
                  <a:prstClr val="black"/>
                </a:solidFill>
                <a:latin typeface="微软雅黑" panose="020B0503020204020204" pitchFamily="34" charset="-122"/>
                <a:ea typeface="微软雅黑" panose="020B0503020204020204" pitchFamily="34" charset="-122"/>
              </a:rPr>
              <a:t>可能通过一些</a:t>
            </a:r>
            <a:r>
              <a:rPr lang="zh-CN" altLang="en-US" b="1" dirty="0">
                <a:solidFill>
                  <a:prstClr val="black"/>
                </a:solidFill>
                <a:latin typeface="微软雅黑" panose="020B0503020204020204" pitchFamily="34" charset="-122"/>
                <a:ea typeface="微软雅黑" panose="020B0503020204020204" pitchFamily="34" charset="-122"/>
              </a:rPr>
              <a:t>侧信道攻击</a:t>
            </a:r>
            <a:r>
              <a:rPr lang="zh-CN" altLang="en-US" dirty="0">
                <a:solidFill>
                  <a:prstClr val="black"/>
                </a:solidFill>
                <a:latin typeface="微软雅黑" panose="020B0503020204020204" pitchFamily="34" charset="-122"/>
                <a:ea typeface="微软雅黑" panose="020B0503020204020204" pitchFamily="34" charset="-122"/>
              </a:rPr>
              <a:t>，被运行于另一个网络切片中的应用</a:t>
            </a:r>
            <a:r>
              <a:rPr lang="zh-CN" altLang="en-US" b="1" dirty="0">
                <a:solidFill>
                  <a:prstClr val="black"/>
                </a:solidFill>
                <a:latin typeface="微软雅黑" panose="020B0503020204020204" pitchFamily="34" charset="-122"/>
                <a:ea typeface="微软雅黑" panose="020B0503020204020204" pitchFamily="34" charset="-122"/>
              </a:rPr>
              <a:t>获得</a:t>
            </a:r>
            <a:r>
              <a:rPr lang="en-US" altLang="zh-CN" dirty="0">
                <a:solidFill>
                  <a:prstClr val="black"/>
                </a:solidFill>
                <a:latin typeface="微软雅黑" panose="020B0503020204020204" pitchFamily="34" charset="-122"/>
                <a:ea typeface="微软雅黑" panose="020B0503020204020204" pitchFamily="34" charset="-122"/>
              </a:rPr>
              <a:t>; </a:t>
            </a:r>
            <a:r>
              <a:rPr lang="zh-CN" altLang="en-US" dirty="0">
                <a:solidFill>
                  <a:prstClr val="black"/>
                </a:solidFill>
                <a:latin typeface="微软雅黑" panose="020B0503020204020204" pitchFamily="34" charset="-122"/>
                <a:ea typeface="微软雅黑" panose="020B0503020204020204" pitchFamily="34" charset="-122"/>
              </a:rPr>
              <a:t>一个切片内部的</a:t>
            </a:r>
            <a:r>
              <a:rPr lang="zh-CN" altLang="en-US" b="1" dirty="0">
                <a:solidFill>
                  <a:prstClr val="black"/>
                </a:solidFill>
                <a:latin typeface="微软雅黑" panose="020B0503020204020204" pitchFamily="34" charset="-122"/>
                <a:ea typeface="微软雅黑" panose="020B0503020204020204" pitchFamily="34" charset="-122"/>
              </a:rPr>
              <a:t>错误和故障也会对其他切片产生影响</a:t>
            </a:r>
            <a:r>
              <a:rPr lang="zh-CN" altLang="en-US" dirty="0">
                <a:solidFill>
                  <a:prstClr val="black"/>
                </a:solidFill>
                <a:latin typeface="微软雅黑" panose="020B0503020204020204" pitchFamily="34" charset="-122"/>
                <a:ea typeface="微软雅黑" panose="020B0503020204020204" pitchFamily="34" charset="-122"/>
              </a:rPr>
              <a:t>。</a:t>
            </a:r>
            <a:endParaRPr lang="en-US" altLang="ko-KR" dirty="0">
              <a:solidFill>
                <a:prstClr val="black"/>
              </a:solidFill>
              <a:latin typeface="微软雅黑" panose="020B0503020204020204" pitchFamily="34" charset="-122"/>
              <a:ea typeface="微软雅黑" panose="020B0503020204020204" pitchFamily="34" charset="-122"/>
            </a:endParaRPr>
          </a:p>
          <a:p>
            <a:pPr marL="342900" indent="-342900" algn="just">
              <a:lnSpc>
                <a:spcPct val="125000"/>
              </a:lnSpc>
              <a:buFont typeface="Wingdings" panose="05000000000000000000" pitchFamily="2" charset="2"/>
              <a:buChar char="u"/>
            </a:pPr>
            <a:r>
              <a:rPr lang="en-US" altLang="zh-CN" dirty="0">
                <a:latin typeface="微软雅黑" panose="020B0503020204020204" pitchFamily="34" charset="-122"/>
                <a:ea typeface="微软雅黑" panose="020B0503020204020204" pitchFamily="34" charset="-122"/>
              </a:rPr>
              <a:t>5G</a:t>
            </a:r>
            <a:r>
              <a:rPr lang="zh-CN" altLang="en-US" dirty="0">
                <a:latin typeface="微软雅黑" panose="020B0503020204020204" pitchFamily="34" charset="-122"/>
                <a:ea typeface="微软雅黑" panose="020B0503020204020204" pitchFamily="34" charset="-122"/>
              </a:rPr>
              <a:t>需要为网络切片提供持续的安全隔离机制，并能为用户或者基础设施运营商提供有效的隔离证明。</a:t>
            </a:r>
            <a:endParaRPr lang="zh-CN" altLang="en-US" dirty="0">
              <a:latin typeface="微软雅黑" panose="020B0503020204020204" pitchFamily="34" charset="-122"/>
              <a:ea typeface="微软雅黑" panose="020B0503020204020204" pitchFamily="34" charset="-122"/>
            </a:endParaRPr>
          </a:p>
        </p:txBody>
      </p:sp>
      <p:sp>
        <p:nvSpPr>
          <p:cNvPr id="11" name="标题 1"/>
          <p:cNvSpPr txBox="1"/>
          <p:nvPr/>
        </p:nvSpPr>
        <p:spPr>
          <a:xfrm>
            <a:off x="838200" y="306070"/>
            <a:ext cx="10515600" cy="5302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ko-KR" sz="3200" b="1" dirty="0">
                <a:solidFill>
                  <a:srgbClr val="415199"/>
                </a:solidFill>
                <a:latin typeface="微软雅黑" panose="020B0503020204020204" pitchFamily="34" charset="-122"/>
                <a:ea typeface="微软雅黑" panose="020B0503020204020204" pitchFamily="34" charset="-122"/>
              </a:rPr>
              <a:t>5G安全问题与挑</a:t>
            </a:r>
            <a:r>
              <a:rPr lang="zh-CN" altLang="en-US" sz="3200" b="1" dirty="0">
                <a:solidFill>
                  <a:srgbClr val="415199"/>
                </a:solidFill>
                <a:latin typeface="微软雅黑" panose="020B0503020204020204" pitchFamily="34" charset="-122"/>
                <a:ea typeface="微软雅黑" panose="020B0503020204020204" pitchFamily="34" charset="-122"/>
              </a:rPr>
              <a:t>战</a:t>
            </a:r>
            <a:r>
              <a:rPr lang="en-US" altLang="zh-CN" sz="3200" b="1" dirty="0">
                <a:solidFill>
                  <a:srgbClr val="415199"/>
                </a:solidFill>
                <a:latin typeface="微软雅黑" panose="020B0503020204020204" pitchFamily="34" charset="-122"/>
                <a:ea typeface="微软雅黑" panose="020B0503020204020204" pitchFamily="34" charset="-122"/>
              </a:rPr>
              <a:t>—</a:t>
            </a:r>
            <a:r>
              <a:rPr lang="zh-CN" altLang="en-US" sz="3200" b="1" dirty="0">
                <a:solidFill>
                  <a:srgbClr val="415199"/>
                </a:solidFill>
                <a:latin typeface="微软雅黑" panose="020B0503020204020204" pitchFamily="34" charset="-122"/>
                <a:ea typeface="微软雅黑" panose="020B0503020204020204" pitchFamily="34" charset="-122"/>
              </a:rPr>
              <a:t>网络安全</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06070"/>
            <a:ext cx="10515600" cy="530225"/>
          </a:xfrm>
        </p:spPr>
        <p:txBody>
          <a:bodyPr>
            <a:noAutofit/>
          </a:bodyPr>
          <a:lstStyle/>
          <a:p>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第五代蜂窝通信系统（</a:t>
            </a:r>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4" name="矩形 3"/>
          <p:cNvSpPr/>
          <p:nvPr/>
        </p:nvSpPr>
        <p:spPr>
          <a:xfrm>
            <a:off x="569938" y="1203184"/>
            <a:ext cx="4589957" cy="523220"/>
          </a:xfrm>
          <a:prstGeom prst="rect">
            <a:avLst/>
          </a:prstGeom>
        </p:spPr>
        <p:txBody>
          <a:bodyPr wrap="square">
            <a:spAutoFit/>
          </a:bodyPr>
          <a:lstStyle/>
          <a:p>
            <a:pPr>
              <a:buNone/>
            </a:pPr>
            <a:r>
              <a:rPr lang="en-US" altLang="zh-CN" sz="2800" dirty="0">
                <a:latin typeface="微软雅黑" panose="020B0503020204020204" pitchFamily="34" charset="-122"/>
                <a:ea typeface="微软雅黑" panose="020B0503020204020204" pitchFamily="34" charset="-122"/>
              </a:rPr>
              <a:t>5G</a:t>
            </a:r>
            <a:r>
              <a:rPr lang="zh-CN" altLang="en-US" sz="2800" dirty="0">
                <a:latin typeface="微软雅黑" panose="020B0503020204020204" pitchFamily="34" charset="-122"/>
                <a:ea typeface="微软雅黑" panose="020B0503020204020204" pitchFamily="34" charset="-122"/>
              </a:rPr>
              <a:t>三大场景，定义万物互联：</a:t>
            </a:r>
            <a:endParaRPr lang="zh-CN" altLang="en-US" sz="2800" dirty="0">
              <a:latin typeface="微软雅黑" panose="020B0503020204020204" pitchFamily="34" charset="-122"/>
              <a:ea typeface="微软雅黑" panose="020B0503020204020204" pitchFamily="34" charset="-122"/>
            </a:endParaRPr>
          </a:p>
        </p:txBody>
      </p:sp>
      <p:sp>
        <p:nvSpPr>
          <p:cNvPr id="5" name="矩形 4"/>
          <p:cNvSpPr/>
          <p:nvPr/>
        </p:nvSpPr>
        <p:spPr>
          <a:xfrm>
            <a:off x="551384" y="2276872"/>
            <a:ext cx="7553815" cy="1754326"/>
          </a:xfrm>
          <a:prstGeom prst="rect">
            <a:avLst/>
          </a:prstGeom>
        </p:spPr>
        <p:txBody>
          <a:bodyPr wrap="square">
            <a:spAutoFit/>
          </a:bodyPr>
          <a:lstStyle/>
          <a:p>
            <a:pPr marL="285750" indent="-285750">
              <a:lnSpc>
                <a:spcPct val="150000"/>
              </a:lnSpc>
              <a:buClr>
                <a:schemeClr val="tx1"/>
              </a:buClr>
              <a:buFont typeface="Wingdings" panose="05000000000000000000" pitchFamily="2" charset="2"/>
              <a:buChar char="l"/>
            </a:pPr>
            <a:r>
              <a:rPr lang="zh-CN" altLang="en-US" sz="2400" b="0" dirty="0">
                <a:solidFill>
                  <a:srgbClr val="111111"/>
                </a:solidFill>
                <a:latin typeface="微软雅黑" panose="020B0503020204020204" pitchFamily="34" charset="-122"/>
                <a:ea typeface="微软雅黑" panose="020B0503020204020204" pitchFamily="34" charset="-122"/>
              </a:rPr>
              <a:t>增强型移动宽带（</a:t>
            </a:r>
            <a:r>
              <a:rPr lang="en-US" altLang="zh-CN" sz="2400" b="0" dirty="0" err="1">
                <a:solidFill>
                  <a:srgbClr val="111111"/>
                </a:solidFill>
                <a:latin typeface="微软雅黑" panose="020B0503020204020204" pitchFamily="34" charset="-122"/>
                <a:ea typeface="微软雅黑" panose="020B0503020204020204" pitchFamily="34" charset="-122"/>
              </a:rPr>
              <a:t>eMBB</a:t>
            </a:r>
            <a:r>
              <a:rPr lang="zh-CN" altLang="en-US" sz="2400" b="0" dirty="0">
                <a:solidFill>
                  <a:srgbClr val="111111"/>
                </a:solidFill>
                <a:latin typeface="微软雅黑" panose="020B0503020204020204" pitchFamily="34" charset="-122"/>
                <a:ea typeface="微软雅黑" panose="020B0503020204020204" pitchFamily="34" charset="-122"/>
              </a:rPr>
              <a:t>）</a:t>
            </a:r>
            <a:endParaRPr lang="en-US" altLang="zh-CN" sz="2400" b="0" dirty="0">
              <a:solidFill>
                <a:srgbClr val="111111"/>
              </a:solidFill>
              <a:latin typeface="微软雅黑" panose="020B0503020204020204" pitchFamily="34" charset="-122"/>
              <a:ea typeface="微软雅黑" panose="020B0503020204020204" pitchFamily="34" charset="-122"/>
            </a:endParaRPr>
          </a:p>
          <a:p>
            <a:pPr marL="285750" indent="-285750">
              <a:lnSpc>
                <a:spcPct val="150000"/>
              </a:lnSpc>
              <a:buClr>
                <a:schemeClr val="tx1"/>
              </a:buClr>
              <a:buFont typeface="Wingdings" panose="05000000000000000000" pitchFamily="2" charset="2"/>
              <a:buChar char="l"/>
            </a:pPr>
            <a:r>
              <a:rPr lang="zh-CN" altLang="en-US" sz="2400" b="0" dirty="0">
                <a:solidFill>
                  <a:srgbClr val="111111"/>
                </a:solidFill>
                <a:latin typeface="微软雅黑" panose="020B0503020204020204" pitchFamily="34" charset="-122"/>
                <a:ea typeface="微软雅黑" panose="020B0503020204020204" pitchFamily="34" charset="-122"/>
              </a:rPr>
              <a:t>海量物联网（</a:t>
            </a:r>
            <a:r>
              <a:rPr lang="en-US" altLang="zh-CN" sz="2400" b="0" dirty="0" err="1">
                <a:solidFill>
                  <a:srgbClr val="111111"/>
                </a:solidFill>
                <a:latin typeface="微软雅黑" panose="020B0503020204020204" pitchFamily="34" charset="-122"/>
                <a:ea typeface="微软雅黑" panose="020B0503020204020204" pitchFamily="34" charset="-122"/>
              </a:rPr>
              <a:t>mMTC</a:t>
            </a:r>
            <a:r>
              <a:rPr lang="zh-CN" altLang="en-US" sz="2400" b="0" dirty="0">
                <a:solidFill>
                  <a:srgbClr val="111111"/>
                </a:solidFill>
                <a:latin typeface="微软雅黑" panose="020B0503020204020204" pitchFamily="34" charset="-122"/>
                <a:ea typeface="微软雅黑" panose="020B0503020204020204" pitchFamily="34" charset="-122"/>
              </a:rPr>
              <a:t>）</a:t>
            </a:r>
            <a:endParaRPr lang="en-US" altLang="zh-CN" sz="2400" b="0" dirty="0">
              <a:solidFill>
                <a:srgbClr val="111111"/>
              </a:solidFill>
              <a:latin typeface="微软雅黑" panose="020B0503020204020204" pitchFamily="34" charset="-122"/>
              <a:ea typeface="微软雅黑" panose="020B0503020204020204" pitchFamily="34" charset="-122"/>
            </a:endParaRPr>
          </a:p>
          <a:p>
            <a:pPr marL="285750" indent="-285750">
              <a:lnSpc>
                <a:spcPct val="150000"/>
              </a:lnSpc>
              <a:buClr>
                <a:schemeClr val="tx1"/>
              </a:buClr>
              <a:buFont typeface="Wingdings" panose="05000000000000000000" pitchFamily="2" charset="2"/>
              <a:buChar char="l"/>
            </a:pPr>
            <a:r>
              <a:rPr lang="zh-CN" altLang="en-US" sz="2400" b="0" dirty="0">
                <a:solidFill>
                  <a:srgbClr val="111111"/>
                </a:solidFill>
                <a:latin typeface="微软雅黑" panose="020B0503020204020204" pitchFamily="34" charset="-122"/>
                <a:ea typeface="微软雅黑" panose="020B0503020204020204" pitchFamily="34" charset="-122"/>
              </a:rPr>
              <a:t>超高可靠超低时延通信（</a:t>
            </a:r>
            <a:r>
              <a:rPr lang="en-US" altLang="zh-CN" sz="2400" b="0" dirty="0" err="1">
                <a:solidFill>
                  <a:srgbClr val="111111"/>
                </a:solidFill>
                <a:latin typeface="微软雅黑" panose="020B0503020204020204" pitchFamily="34" charset="-122"/>
                <a:ea typeface="微软雅黑" panose="020B0503020204020204" pitchFamily="34" charset="-122"/>
              </a:rPr>
              <a:t>uRLLC</a:t>
            </a:r>
            <a:r>
              <a:rPr lang="zh-CN" altLang="en-US" sz="2400" b="0" dirty="0">
                <a:solidFill>
                  <a:srgbClr val="111111"/>
                </a:solidFill>
                <a:latin typeface="微软雅黑" panose="020B0503020204020204" pitchFamily="34" charset="-122"/>
                <a:ea typeface="微软雅黑" panose="020B0503020204020204" pitchFamily="34" charset="-122"/>
              </a:rPr>
              <a:t>）</a:t>
            </a:r>
            <a:endParaRPr lang="zh-CN" altLang="en-US" sz="2400" b="0" dirty="0">
              <a:solidFill>
                <a:srgbClr val="111111"/>
              </a:solidFill>
              <a:latin typeface="微软雅黑" panose="020B0503020204020204" pitchFamily="34" charset="-122"/>
              <a:ea typeface="微软雅黑" panose="020B0503020204020204" pitchFamily="34" charset="-122"/>
            </a:endParaRPr>
          </a:p>
        </p:txBody>
      </p:sp>
      <p:graphicFrame>
        <p:nvGraphicFramePr>
          <p:cNvPr id="8" name="表格 7"/>
          <p:cNvGraphicFramePr>
            <a:graphicFrameLocks noGrp="1"/>
          </p:cNvGraphicFramePr>
          <p:nvPr/>
        </p:nvGraphicFramePr>
        <p:xfrm>
          <a:off x="5525597" y="980728"/>
          <a:ext cx="6403050" cy="5252978"/>
        </p:xfrm>
        <a:graphic>
          <a:graphicData uri="http://schemas.openxmlformats.org/drawingml/2006/table">
            <a:tbl>
              <a:tblPr firstRow="1" bandRow="1">
                <a:tableStyleId>{5C22544A-7EE6-4342-B048-85BDC9FD1C3A}</a:tableStyleId>
              </a:tblPr>
              <a:tblGrid>
                <a:gridCol w="1111263"/>
                <a:gridCol w="1494556"/>
                <a:gridCol w="810762"/>
                <a:gridCol w="841991"/>
                <a:gridCol w="663808"/>
                <a:gridCol w="791277"/>
                <a:gridCol w="689393"/>
              </a:tblGrid>
              <a:tr h="358994">
                <a:tc>
                  <a:txBody>
                    <a:bodyPr/>
                    <a:lstStyle/>
                    <a:p>
                      <a:pPr marL="0" indent="0" algn="ctr" defTabSz="914400" eaLnBrk="0" fontAlgn="auto" latinLnBrk="0">
                        <a:lnSpc>
                          <a:spcPct val="100000"/>
                        </a:lnSpc>
                        <a:spcBef>
                          <a:spcPts val="0"/>
                        </a:spcBef>
                        <a:spcAft>
                          <a:spcPts val="0"/>
                        </a:spcAft>
                        <a:buFontTx/>
                        <a:buNone/>
                      </a:pPr>
                      <a:r>
                        <a:rPr lang="en-US" altLang="ko-KR" sz="1200" b="1" strike="noStrike" kern="1200" cap="none" dirty="0">
                          <a:latin typeface="微软雅黑" panose="020B0503020204020204" pitchFamily="34" charset="-122"/>
                          <a:ea typeface="微软雅黑" panose="020B0503020204020204" pitchFamily="34" charset="-122"/>
                        </a:rPr>
                        <a:t>名称</a:t>
                      </a:r>
                      <a:endParaRPr lang="ko-KR" altLang="en-US" sz="1200" b="1" strike="noStrike" kern="1200" cap="none" dirty="0">
                        <a:solidFill>
                          <a:srgbClr val="CCE8CF"/>
                        </a:solidFill>
                        <a:latin typeface="微软雅黑" panose="020B0503020204020204" pitchFamily="34" charset="-122"/>
                        <a:ea typeface="微软雅黑" panose="020B0503020204020204" pitchFamily="34" charset="-122"/>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200" b="1" strike="noStrike" kern="1200" cap="none" dirty="0">
                          <a:latin typeface="微软雅黑" panose="020B0503020204020204" pitchFamily="34" charset="-122"/>
                          <a:ea typeface="微软雅黑" panose="020B0503020204020204" pitchFamily="34" charset="-122"/>
                        </a:rPr>
                        <a:t>定义</a:t>
                      </a:r>
                      <a:endParaRPr lang="ko-KR" altLang="en-US" sz="1200" b="1" strike="noStrike" kern="1200" cap="none" dirty="0">
                        <a:solidFill>
                          <a:srgbClr val="CCE8CF"/>
                        </a:solidFill>
                        <a:latin typeface="微软雅黑" panose="020B0503020204020204" pitchFamily="34" charset="-122"/>
                        <a:ea typeface="微软雅黑" panose="020B0503020204020204" pitchFamily="34" charset="-122"/>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200" b="1" strike="noStrike" kern="1200" cap="none" dirty="0">
                          <a:latin typeface="微软雅黑" panose="020B0503020204020204" pitchFamily="34" charset="-122"/>
                          <a:ea typeface="微软雅黑" panose="020B0503020204020204" pitchFamily="34" charset="-122"/>
                        </a:rPr>
                        <a:t>4G性能</a:t>
                      </a:r>
                      <a:endParaRPr lang="ko-KR" altLang="en-US" sz="1200" b="1" strike="noStrike" kern="1200" cap="none" dirty="0">
                        <a:solidFill>
                          <a:srgbClr val="CCE8CF"/>
                        </a:solidFill>
                        <a:latin typeface="微软雅黑" panose="020B0503020204020204" pitchFamily="34" charset="-122"/>
                        <a:ea typeface="微软雅黑" panose="020B0503020204020204" pitchFamily="34" charset="-122"/>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200" b="1" strike="noStrike" kern="1200" cap="none" dirty="0">
                          <a:latin typeface="微软雅黑" panose="020B0503020204020204" pitchFamily="34" charset="-122"/>
                          <a:ea typeface="微软雅黑" panose="020B0503020204020204" pitchFamily="34" charset="-122"/>
                        </a:rPr>
                        <a:t>5G性能</a:t>
                      </a:r>
                      <a:endParaRPr lang="ko-KR" altLang="en-US" sz="1200" b="1" strike="noStrike" kern="1200" cap="none" dirty="0">
                        <a:solidFill>
                          <a:srgbClr val="CCE8CF"/>
                        </a:solidFill>
                        <a:latin typeface="微软雅黑" panose="020B0503020204020204" pitchFamily="34" charset="-122"/>
                        <a:ea typeface="微软雅黑" panose="020B0503020204020204" pitchFamily="34" charset="-122"/>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200" b="1" strike="noStrike" kern="1200" cap="none" dirty="0">
                          <a:latin typeface="微软雅黑" panose="020B0503020204020204" pitchFamily="34" charset="-122"/>
                          <a:ea typeface="微软雅黑" panose="020B0503020204020204" pitchFamily="34" charset="-122"/>
                        </a:rPr>
                        <a:t>eMBB</a:t>
                      </a:r>
                      <a:endParaRPr lang="ko-KR" altLang="en-US" sz="1200" b="1" strike="noStrike" kern="1200" cap="none" dirty="0">
                        <a:solidFill>
                          <a:srgbClr val="CCE8CF"/>
                        </a:solidFill>
                        <a:latin typeface="微软雅黑" panose="020B0503020204020204" pitchFamily="34" charset="-122"/>
                        <a:ea typeface="微软雅黑" panose="020B0503020204020204" pitchFamily="34" charset="-122"/>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200" b="1" strike="noStrike" kern="1200" cap="none" dirty="0">
                          <a:latin typeface="微软雅黑" panose="020B0503020204020204" pitchFamily="34" charset="-122"/>
                          <a:ea typeface="微软雅黑" panose="020B0503020204020204" pitchFamily="34" charset="-122"/>
                        </a:rPr>
                        <a:t>mMTC</a:t>
                      </a:r>
                      <a:endParaRPr lang="ko-KR" altLang="en-US" sz="1200" b="1" strike="noStrike" kern="1200" cap="none" dirty="0">
                        <a:solidFill>
                          <a:srgbClr val="CCE8CF"/>
                        </a:solidFill>
                        <a:latin typeface="微软雅黑" panose="020B0503020204020204" pitchFamily="34" charset="-122"/>
                        <a:ea typeface="微软雅黑" panose="020B0503020204020204" pitchFamily="34" charset="-122"/>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200" b="1" strike="noStrike" kern="1200" cap="none" dirty="0">
                          <a:latin typeface="微软雅黑" panose="020B0503020204020204" pitchFamily="34" charset="-122"/>
                          <a:ea typeface="微软雅黑" panose="020B0503020204020204" pitchFamily="34" charset="-122"/>
                        </a:rPr>
                        <a:t>uRLLC</a:t>
                      </a:r>
                      <a:endParaRPr lang="ko-KR" altLang="en-US" sz="1200" b="1" strike="noStrike" kern="1200" cap="none" dirty="0">
                        <a:solidFill>
                          <a:srgbClr val="CCE8CF"/>
                        </a:solidFill>
                        <a:latin typeface="微软雅黑" panose="020B0503020204020204" pitchFamily="34" charset="-122"/>
                        <a:ea typeface="微软雅黑" panose="020B0503020204020204" pitchFamily="34" charset="-122"/>
                      </a:endParaRPr>
                    </a:p>
                  </a:txBody>
                  <a:tcPr anchor="ctr"/>
                </a:tc>
              </a:tr>
              <a:tr h="846792">
                <a:tc>
                  <a:txBody>
                    <a:bodyPr/>
                    <a:lstStyle/>
                    <a:p>
                      <a:pPr marL="0" indent="0" algn="ctr" defTabSz="914400" eaLnBrk="0" fontAlgn="auto" latinLnBrk="0">
                        <a:lnSpc>
                          <a:spcPct val="150000"/>
                        </a:lnSpc>
                        <a:spcBef>
                          <a:spcPts val="0"/>
                        </a:spcBef>
                        <a:spcAft>
                          <a:spcPts val="0"/>
                        </a:spcAft>
                        <a:buFontTx/>
                        <a:buNone/>
                      </a:pPr>
                      <a:r>
                        <a:rPr lang="en-US" altLang="ko-KR" sz="1200" b="1" strike="noStrike" kern="1200" cap="none" dirty="0" err="1">
                          <a:latin typeface="微软雅黑" panose="020B0503020204020204" pitchFamily="34" charset="-122"/>
                          <a:ea typeface="微软雅黑" panose="020B0503020204020204" pitchFamily="34" charset="-122"/>
                        </a:rPr>
                        <a:t>用户体验速率</a:t>
                      </a:r>
                      <a:endParaRPr lang="en-US" altLang="ko-KR" sz="1200" b="1" strike="noStrike" kern="1200" cap="none" dirty="0">
                        <a:latin typeface="微软雅黑" panose="020B0503020204020204" pitchFamily="34" charset="-122"/>
                        <a:ea typeface="微软雅黑" panose="020B0503020204020204" pitchFamily="34" charset="-122"/>
                      </a:endParaRPr>
                    </a:p>
                    <a:p>
                      <a:pPr marL="0" indent="0" algn="ctr" defTabSz="914400" eaLnBrk="0" fontAlgn="auto" latinLnBrk="0">
                        <a:lnSpc>
                          <a:spcPct val="150000"/>
                        </a:lnSpc>
                        <a:spcBef>
                          <a:spcPts val="0"/>
                        </a:spcBef>
                        <a:spcAft>
                          <a:spcPts val="0"/>
                        </a:spcAft>
                        <a:buFontTx/>
                        <a:buNone/>
                      </a:pPr>
                      <a:r>
                        <a:rPr lang="en-US" altLang="ko-KR" sz="1200" b="1" strike="noStrike" kern="1200" cap="none" dirty="0">
                          <a:latin typeface="微软雅黑" panose="020B0503020204020204" pitchFamily="34" charset="-122"/>
                          <a:ea typeface="微软雅黑" panose="020B0503020204020204" pitchFamily="34" charset="-122"/>
                        </a:rPr>
                        <a:t>（bps）</a:t>
                      </a:r>
                      <a:endParaRPr lang="ko-KR" altLang="en-US" sz="12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200" b="1" strike="noStrike" kern="1200" cap="none" dirty="0" err="1">
                          <a:latin typeface="微软雅黑" panose="020B0503020204020204" pitchFamily="34" charset="-122"/>
                          <a:ea typeface="微软雅黑" panose="020B0503020204020204" pitchFamily="34" charset="-122"/>
                        </a:rPr>
                        <a:t>用户可获得的</a:t>
                      </a:r>
                      <a:endParaRPr lang="en-US" altLang="ko-KR" sz="1200" b="1" strike="noStrike" kern="1200" cap="none" dirty="0">
                        <a:latin typeface="微软雅黑" panose="020B0503020204020204" pitchFamily="34" charset="-122"/>
                        <a:ea typeface="微软雅黑" panose="020B0503020204020204" pitchFamily="34" charset="-122"/>
                      </a:endParaRPr>
                    </a:p>
                    <a:p>
                      <a:pPr marL="0" indent="0" algn="ctr" defTabSz="914400" eaLnBrk="0" fontAlgn="auto" latinLnBrk="0">
                        <a:lnSpc>
                          <a:spcPct val="100000"/>
                        </a:lnSpc>
                        <a:spcBef>
                          <a:spcPts val="0"/>
                        </a:spcBef>
                        <a:spcAft>
                          <a:spcPts val="0"/>
                        </a:spcAft>
                        <a:buFontTx/>
                        <a:buNone/>
                      </a:pPr>
                      <a:r>
                        <a:rPr lang="en-US" altLang="ko-KR" sz="1200" b="1" strike="noStrike" kern="1200" cap="none" dirty="0" err="1">
                          <a:latin typeface="微软雅黑" panose="020B0503020204020204" pitchFamily="34" charset="-122"/>
                          <a:ea typeface="微软雅黑" panose="020B0503020204020204" pitchFamily="34" charset="-122"/>
                        </a:rPr>
                        <a:t>最低传输速率</a:t>
                      </a:r>
                      <a:endParaRPr lang="ko-KR" altLang="en-US" sz="12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000" b="1" strike="noStrike" kern="1200" cap="none" dirty="0">
                          <a:latin typeface="微软雅黑" panose="020B0503020204020204" pitchFamily="34" charset="-122"/>
                          <a:ea typeface="微软雅黑" panose="020B0503020204020204" pitchFamily="34" charset="-122"/>
                        </a:rPr>
                        <a:t>10-100M</a:t>
                      </a:r>
                      <a:endParaRPr lang="ko-KR" altLang="en-US" sz="10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000" b="1" strike="noStrike" kern="1200" cap="none" dirty="0">
                          <a:latin typeface="微软雅黑" panose="020B0503020204020204" pitchFamily="34" charset="-122"/>
                          <a:ea typeface="微软雅黑" panose="020B0503020204020204" pitchFamily="34" charset="-122"/>
                        </a:rPr>
                        <a:t>100M-1G</a:t>
                      </a:r>
                      <a:endParaRPr lang="ko-KR" altLang="en-US" sz="10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050" b="1" strike="noStrike" kern="1200" cap="none" dirty="0">
                          <a:latin typeface="微软雅黑" panose="020B0503020204020204" pitchFamily="34" charset="-122"/>
                          <a:ea typeface="微软雅黑" panose="020B0503020204020204" pitchFamily="34" charset="-122"/>
                        </a:rPr>
                        <a:t>√</a:t>
                      </a:r>
                      <a:endParaRPr lang="ko-KR" altLang="en-US" sz="105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endParaRPr lang="ko-KR" altLang="en-US" sz="105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endParaRPr lang="ko-KR" altLang="en-US" sz="105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r>
              <a:tr h="640080">
                <a:tc>
                  <a:txBody>
                    <a:bodyPr/>
                    <a:lstStyle/>
                    <a:p>
                      <a:endParaRPr lang="zh-CN"/>
                    </a:p>
                  </a:txBody>
                  <a:tcPr anchor="ctr">
                    <a:blipFill rotWithShape="0">
                      <a:blip r:embed="rId1"/>
                      <a:stretch>
                        <a:fillRect l="-549" t="-189524" r="-479670" b="-540952"/>
                      </a:stretch>
                    </a:blipFill>
                  </a:tcPr>
                </a:tc>
                <a:tc>
                  <a:txBody>
                    <a:bodyPr/>
                    <a:lstStyle/>
                    <a:p>
                      <a:pPr marL="0" indent="0" algn="ctr" defTabSz="914400" eaLnBrk="0" fontAlgn="auto" latinLnBrk="0">
                        <a:lnSpc>
                          <a:spcPct val="100000"/>
                        </a:lnSpc>
                        <a:spcBef>
                          <a:spcPts val="0"/>
                        </a:spcBef>
                        <a:spcAft>
                          <a:spcPts val="0"/>
                        </a:spcAft>
                        <a:buFontTx/>
                        <a:buNone/>
                      </a:pPr>
                      <a:r>
                        <a:rPr lang="en-US" altLang="ko-KR" sz="1200" b="1" strike="noStrike" kern="1200" cap="none" dirty="0" err="1">
                          <a:latin typeface="微软雅黑" panose="020B0503020204020204" pitchFamily="34" charset="-122"/>
                          <a:ea typeface="微软雅黑" panose="020B0503020204020204" pitchFamily="34" charset="-122"/>
                        </a:rPr>
                        <a:t>单位面积上支持的</a:t>
                      </a:r>
                      <a:endParaRPr lang="en-US" altLang="ko-KR" sz="1200" b="1" strike="noStrike" kern="1200" cap="none" dirty="0">
                        <a:latin typeface="微软雅黑" panose="020B0503020204020204" pitchFamily="34" charset="-122"/>
                        <a:ea typeface="微软雅黑" panose="020B0503020204020204" pitchFamily="34" charset="-122"/>
                      </a:endParaRPr>
                    </a:p>
                    <a:p>
                      <a:pPr marL="0" indent="0" algn="ctr" defTabSz="914400" eaLnBrk="0" fontAlgn="auto" latinLnBrk="0">
                        <a:lnSpc>
                          <a:spcPct val="100000"/>
                        </a:lnSpc>
                        <a:spcBef>
                          <a:spcPts val="0"/>
                        </a:spcBef>
                        <a:spcAft>
                          <a:spcPts val="0"/>
                        </a:spcAft>
                        <a:buFontTx/>
                        <a:buNone/>
                      </a:pPr>
                      <a:r>
                        <a:rPr lang="en-US" altLang="ko-KR" sz="1200" b="1" strike="noStrike" kern="1200" cap="none" dirty="0" err="1">
                          <a:latin typeface="微软雅黑" panose="020B0503020204020204" pitchFamily="34" charset="-122"/>
                          <a:ea typeface="微软雅黑" panose="020B0503020204020204" pitchFamily="34" charset="-122"/>
                        </a:rPr>
                        <a:t>在线设备总和</a:t>
                      </a:r>
                      <a:endParaRPr lang="ko-KR" altLang="en-US" sz="12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endParaRPr lang="zh-CN"/>
                    </a:p>
                  </a:txBody>
                  <a:tcPr anchor="ctr">
                    <a:blipFill rotWithShape="0">
                      <a:blip r:embed="rId1"/>
                      <a:stretch>
                        <a:fillRect l="-322556" t="-189524" r="-371429" b="-540952"/>
                      </a:stretch>
                    </a:blipFill>
                  </a:tcPr>
                </a:tc>
                <a:tc>
                  <a:txBody>
                    <a:bodyPr/>
                    <a:lstStyle/>
                    <a:p>
                      <a:endParaRPr lang="zh-CN"/>
                    </a:p>
                  </a:txBody>
                  <a:tcPr anchor="ctr">
                    <a:blipFill rotWithShape="0">
                      <a:blip r:embed="rId1"/>
                      <a:stretch>
                        <a:fillRect l="-407246" t="-189524" r="-257971" b="-540952"/>
                      </a:stretch>
                    </a:blipFill>
                  </a:tcPr>
                </a:tc>
                <a:tc>
                  <a:txBody>
                    <a:bodyPr/>
                    <a:lstStyle/>
                    <a:p>
                      <a:pPr marL="0" indent="0" algn="ctr" defTabSz="914400" eaLnBrk="0" fontAlgn="auto" latinLnBrk="0">
                        <a:lnSpc>
                          <a:spcPct val="100000"/>
                        </a:lnSpc>
                        <a:spcBef>
                          <a:spcPts val="0"/>
                        </a:spcBef>
                        <a:spcAft>
                          <a:spcPts val="0"/>
                        </a:spcAft>
                        <a:buFontTx/>
                        <a:buNone/>
                      </a:pPr>
                      <a:endParaRPr lang="ko-KR" altLang="en-US" sz="105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050" b="1" strike="noStrike" kern="1200" cap="none" dirty="0">
                          <a:latin typeface="微软雅黑" panose="020B0503020204020204" pitchFamily="34" charset="-122"/>
                          <a:ea typeface="微软雅黑" panose="020B0503020204020204" pitchFamily="34" charset="-122"/>
                        </a:rPr>
                        <a:t>√</a:t>
                      </a:r>
                      <a:endParaRPr lang="ko-KR" altLang="en-US" sz="105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endParaRPr lang="ko-KR" altLang="en-US" sz="105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r>
              <a:tr h="640080">
                <a:tc>
                  <a:txBody>
                    <a:bodyPr/>
                    <a:lstStyle/>
                    <a:p>
                      <a:pPr marL="0" indent="0" algn="ctr" defTabSz="914400" eaLnBrk="0" fontAlgn="auto" latinLnBrk="0">
                        <a:lnSpc>
                          <a:spcPct val="150000"/>
                        </a:lnSpc>
                        <a:spcBef>
                          <a:spcPts val="0"/>
                        </a:spcBef>
                        <a:spcAft>
                          <a:spcPts val="0"/>
                        </a:spcAft>
                        <a:buFontTx/>
                        <a:buNone/>
                      </a:pPr>
                      <a:r>
                        <a:rPr lang="en-US" altLang="ko-KR" sz="1200" b="1" strike="noStrike" kern="1200" cap="none" dirty="0" err="1">
                          <a:latin typeface="微软雅黑" panose="020B0503020204020204" pitchFamily="34" charset="-122"/>
                          <a:ea typeface="微软雅黑" panose="020B0503020204020204" pitchFamily="34" charset="-122"/>
                        </a:rPr>
                        <a:t>端到端时延</a:t>
                      </a:r>
                      <a:endParaRPr lang="en-US" altLang="ko-KR" sz="1200" b="1" strike="noStrike" kern="1200" cap="none" dirty="0">
                        <a:latin typeface="微软雅黑" panose="020B0503020204020204" pitchFamily="34" charset="-122"/>
                        <a:ea typeface="微软雅黑" panose="020B0503020204020204" pitchFamily="34" charset="-122"/>
                      </a:endParaRPr>
                    </a:p>
                    <a:p>
                      <a:pPr marL="0" indent="0" algn="ctr" defTabSz="914400" eaLnBrk="0" fontAlgn="auto" latinLnBrk="0">
                        <a:lnSpc>
                          <a:spcPct val="150000"/>
                        </a:lnSpc>
                        <a:spcBef>
                          <a:spcPts val="0"/>
                        </a:spcBef>
                        <a:spcAft>
                          <a:spcPts val="0"/>
                        </a:spcAft>
                        <a:buFontTx/>
                        <a:buNone/>
                      </a:pPr>
                      <a:r>
                        <a:rPr lang="en-US" altLang="ko-KR" sz="1200" b="1" strike="noStrike" kern="1200" cap="none" dirty="0">
                          <a:latin typeface="微软雅黑" panose="020B0503020204020204" pitchFamily="34" charset="-122"/>
                          <a:ea typeface="微软雅黑" panose="020B0503020204020204" pitchFamily="34" charset="-122"/>
                        </a:rPr>
                        <a:t>（ms）</a:t>
                      </a:r>
                      <a:endParaRPr lang="ko-KR" altLang="en-US" sz="12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200" b="1" strike="noStrike" kern="1200" cap="none" dirty="0">
                          <a:latin typeface="微软雅黑" panose="020B0503020204020204" pitchFamily="34" charset="-122"/>
                          <a:ea typeface="微软雅黑" panose="020B0503020204020204" pitchFamily="34" charset="-122"/>
                        </a:rPr>
                        <a:t>数据包从源节点传输到目标节点的时间</a:t>
                      </a:r>
                      <a:endParaRPr lang="ko-KR" altLang="en-US" sz="12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000" b="1" strike="noStrike" kern="1200" cap="none" dirty="0">
                          <a:latin typeface="微软雅黑" panose="020B0503020204020204" pitchFamily="34" charset="-122"/>
                          <a:ea typeface="微软雅黑" panose="020B0503020204020204" pitchFamily="34" charset="-122"/>
                        </a:rPr>
                        <a:t>10-100</a:t>
                      </a:r>
                      <a:endParaRPr lang="ko-KR" altLang="en-US" sz="10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000" b="1" strike="noStrike" kern="1200" cap="none" dirty="0">
                          <a:latin typeface="微软雅黑" panose="020B0503020204020204" pitchFamily="34" charset="-122"/>
                          <a:ea typeface="微软雅黑" panose="020B0503020204020204" pitchFamily="34" charset="-122"/>
                        </a:rPr>
                        <a:t>1</a:t>
                      </a:r>
                      <a:endParaRPr lang="ko-KR" altLang="en-US" sz="10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endParaRPr lang="ko-KR" altLang="en-US" sz="105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endParaRPr lang="ko-KR" altLang="en-US" sz="105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050" b="1" strike="noStrike" kern="1200" cap="none" dirty="0">
                          <a:latin typeface="微软雅黑" panose="020B0503020204020204" pitchFamily="34" charset="-122"/>
                          <a:ea typeface="微软雅黑" panose="020B0503020204020204" pitchFamily="34" charset="-122"/>
                        </a:rPr>
                        <a:t>√</a:t>
                      </a:r>
                      <a:endParaRPr lang="ko-KR" altLang="en-US" sz="105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r>
              <a:tr h="640080">
                <a:tc>
                  <a:txBody>
                    <a:bodyPr/>
                    <a:lstStyle/>
                    <a:p>
                      <a:pPr marL="0" indent="0" algn="ctr" defTabSz="914400" eaLnBrk="0" fontAlgn="auto" latinLnBrk="0">
                        <a:lnSpc>
                          <a:spcPct val="150000"/>
                        </a:lnSpc>
                        <a:spcBef>
                          <a:spcPts val="0"/>
                        </a:spcBef>
                        <a:spcAft>
                          <a:spcPts val="0"/>
                        </a:spcAft>
                        <a:buFontTx/>
                        <a:buNone/>
                      </a:pPr>
                      <a:r>
                        <a:rPr lang="en-US" altLang="ko-KR" sz="1200" b="1" strike="noStrike" kern="1200" cap="none" dirty="0" err="1">
                          <a:latin typeface="微软雅黑" panose="020B0503020204020204" pitchFamily="34" charset="-122"/>
                          <a:ea typeface="微软雅黑" panose="020B0503020204020204" pitchFamily="34" charset="-122"/>
                        </a:rPr>
                        <a:t>移动性</a:t>
                      </a:r>
                      <a:endParaRPr lang="en-US" altLang="ko-KR" sz="1200" b="1" strike="noStrike" kern="1200" cap="none" dirty="0">
                        <a:latin typeface="微软雅黑" panose="020B0503020204020204" pitchFamily="34" charset="-122"/>
                        <a:ea typeface="微软雅黑" panose="020B0503020204020204" pitchFamily="34" charset="-122"/>
                      </a:endParaRPr>
                    </a:p>
                    <a:p>
                      <a:pPr marL="0" indent="0" algn="ctr" defTabSz="914400" eaLnBrk="0" fontAlgn="auto" latinLnBrk="0">
                        <a:lnSpc>
                          <a:spcPct val="150000"/>
                        </a:lnSpc>
                        <a:spcBef>
                          <a:spcPts val="0"/>
                        </a:spcBef>
                        <a:spcAft>
                          <a:spcPts val="0"/>
                        </a:spcAft>
                        <a:buFontTx/>
                        <a:buNone/>
                      </a:pPr>
                      <a:r>
                        <a:rPr lang="en-US" altLang="ko-KR" sz="1200" b="1" strike="noStrike" kern="1200" cap="none" dirty="0">
                          <a:latin typeface="微软雅黑" panose="020B0503020204020204" pitchFamily="34" charset="-122"/>
                          <a:ea typeface="微软雅黑" panose="020B0503020204020204" pitchFamily="34" charset="-122"/>
                        </a:rPr>
                        <a:t>（Km/h）</a:t>
                      </a:r>
                      <a:endParaRPr lang="ko-KR" altLang="en-US" sz="12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200" b="1" strike="noStrike" kern="1200" cap="none" dirty="0" err="1">
                          <a:latin typeface="微软雅黑" panose="020B0503020204020204" pitchFamily="34" charset="-122"/>
                          <a:ea typeface="微软雅黑" panose="020B0503020204020204" pitchFamily="34" charset="-122"/>
                        </a:rPr>
                        <a:t>收发双方的</a:t>
                      </a:r>
                      <a:endParaRPr lang="en-US" altLang="ko-KR" sz="1200" b="1" strike="noStrike" kern="1200" cap="none" dirty="0">
                        <a:latin typeface="微软雅黑" panose="020B0503020204020204" pitchFamily="34" charset="-122"/>
                        <a:ea typeface="微软雅黑" panose="020B0503020204020204" pitchFamily="34" charset="-122"/>
                      </a:endParaRPr>
                    </a:p>
                    <a:p>
                      <a:pPr marL="0" indent="0" algn="ctr" defTabSz="914400" eaLnBrk="0" fontAlgn="auto" latinLnBrk="0">
                        <a:lnSpc>
                          <a:spcPct val="100000"/>
                        </a:lnSpc>
                        <a:spcBef>
                          <a:spcPts val="0"/>
                        </a:spcBef>
                        <a:spcAft>
                          <a:spcPts val="0"/>
                        </a:spcAft>
                        <a:buFontTx/>
                        <a:buNone/>
                      </a:pPr>
                      <a:r>
                        <a:rPr lang="en-US" altLang="ko-KR" sz="1200" b="1" strike="noStrike" kern="1200" cap="none" dirty="0" err="1">
                          <a:latin typeface="微软雅黑" panose="020B0503020204020204" pitchFamily="34" charset="-122"/>
                          <a:ea typeface="微软雅黑" panose="020B0503020204020204" pitchFamily="34" charset="-122"/>
                        </a:rPr>
                        <a:t>最大相对移动速度</a:t>
                      </a:r>
                      <a:endParaRPr lang="ko-KR" altLang="en-US" sz="12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000" b="1" strike="noStrike" kern="1200" cap="none" dirty="0">
                          <a:latin typeface="微软雅黑" panose="020B0503020204020204" pitchFamily="34" charset="-122"/>
                          <a:ea typeface="微软雅黑" panose="020B0503020204020204" pitchFamily="34" charset="-122"/>
                        </a:rPr>
                        <a:t>350</a:t>
                      </a:r>
                      <a:endParaRPr lang="ko-KR" altLang="en-US" sz="10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000" b="1" strike="noStrike" kern="1200" cap="none" dirty="0">
                          <a:latin typeface="微软雅黑" panose="020B0503020204020204" pitchFamily="34" charset="-122"/>
                          <a:ea typeface="微软雅黑" panose="020B0503020204020204" pitchFamily="34" charset="-122"/>
                        </a:rPr>
                        <a:t>&gt;500</a:t>
                      </a:r>
                      <a:endParaRPr lang="ko-KR" altLang="en-US" sz="10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050" b="1" strike="noStrike" kern="1200" cap="none" dirty="0">
                          <a:latin typeface="微软雅黑" panose="020B0503020204020204" pitchFamily="34" charset="-122"/>
                          <a:ea typeface="微软雅黑" panose="020B0503020204020204" pitchFamily="34" charset="-122"/>
                        </a:rPr>
                        <a:t>√</a:t>
                      </a:r>
                      <a:endParaRPr lang="ko-KR" altLang="en-US" sz="105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endParaRPr lang="ko-KR" altLang="en-US" sz="105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endParaRPr lang="ko-KR" altLang="en-US" sz="105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r>
              <a:tr h="640080">
                <a:tc>
                  <a:txBody>
                    <a:bodyPr/>
                    <a:lstStyle/>
                    <a:p>
                      <a:endParaRPr lang="zh-CN"/>
                    </a:p>
                  </a:txBody>
                  <a:tcPr anchor="ctr">
                    <a:blipFill rotWithShape="0">
                      <a:blip r:embed="rId1"/>
                      <a:stretch>
                        <a:fillRect l="-549" t="-490476" r="-479670" b="-240000"/>
                      </a:stretch>
                    </a:blipFill>
                  </a:tcPr>
                </a:tc>
                <a:tc>
                  <a:txBody>
                    <a:bodyPr/>
                    <a:lstStyle/>
                    <a:p>
                      <a:pPr marL="0" indent="0" algn="ctr" defTabSz="914400" eaLnBrk="0" fontAlgn="auto" latinLnBrk="0">
                        <a:lnSpc>
                          <a:spcPct val="100000"/>
                        </a:lnSpc>
                        <a:spcBef>
                          <a:spcPts val="0"/>
                        </a:spcBef>
                        <a:spcAft>
                          <a:spcPts val="0"/>
                        </a:spcAft>
                        <a:buFontTx/>
                        <a:buNone/>
                      </a:pPr>
                      <a:r>
                        <a:rPr lang="en-US" altLang="ko-KR" sz="1200" b="1" strike="noStrike" kern="1200" cap="none" dirty="0" err="1">
                          <a:latin typeface="微软雅黑" panose="020B0503020204020204" pitchFamily="34" charset="-122"/>
                          <a:ea typeface="微软雅黑" panose="020B0503020204020204" pitchFamily="34" charset="-122"/>
                        </a:rPr>
                        <a:t>单位面积区域</a:t>
                      </a:r>
                      <a:endParaRPr lang="en-US" altLang="ko-KR" sz="1200" b="1" strike="noStrike" kern="1200" cap="none" dirty="0">
                        <a:latin typeface="微软雅黑" panose="020B0503020204020204" pitchFamily="34" charset="-122"/>
                        <a:ea typeface="微软雅黑" panose="020B0503020204020204" pitchFamily="34" charset="-122"/>
                      </a:endParaRPr>
                    </a:p>
                    <a:p>
                      <a:pPr marL="0" indent="0" algn="ctr" defTabSz="914400" eaLnBrk="0" fontAlgn="auto" latinLnBrk="0">
                        <a:lnSpc>
                          <a:spcPct val="100000"/>
                        </a:lnSpc>
                        <a:spcBef>
                          <a:spcPts val="0"/>
                        </a:spcBef>
                        <a:spcAft>
                          <a:spcPts val="0"/>
                        </a:spcAft>
                        <a:buFontTx/>
                        <a:buNone/>
                      </a:pPr>
                      <a:r>
                        <a:rPr lang="en-US" altLang="ko-KR" sz="1200" b="1" strike="noStrike" kern="1200" cap="none" dirty="0">
                          <a:latin typeface="微软雅黑" panose="020B0503020204020204" pitchFamily="34" charset="-122"/>
                          <a:ea typeface="微软雅黑" panose="020B0503020204020204" pitchFamily="34" charset="-122"/>
                        </a:rPr>
                        <a:t>内</a:t>
                      </a:r>
                      <a:r>
                        <a:rPr lang="zh-CN" altLang="en-US" sz="1200" b="1" strike="noStrike" kern="1200" cap="none" dirty="0">
                          <a:latin typeface="微软雅黑" panose="020B0503020204020204" pitchFamily="34" charset="-122"/>
                          <a:ea typeface="微软雅黑" panose="020B0503020204020204" pitchFamily="34" charset="-122"/>
                        </a:rPr>
                        <a:t>的</a:t>
                      </a:r>
                      <a:r>
                        <a:rPr lang="en-US" altLang="ko-KR" sz="1200" b="1" strike="noStrike" kern="1200" cap="none" dirty="0" err="1">
                          <a:latin typeface="微软雅黑" panose="020B0503020204020204" pitchFamily="34" charset="-122"/>
                          <a:ea typeface="微软雅黑" panose="020B0503020204020204" pitchFamily="34" charset="-122"/>
                        </a:rPr>
                        <a:t>总流量</a:t>
                      </a:r>
                      <a:endParaRPr lang="ko-KR" altLang="en-US" sz="12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000" b="1" strike="noStrike" kern="1200" cap="none" dirty="0">
                          <a:latin typeface="微软雅黑" panose="020B0503020204020204" pitchFamily="34" charset="-122"/>
                          <a:ea typeface="微软雅黑" panose="020B0503020204020204" pitchFamily="34" charset="-122"/>
                        </a:rPr>
                        <a:t>0.1M</a:t>
                      </a:r>
                      <a:endParaRPr lang="ko-KR" altLang="en-US" sz="10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000" b="1" strike="noStrike" kern="1200" cap="none" dirty="0">
                          <a:latin typeface="微软雅黑" panose="020B0503020204020204" pitchFamily="34" charset="-122"/>
                          <a:ea typeface="微软雅黑" panose="020B0503020204020204" pitchFamily="34" charset="-122"/>
                        </a:rPr>
                        <a:t>10M</a:t>
                      </a:r>
                      <a:endParaRPr lang="ko-KR" altLang="en-US" sz="10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endParaRPr lang="ko-KR" altLang="en-US" sz="105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050" b="1" strike="noStrike" kern="1200" cap="none" dirty="0">
                          <a:latin typeface="微软雅黑" panose="020B0503020204020204" pitchFamily="34" charset="-122"/>
                          <a:ea typeface="微软雅黑" panose="020B0503020204020204" pitchFamily="34" charset="-122"/>
                        </a:rPr>
                        <a:t>√</a:t>
                      </a:r>
                      <a:endParaRPr lang="ko-KR" altLang="en-US" sz="105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endParaRPr lang="ko-KR" altLang="en-US" sz="105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r>
              <a:tr h="846792">
                <a:tc>
                  <a:txBody>
                    <a:bodyPr/>
                    <a:lstStyle/>
                    <a:p>
                      <a:pPr marL="0" indent="0" algn="ctr" defTabSz="914400" eaLnBrk="0" fontAlgn="auto" latinLnBrk="0">
                        <a:lnSpc>
                          <a:spcPct val="150000"/>
                        </a:lnSpc>
                        <a:spcBef>
                          <a:spcPts val="0"/>
                        </a:spcBef>
                        <a:spcAft>
                          <a:spcPts val="0"/>
                        </a:spcAft>
                        <a:buFontTx/>
                        <a:buNone/>
                      </a:pPr>
                      <a:r>
                        <a:rPr lang="en-US" altLang="ko-KR" sz="1200" b="1" strike="noStrike" kern="1200" cap="none" dirty="0" err="1">
                          <a:latin typeface="微软雅黑" panose="020B0503020204020204" pitchFamily="34" charset="-122"/>
                          <a:ea typeface="微软雅黑" panose="020B0503020204020204" pitchFamily="34" charset="-122"/>
                        </a:rPr>
                        <a:t>用户峰值速率</a:t>
                      </a:r>
                      <a:endParaRPr lang="en-US" altLang="ko-KR" sz="1200" b="1" strike="noStrike" kern="1200" cap="none" dirty="0">
                        <a:latin typeface="微软雅黑" panose="020B0503020204020204" pitchFamily="34" charset="-122"/>
                        <a:ea typeface="微软雅黑" panose="020B0503020204020204" pitchFamily="34" charset="-122"/>
                      </a:endParaRPr>
                    </a:p>
                    <a:p>
                      <a:pPr marL="0" indent="0" algn="ctr" defTabSz="914400" eaLnBrk="0" fontAlgn="auto" latinLnBrk="0">
                        <a:lnSpc>
                          <a:spcPct val="150000"/>
                        </a:lnSpc>
                        <a:spcBef>
                          <a:spcPts val="0"/>
                        </a:spcBef>
                        <a:spcAft>
                          <a:spcPts val="0"/>
                        </a:spcAft>
                        <a:buFontTx/>
                        <a:buNone/>
                      </a:pPr>
                      <a:r>
                        <a:rPr lang="en-US" altLang="ko-KR" sz="1200" b="1" strike="noStrike" kern="1200" cap="none" dirty="0">
                          <a:latin typeface="微软雅黑" panose="020B0503020204020204" pitchFamily="34" charset="-122"/>
                          <a:ea typeface="微软雅黑" panose="020B0503020204020204" pitchFamily="34" charset="-122"/>
                        </a:rPr>
                        <a:t>（bps）</a:t>
                      </a:r>
                      <a:endParaRPr lang="ko-KR" altLang="en-US" sz="12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200" b="1" strike="noStrike" kern="1200" cap="none" dirty="0" err="1">
                          <a:latin typeface="微软雅黑" panose="020B0503020204020204" pitchFamily="34" charset="-122"/>
                          <a:ea typeface="微软雅黑" panose="020B0503020204020204" pitchFamily="34" charset="-122"/>
                        </a:rPr>
                        <a:t>用户可获得的</a:t>
                      </a:r>
                      <a:endParaRPr lang="en-US" altLang="ko-KR" sz="1200" b="1" strike="noStrike" kern="1200" cap="none" dirty="0">
                        <a:latin typeface="微软雅黑" panose="020B0503020204020204" pitchFamily="34" charset="-122"/>
                        <a:ea typeface="微软雅黑" panose="020B0503020204020204" pitchFamily="34" charset="-122"/>
                      </a:endParaRPr>
                    </a:p>
                    <a:p>
                      <a:pPr marL="0" indent="0" algn="ctr" defTabSz="914400" eaLnBrk="0" fontAlgn="auto" latinLnBrk="0">
                        <a:lnSpc>
                          <a:spcPct val="100000"/>
                        </a:lnSpc>
                        <a:spcBef>
                          <a:spcPts val="0"/>
                        </a:spcBef>
                        <a:spcAft>
                          <a:spcPts val="0"/>
                        </a:spcAft>
                        <a:buFontTx/>
                        <a:buNone/>
                      </a:pPr>
                      <a:r>
                        <a:rPr lang="en-US" altLang="ko-KR" sz="1200" b="1" strike="noStrike" kern="1200" cap="none" dirty="0" err="1">
                          <a:latin typeface="微软雅黑" panose="020B0503020204020204" pitchFamily="34" charset="-122"/>
                          <a:ea typeface="微软雅黑" panose="020B0503020204020204" pitchFamily="34" charset="-122"/>
                        </a:rPr>
                        <a:t>最高传输速率</a:t>
                      </a:r>
                      <a:endParaRPr lang="ko-KR" altLang="en-US" sz="12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000" b="1" strike="noStrike" kern="1200" cap="none" dirty="0">
                          <a:latin typeface="微软雅黑" panose="020B0503020204020204" pitchFamily="34" charset="-122"/>
                          <a:ea typeface="微软雅黑" panose="020B0503020204020204" pitchFamily="34" charset="-122"/>
                        </a:rPr>
                        <a:t>1G</a:t>
                      </a:r>
                      <a:endParaRPr lang="ko-KR" altLang="en-US" sz="10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rtl="0" eaLnBrk="0" fontAlgn="auto" latinLnBrk="0" hangingPunct="1">
                        <a:lnSpc>
                          <a:spcPct val="100000"/>
                        </a:lnSpc>
                        <a:spcBef>
                          <a:spcPts val="0"/>
                        </a:spcBef>
                        <a:spcAft>
                          <a:spcPts val="0"/>
                        </a:spcAft>
                        <a:buFontTx/>
                        <a:buNone/>
                      </a:pPr>
                      <a:r>
                        <a:rPr lang="en-US" altLang="ko-KR" sz="1000" b="1" strike="noStrike" kern="1200" cap="none" dirty="0">
                          <a:latin typeface="微软雅黑" panose="020B0503020204020204" pitchFamily="34" charset="-122"/>
                          <a:ea typeface="微软雅黑" panose="020B0503020204020204" pitchFamily="34" charset="-122"/>
                        </a:rPr>
                        <a:t>10G-20G</a:t>
                      </a:r>
                      <a:endParaRPr lang="ko-KR" altLang="en-US" sz="10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050" b="1" strike="noStrike" kern="1200" cap="none" dirty="0">
                          <a:latin typeface="微软雅黑" panose="020B0503020204020204" pitchFamily="34" charset="-122"/>
                          <a:ea typeface="微软雅黑" panose="020B0503020204020204" pitchFamily="34" charset="-122"/>
                        </a:rPr>
                        <a:t>√</a:t>
                      </a:r>
                      <a:endParaRPr lang="ko-KR" altLang="en-US" sz="105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endParaRPr lang="ko-KR" altLang="en-US" sz="105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endParaRPr lang="ko-KR" altLang="en-US" sz="105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r>
              <a:tr h="640080">
                <a:tc>
                  <a:txBody>
                    <a:bodyPr/>
                    <a:lstStyle/>
                    <a:p>
                      <a:pPr marL="0" indent="0" algn="ctr" defTabSz="914400" eaLnBrk="0" fontAlgn="auto" latinLnBrk="0">
                        <a:lnSpc>
                          <a:spcPct val="150000"/>
                        </a:lnSpc>
                        <a:spcBef>
                          <a:spcPts val="0"/>
                        </a:spcBef>
                        <a:spcAft>
                          <a:spcPts val="0"/>
                        </a:spcAft>
                        <a:buFontTx/>
                        <a:buNone/>
                      </a:pPr>
                      <a:r>
                        <a:rPr lang="en-US" altLang="ko-KR" sz="1200" b="1" strike="noStrike" kern="1200" cap="none" dirty="0" err="1">
                          <a:latin typeface="微软雅黑" panose="020B0503020204020204" pitchFamily="34" charset="-122"/>
                          <a:ea typeface="微软雅黑" panose="020B0503020204020204" pitchFamily="34" charset="-122"/>
                        </a:rPr>
                        <a:t>频谱效率</a:t>
                      </a:r>
                      <a:endParaRPr lang="en-US" altLang="ko-KR" sz="1200" b="1" strike="noStrike" kern="1200" cap="none" dirty="0">
                        <a:latin typeface="微软雅黑" panose="020B0503020204020204" pitchFamily="34" charset="-122"/>
                        <a:ea typeface="微软雅黑" panose="020B0503020204020204" pitchFamily="34" charset="-122"/>
                      </a:endParaRPr>
                    </a:p>
                    <a:p>
                      <a:pPr marL="0" indent="0" algn="ctr" defTabSz="914400" eaLnBrk="0" fontAlgn="auto" latinLnBrk="0">
                        <a:lnSpc>
                          <a:spcPct val="150000"/>
                        </a:lnSpc>
                        <a:spcBef>
                          <a:spcPts val="0"/>
                        </a:spcBef>
                        <a:spcAft>
                          <a:spcPts val="0"/>
                        </a:spcAft>
                        <a:buFontTx/>
                        <a:buNone/>
                      </a:pPr>
                      <a:r>
                        <a:rPr lang="en-US" altLang="ko-KR" sz="1200" b="1" strike="noStrike" kern="1200" cap="none" dirty="0">
                          <a:latin typeface="微软雅黑" panose="020B0503020204020204" pitchFamily="34" charset="-122"/>
                          <a:ea typeface="微软雅黑" panose="020B0503020204020204" pitchFamily="34" charset="-122"/>
                        </a:rPr>
                        <a:t>（bps/HZ）</a:t>
                      </a:r>
                      <a:endParaRPr lang="ko-KR" altLang="en-US" sz="12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200" b="1" strike="noStrike" kern="1200" cap="none" dirty="0" err="1">
                          <a:latin typeface="微软雅黑" panose="020B0503020204020204" pitchFamily="34" charset="-122"/>
                          <a:ea typeface="微软雅黑" panose="020B0503020204020204" pitchFamily="34" charset="-122"/>
                        </a:rPr>
                        <a:t>净比特率</a:t>
                      </a:r>
                      <a:endParaRPr lang="en-US" altLang="ko-KR" sz="1200" b="1" strike="noStrike" kern="1200" cap="none" dirty="0">
                        <a:latin typeface="微软雅黑" panose="020B0503020204020204" pitchFamily="34" charset="-122"/>
                        <a:ea typeface="微软雅黑" panose="020B0503020204020204" pitchFamily="34" charset="-122"/>
                      </a:endParaRPr>
                    </a:p>
                    <a:p>
                      <a:pPr marL="0" indent="0" algn="ctr" defTabSz="914400" eaLnBrk="0" fontAlgn="auto" latinLnBrk="0">
                        <a:lnSpc>
                          <a:spcPct val="100000"/>
                        </a:lnSpc>
                        <a:spcBef>
                          <a:spcPts val="0"/>
                        </a:spcBef>
                        <a:spcAft>
                          <a:spcPts val="0"/>
                        </a:spcAft>
                        <a:buFontTx/>
                        <a:buNone/>
                      </a:pPr>
                      <a:r>
                        <a:rPr lang="en-US" altLang="ko-KR" sz="1200" b="1" strike="noStrike" kern="1200" cap="none" dirty="0" err="1">
                          <a:latin typeface="微软雅黑" panose="020B0503020204020204" pitchFamily="34" charset="-122"/>
                          <a:ea typeface="微软雅黑" panose="020B0503020204020204" pitchFamily="34" charset="-122"/>
                        </a:rPr>
                        <a:t>峰值传输速率下</a:t>
                      </a:r>
                      <a:endParaRPr lang="en-US" altLang="ko-KR" sz="1200" b="1" strike="noStrike" kern="1200" cap="none" dirty="0">
                        <a:latin typeface="微软雅黑" panose="020B0503020204020204" pitchFamily="34" charset="-122"/>
                        <a:ea typeface="微软雅黑" panose="020B0503020204020204" pitchFamily="34" charset="-122"/>
                      </a:endParaRPr>
                    </a:p>
                    <a:p>
                      <a:pPr marL="0" indent="0" algn="ctr" defTabSz="914400" eaLnBrk="0" fontAlgn="auto" latinLnBrk="0">
                        <a:lnSpc>
                          <a:spcPct val="100000"/>
                        </a:lnSpc>
                        <a:spcBef>
                          <a:spcPts val="0"/>
                        </a:spcBef>
                        <a:spcAft>
                          <a:spcPts val="0"/>
                        </a:spcAft>
                        <a:buFontTx/>
                        <a:buNone/>
                      </a:pPr>
                      <a:r>
                        <a:rPr lang="en-US" altLang="ko-KR" sz="1200" b="1" strike="noStrike" kern="1200" cap="none" dirty="0" err="1">
                          <a:latin typeface="微软雅黑" panose="020B0503020204020204" pitchFamily="34" charset="-122"/>
                          <a:ea typeface="微软雅黑" panose="020B0503020204020204" pitchFamily="34" charset="-122"/>
                        </a:rPr>
                        <a:t>所占信道的宽度</a:t>
                      </a:r>
                      <a:endParaRPr lang="ko-KR" altLang="en-US" sz="12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rtl="0" eaLnBrk="0" fontAlgn="auto" latinLnBrk="0" hangingPunct="1">
                        <a:lnSpc>
                          <a:spcPct val="100000"/>
                        </a:lnSpc>
                        <a:spcBef>
                          <a:spcPts val="0"/>
                        </a:spcBef>
                        <a:spcAft>
                          <a:spcPts val="0"/>
                        </a:spcAft>
                        <a:buFontTx/>
                        <a:buNone/>
                      </a:pPr>
                      <a:r>
                        <a:rPr lang="en-US" altLang="ko-KR" sz="1000" b="1" strike="noStrike" kern="1200" cap="none" dirty="0">
                          <a:latin typeface="微软雅黑" panose="020B0503020204020204" pitchFamily="34" charset="-122"/>
                          <a:ea typeface="微软雅黑" panose="020B0503020204020204" pitchFamily="34" charset="-122"/>
                        </a:rPr>
                        <a:t>1倍</a:t>
                      </a:r>
                      <a:endParaRPr lang="ko-KR" altLang="en-US" sz="10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000" b="1" strike="noStrike" kern="1200" cap="none" dirty="0">
                          <a:latin typeface="微软雅黑" panose="020B0503020204020204" pitchFamily="34" charset="-122"/>
                          <a:ea typeface="微软雅黑" panose="020B0503020204020204" pitchFamily="34" charset="-122"/>
                        </a:rPr>
                        <a:t>3倍-5倍</a:t>
                      </a:r>
                      <a:endParaRPr lang="ko-KR" altLang="en-US" sz="100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r>
                        <a:rPr lang="en-US" altLang="ko-KR" sz="1050" b="1" strike="noStrike" kern="1200" cap="none" dirty="0">
                          <a:latin typeface="微软雅黑" panose="020B0503020204020204" pitchFamily="34" charset="-122"/>
                          <a:ea typeface="微软雅黑" panose="020B0503020204020204" pitchFamily="34" charset="-122"/>
                        </a:rPr>
                        <a:t>√</a:t>
                      </a:r>
                      <a:endParaRPr lang="ko-KR" altLang="en-US" sz="105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endParaRPr lang="ko-KR" altLang="en-US" sz="105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c>
                  <a:txBody>
                    <a:bodyPr/>
                    <a:lstStyle/>
                    <a:p>
                      <a:pPr marL="0" indent="0" algn="ctr" defTabSz="914400" eaLnBrk="0" fontAlgn="auto" latinLnBrk="0">
                        <a:lnSpc>
                          <a:spcPct val="100000"/>
                        </a:lnSpc>
                        <a:spcBef>
                          <a:spcPts val="0"/>
                        </a:spcBef>
                        <a:spcAft>
                          <a:spcPts val="0"/>
                        </a:spcAft>
                        <a:buFontTx/>
                        <a:buNone/>
                      </a:pPr>
                      <a:endParaRPr lang="ko-KR" altLang="en-US" sz="1050" b="1" strike="noStrike" kern="1200" cap="none"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txBody>
                  <a:tcPr anchor="ctr"/>
                </a:tc>
              </a:tr>
            </a:tbl>
          </a:graphicData>
        </a:graphic>
      </p:graphicFrame>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幻灯片编号占位符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fontAlgn="base">
              <a:spcBef>
                <a:spcPct val="0"/>
              </a:spcBef>
              <a:spcAft>
                <a:spcPct val="0"/>
              </a:spcAft>
            </a:pPr>
            <a:fld id="{48E3F8B7-D4F9-5349-8277-9F11D4E7E6C7}" type="slidenum">
              <a:rPr lang="zh-CN" altLang="en-US">
                <a:solidFill>
                  <a:srgbClr val="898989"/>
                </a:solidFill>
              </a:rPr>
            </a:fld>
            <a:endParaRPr lang="zh-CN" altLang="en-US">
              <a:solidFill>
                <a:srgbClr val="898989"/>
              </a:solidFill>
            </a:endParaRPr>
          </a:p>
        </p:txBody>
      </p:sp>
      <p:sp>
        <p:nvSpPr>
          <p:cNvPr id="5" name="文本框 4"/>
          <p:cNvSpPr txBox="1"/>
          <p:nvPr/>
        </p:nvSpPr>
        <p:spPr>
          <a:xfrm>
            <a:off x="695325" y="2420888"/>
            <a:ext cx="10585450" cy="4802187"/>
          </a:xfrm>
          <a:prstGeom prst="rect">
            <a:avLst/>
          </a:prstGeom>
          <a:noFill/>
        </p:spPr>
        <p:txBody>
          <a:bodyPr wrap="square">
            <a:spAutoFit/>
          </a:bodyPr>
          <a:lstStyle/>
          <a:p>
            <a:pPr algn="just" eaLnBrk="1" fontAlgn="auto" hangingPunct="1">
              <a:spcBef>
                <a:spcPts val="0"/>
              </a:spcBef>
              <a:spcAft>
                <a:spcPts val="0"/>
              </a:spcAft>
              <a:defRPr/>
            </a:pPr>
            <a:endParaRPr lang="en-US" altLang="zh-CN" b="1" dirty="0">
              <a:latin typeface="+mn-lt"/>
              <a:ea typeface="+mn-ea"/>
            </a:endParaRPr>
          </a:p>
          <a:p>
            <a:pPr algn="just" eaLnBrk="1" fontAlgn="auto" hangingPunct="1">
              <a:spcBef>
                <a:spcPts val="0"/>
              </a:spcBef>
              <a:spcAft>
                <a:spcPts val="0"/>
              </a:spcAft>
              <a:defRPr/>
            </a:pPr>
            <a:endParaRPr lang="en-US" altLang="zh-CN" b="1" dirty="0">
              <a:latin typeface="+mn-lt"/>
              <a:ea typeface="+mn-ea"/>
            </a:endParaRPr>
          </a:p>
          <a:p>
            <a:pPr algn="just" eaLnBrk="1" fontAlgn="auto" hangingPunct="1">
              <a:spcBef>
                <a:spcPts val="0"/>
              </a:spcBef>
              <a:spcAft>
                <a:spcPts val="0"/>
              </a:spcAft>
              <a:defRPr/>
            </a:pPr>
            <a:endParaRPr lang="en-US" altLang="zh-CN" dirty="0">
              <a:latin typeface="+mn-lt"/>
              <a:ea typeface="+mn-ea"/>
            </a:endParaRPr>
          </a:p>
          <a:p>
            <a:pPr algn="just" eaLnBrk="1" fontAlgn="auto" hangingPunct="1">
              <a:spcBef>
                <a:spcPts val="0"/>
              </a:spcBef>
              <a:spcAft>
                <a:spcPts val="0"/>
              </a:spcAft>
              <a:defRPr/>
            </a:pPr>
            <a:endParaRPr lang="en-US" altLang="zh-CN" b="1" dirty="0">
              <a:solidFill>
                <a:schemeClr val="accent1">
                  <a:lumMod val="75000"/>
                </a:schemeClr>
              </a:solidFill>
              <a:latin typeface="+mn-lt"/>
              <a:ea typeface="+mn-ea"/>
            </a:endParaRPr>
          </a:p>
          <a:p>
            <a:pPr algn="just" eaLnBrk="1" fontAlgn="auto" hangingPunct="1">
              <a:spcBef>
                <a:spcPts val="0"/>
              </a:spcBef>
              <a:spcAft>
                <a:spcPts val="0"/>
              </a:spcAft>
              <a:defRPr/>
            </a:pPr>
            <a:endParaRPr lang="en-US" altLang="zh-CN" dirty="0">
              <a:latin typeface="+mn-lt"/>
              <a:ea typeface="+mn-ea"/>
            </a:endParaRPr>
          </a:p>
          <a:p>
            <a:pPr algn="just" eaLnBrk="1" fontAlgn="auto" hangingPunct="1">
              <a:spcBef>
                <a:spcPts val="0"/>
              </a:spcBef>
              <a:spcAft>
                <a:spcPts val="0"/>
              </a:spcAft>
              <a:defRPr/>
            </a:pPr>
            <a:r>
              <a:rPr lang="zh-CN" altLang="en-US" dirty="0">
                <a:latin typeface="+mn-lt"/>
                <a:ea typeface="+mn-ea"/>
              </a:rPr>
              <a:t>        </a:t>
            </a:r>
            <a:endParaRPr lang="en-US" altLang="zh-CN" dirty="0">
              <a:latin typeface="+mn-lt"/>
              <a:ea typeface="+mn-ea"/>
            </a:endParaRPr>
          </a:p>
          <a:p>
            <a:pPr algn="just" eaLnBrk="1" fontAlgn="auto" hangingPunct="1">
              <a:spcBef>
                <a:spcPts val="0"/>
              </a:spcBef>
              <a:spcAft>
                <a:spcPts val="0"/>
              </a:spcAft>
              <a:defRPr/>
            </a:pPr>
            <a:endParaRPr lang="en-US" altLang="zh-CN" dirty="0">
              <a:latin typeface="+mn-lt"/>
              <a:ea typeface="+mn-ea"/>
            </a:endParaRPr>
          </a:p>
          <a:p>
            <a:pPr algn="just" eaLnBrk="1" fontAlgn="auto" hangingPunct="1">
              <a:spcBef>
                <a:spcPts val="0"/>
              </a:spcBef>
              <a:spcAft>
                <a:spcPts val="0"/>
              </a:spcAft>
              <a:defRPr/>
            </a:pPr>
            <a:endParaRPr lang="en-US" altLang="zh-CN" dirty="0">
              <a:latin typeface="+mn-lt"/>
              <a:ea typeface="+mn-ea"/>
            </a:endParaRPr>
          </a:p>
          <a:p>
            <a:pPr algn="just" eaLnBrk="1" fontAlgn="auto" hangingPunct="1">
              <a:spcBef>
                <a:spcPts val="0"/>
              </a:spcBef>
              <a:spcAft>
                <a:spcPts val="0"/>
              </a:spcAft>
              <a:defRPr/>
            </a:pPr>
            <a:endParaRPr lang="en-US" altLang="zh-CN" dirty="0">
              <a:latin typeface="+mn-lt"/>
              <a:ea typeface="+mn-ea"/>
            </a:endParaRPr>
          </a:p>
          <a:p>
            <a:pPr algn="just" eaLnBrk="1" fontAlgn="auto" hangingPunct="1">
              <a:spcBef>
                <a:spcPts val="0"/>
              </a:spcBef>
              <a:spcAft>
                <a:spcPts val="0"/>
              </a:spcAft>
              <a:defRPr/>
            </a:pPr>
            <a:endParaRPr lang="en-US" altLang="zh-CN" dirty="0">
              <a:latin typeface="+mn-lt"/>
              <a:ea typeface="+mn-ea"/>
            </a:endParaRPr>
          </a:p>
          <a:p>
            <a:pPr algn="just" eaLnBrk="1" fontAlgn="auto" hangingPunct="1">
              <a:spcBef>
                <a:spcPts val="0"/>
              </a:spcBef>
              <a:spcAft>
                <a:spcPts val="0"/>
              </a:spcAft>
              <a:defRPr/>
            </a:pPr>
            <a:endParaRPr lang="en-US" altLang="zh-CN" dirty="0">
              <a:latin typeface="+mn-lt"/>
              <a:ea typeface="+mn-ea"/>
            </a:endParaRPr>
          </a:p>
          <a:p>
            <a:pPr algn="just" eaLnBrk="1" fontAlgn="auto" hangingPunct="1">
              <a:spcBef>
                <a:spcPts val="0"/>
              </a:spcBef>
              <a:spcAft>
                <a:spcPts val="0"/>
              </a:spcAft>
              <a:defRPr/>
            </a:pPr>
            <a:endParaRPr lang="en-US" altLang="zh-CN" dirty="0">
              <a:latin typeface="+mn-lt"/>
              <a:ea typeface="+mn-ea"/>
            </a:endParaRPr>
          </a:p>
          <a:p>
            <a:pPr algn="just" eaLnBrk="1" fontAlgn="auto" hangingPunct="1">
              <a:spcBef>
                <a:spcPts val="0"/>
              </a:spcBef>
              <a:spcAft>
                <a:spcPts val="0"/>
              </a:spcAft>
              <a:defRPr/>
            </a:pPr>
            <a:r>
              <a:rPr lang="en-US" altLang="zh-CN" dirty="0">
                <a:latin typeface="+mn-lt"/>
                <a:ea typeface="+mn-ea"/>
              </a:rPr>
              <a:t>        </a:t>
            </a:r>
            <a:endParaRPr lang="en-US" altLang="zh-CN" dirty="0">
              <a:latin typeface="+mn-lt"/>
              <a:ea typeface="+mn-ea"/>
            </a:endParaRPr>
          </a:p>
          <a:p>
            <a:pPr algn="just" eaLnBrk="1" fontAlgn="auto" hangingPunct="1">
              <a:spcBef>
                <a:spcPts val="0"/>
              </a:spcBef>
              <a:spcAft>
                <a:spcPts val="0"/>
              </a:spcAft>
              <a:defRPr/>
            </a:pPr>
            <a:endParaRPr lang="en-US" altLang="zh-CN" dirty="0">
              <a:latin typeface="+mn-lt"/>
              <a:ea typeface="+mn-ea"/>
            </a:endParaRPr>
          </a:p>
          <a:p>
            <a:pPr algn="just" eaLnBrk="1" fontAlgn="auto" hangingPunct="1">
              <a:spcBef>
                <a:spcPts val="0"/>
              </a:spcBef>
              <a:spcAft>
                <a:spcPts val="0"/>
              </a:spcAft>
              <a:defRPr/>
            </a:pPr>
            <a:endParaRPr lang="en-US" altLang="zh-CN" dirty="0">
              <a:latin typeface="+mn-lt"/>
              <a:ea typeface="+mn-ea"/>
            </a:endParaRPr>
          </a:p>
          <a:p>
            <a:pPr algn="just" eaLnBrk="1" fontAlgn="auto" hangingPunct="1">
              <a:spcBef>
                <a:spcPts val="0"/>
              </a:spcBef>
              <a:spcAft>
                <a:spcPts val="0"/>
              </a:spcAft>
              <a:defRPr/>
            </a:pPr>
            <a:endParaRPr lang="en-US" altLang="zh-CN" dirty="0">
              <a:latin typeface="+mn-lt"/>
              <a:ea typeface="+mn-ea"/>
            </a:endParaRPr>
          </a:p>
          <a:p>
            <a:pPr eaLnBrk="1" fontAlgn="auto" hangingPunct="1">
              <a:spcBef>
                <a:spcPts val="0"/>
              </a:spcBef>
              <a:spcAft>
                <a:spcPts val="0"/>
              </a:spcAft>
              <a:defRPr/>
            </a:pPr>
            <a:endParaRPr lang="zh-CN" altLang="en-US" dirty="0">
              <a:latin typeface="+mn-lt"/>
              <a:ea typeface="+mn-ea"/>
            </a:endParaRPr>
          </a:p>
        </p:txBody>
      </p:sp>
      <p:grpSp>
        <p:nvGrpSpPr>
          <p:cNvPr id="22534" name="组合 6"/>
          <p:cNvGrpSpPr/>
          <p:nvPr/>
        </p:nvGrpSpPr>
        <p:grpSpPr bwMode="auto">
          <a:xfrm>
            <a:off x="811213" y="2670060"/>
            <a:ext cx="2922886" cy="718862"/>
            <a:chOff x="-215192" y="609412"/>
            <a:chExt cx="9630320" cy="529544"/>
          </a:xfrm>
        </p:grpSpPr>
        <p:sp>
          <p:nvSpPr>
            <p:cNvPr id="8" name="五边形 7"/>
            <p:cNvSpPr/>
            <p:nvPr/>
          </p:nvSpPr>
          <p:spPr>
            <a:xfrm rot="10800000">
              <a:off x="-215192" y="609412"/>
              <a:ext cx="9006908" cy="518502"/>
            </a:xfrm>
            <a:prstGeom prst="homePlate">
              <a:avLst/>
            </a:prstGeom>
            <a:solidFill>
              <a:srgbClr val="0070C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eaLnBrk="1" fontAlgn="auto" hangingPunct="1">
                <a:spcBef>
                  <a:spcPts val="0"/>
                </a:spcBef>
                <a:spcAft>
                  <a:spcPts val="0"/>
                </a:spcAft>
                <a:defRPr/>
              </a:pPr>
              <a:endParaRPr lang="zh-CN" altLang="en-US" dirty="0"/>
            </a:p>
          </p:txBody>
        </p:sp>
        <p:sp>
          <p:nvSpPr>
            <p:cNvPr id="9" name="五边形 4"/>
            <p:cNvSpPr/>
            <p:nvPr/>
          </p:nvSpPr>
          <p:spPr>
            <a:xfrm>
              <a:off x="538984" y="620453"/>
              <a:ext cx="8876144" cy="518503"/>
            </a:xfrm>
            <a:prstGeom prst="rect">
              <a:avLst/>
            </a:prstGeom>
          </p:spPr>
          <p:style>
            <a:lnRef idx="0">
              <a:scrgbClr r="0" g="0" b="0"/>
            </a:lnRef>
            <a:fillRef idx="0">
              <a:scrgbClr r="0" g="0" b="0"/>
            </a:fillRef>
            <a:effectRef idx="0">
              <a:scrgbClr r="0" g="0" b="0"/>
            </a:effectRef>
            <a:fontRef idx="minor">
              <a:schemeClr val="lt1"/>
            </a:fontRef>
          </p:style>
          <p:txBody>
            <a:bodyPr lIns="228607" tIns="76200" rIns="142240" bIns="76200" anchor="ctr"/>
            <a:lstStyle>
              <a:lvl1pPr defTabSz="889000">
                <a:defRPr>
                  <a:solidFill>
                    <a:schemeClr val="tx1"/>
                  </a:solidFill>
                  <a:latin typeface="Calibri" panose="020F0502020204030204" charset="0"/>
                  <a:ea typeface="宋体" panose="02010600030101010101" pitchFamily="2" charset="-122"/>
                </a:defRPr>
              </a:lvl1pPr>
              <a:lvl2pPr marL="742950" indent="-285750" defTabSz="889000">
                <a:defRPr>
                  <a:solidFill>
                    <a:schemeClr val="tx1"/>
                  </a:solidFill>
                  <a:latin typeface="Calibri" panose="020F0502020204030204" charset="0"/>
                  <a:ea typeface="宋体" panose="02010600030101010101" pitchFamily="2" charset="-122"/>
                </a:defRPr>
              </a:lvl2pPr>
              <a:lvl3pPr marL="1143000" indent="-228600" defTabSz="889000">
                <a:defRPr>
                  <a:solidFill>
                    <a:schemeClr val="tx1"/>
                  </a:solidFill>
                  <a:latin typeface="Calibri" panose="020F0502020204030204" charset="0"/>
                  <a:ea typeface="宋体" panose="02010600030101010101" pitchFamily="2" charset="-122"/>
                </a:defRPr>
              </a:lvl3pPr>
              <a:lvl4pPr marL="1600200" indent="-228600" defTabSz="889000">
                <a:defRPr>
                  <a:solidFill>
                    <a:schemeClr val="tx1"/>
                  </a:solidFill>
                  <a:latin typeface="Calibri" panose="020F0502020204030204" charset="0"/>
                  <a:ea typeface="宋体" panose="02010600030101010101" pitchFamily="2" charset="-122"/>
                </a:defRPr>
              </a:lvl4pPr>
              <a:lvl5pPr marL="2057400" indent="-228600" defTabSz="889000">
                <a:defRPr>
                  <a:solidFill>
                    <a:schemeClr val="tx1"/>
                  </a:solidFill>
                  <a:latin typeface="Calibri" panose="020F0502020204030204" charset="0"/>
                  <a:ea typeface="宋体" panose="02010600030101010101" pitchFamily="2" charset="-122"/>
                </a:defRPr>
              </a:lvl5pPr>
              <a:lvl6pPr marL="2514600" indent="-228600" defTabSz="8890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defTabSz="8890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defTabSz="8890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defTabSz="8890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lnSpc>
                  <a:spcPct val="90000"/>
                </a:lnSpc>
                <a:spcAft>
                  <a:spcPct val="35000"/>
                </a:spcAft>
              </a:pPr>
              <a:r>
                <a:rPr lang="en-US" altLang="zh-CN" sz="2000" b="1" dirty="0">
                  <a:solidFill>
                    <a:srgbClr val="FFFFFF"/>
                  </a:solidFill>
                  <a:latin typeface="微软雅黑" panose="020B0503020204020204" pitchFamily="34" charset="-122"/>
                  <a:ea typeface="微软雅黑" panose="020B0503020204020204" pitchFamily="34" charset="-122"/>
                </a:rPr>
                <a:t>(1)</a:t>
              </a:r>
              <a:r>
                <a:rPr lang="zh-CN" altLang="en-US" sz="2000" b="1" dirty="0">
                  <a:solidFill>
                    <a:srgbClr val="FFFFFF"/>
                  </a:solidFill>
                  <a:latin typeface="微软雅黑" panose="020B0503020204020204" pitchFamily="34" charset="-122"/>
                  <a:ea typeface="微软雅黑" panose="020B0503020204020204" pitchFamily="34" charset="-122"/>
                </a:rPr>
                <a:t>身份标识保护</a:t>
              </a:r>
              <a:endParaRPr lang="zh-CN" altLang="zh-CN" sz="2000" b="1" dirty="0">
                <a:solidFill>
                  <a:srgbClr val="FFFFFF"/>
                </a:solidFill>
                <a:latin typeface="微软雅黑" panose="020B0503020204020204" pitchFamily="34" charset="-122"/>
                <a:ea typeface="微软雅黑" panose="020B0503020204020204" pitchFamily="34" charset="-122"/>
              </a:endParaRPr>
            </a:p>
          </p:txBody>
        </p:sp>
      </p:grpSp>
      <p:sp>
        <p:nvSpPr>
          <p:cNvPr id="22537" name="文本框 15"/>
          <p:cNvSpPr txBox="1">
            <a:spLocks noChangeArrowheads="1"/>
          </p:cNvSpPr>
          <p:nvPr/>
        </p:nvSpPr>
        <p:spPr bwMode="auto">
          <a:xfrm>
            <a:off x="925369" y="3491993"/>
            <a:ext cx="2732087" cy="27144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lnSpc>
                <a:spcPct val="125000"/>
              </a:lnSpc>
            </a:pP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5G</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网络使用加密技术、匿名化技术为临时身份标识、永久身份标识、设备身份标识、网络切片标识等身份标识提供保护。</a:t>
            </a:r>
            <a:endParaRPr lang="zh-CN" altLang="zh-CN" sz="2000" dirty="0">
              <a:latin typeface="Times New Roman" panose="02020603050405020304" pitchFamily="18" charset="0"/>
              <a:ea typeface="微软雅黑" panose="020B0503020204020204" pitchFamily="34" charset="-122"/>
              <a:cs typeface="Times New Roman" panose="02020603050405020304" pitchFamily="18" charset="0"/>
            </a:endParaRPr>
          </a:p>
          <a:p>
            <a:pPr eaLnBrk="1" hangingPunct="1">
              <a:lnSpc>
                <a:spcPct val="125000"/>
              </a:lnSpc>
            </a:pPr>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7" name="文本框 16"/>
          <p:cNvSpPr txBox="1"/>
          <p:nvPr/>
        </p:nvSpPr>
        <p:spPr>
          <a:xfrm>
            <a:off x="4243599" y="3491993"/>
            <a:ext cx="3561927" cy="2575000"/>
          </a:xfrm>
          <a:prstGeom prst="rect">
            <a:avLst/>
          </a:prstGeom>
          <a:noFill/>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algn="just" eaLnBrk="1" hangingPunct="1">
              <a:lnSpc>
                <a:spcPct val="125000"/>
              </a:lnSpc>
            </a:pP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5G</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网络中海量的用户设备及其应用产生大量用户位置相关的信息，</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5G</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网络使用加密等技术提供对位置信息的保护，并可防止通过位置信息分析和预测用户轨迹。</a:t>
            </a: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a:p>
            <a:pPr eaLnBrk="1" hangingPunct="1">
              <a:lnSpc>
                <a:spcPct val="125000"/>
              </a:lnSpc>
            </a:pPr>
            <a:endParaRPr lang="zh-CN" altLang="en-US" sz="10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2539" name="文本框 17"/>
          <p:cNvSpPr txBox="1">
            <a:spLocks noChangeArrowheads="1"/>
          </p:cNvSpPr>
          <p:nvPr/>
        </p:nvSpPr>
        <p:spPr bwMode="auto">
          <a:xfrm>
            <a:off x="8181937" y="3491993"/>
            <a:ext cx="3152775" cy="2365328"/>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just">
              <a:lnSpc>
                <a:spcPct val="125000"/>
              </a:lnSpc>
              <a:defRPr sz="2000">
                <a:latin typeface="Times New Roman" panose="02020603050405020304" pitchFamily="18" charset="0"/>
                <a:ea typeface="微软雅黑" panose="020B0503020204020204" pitchFamily="34" charset="-122"/>
                <a:cs typeface="Times New Roman" panose="02020603050405020304" pitchFamily="18" charset="0"/>
              </a:defRPr>
            </a:lvl1pPr>
            <a:lvl2pPr marL="742950" indent="-285750">
              <a:defRPr>
                <a:latin typeface="Calibri" panose="020F0502020204030204" charset="0"/>
                <a:ea typeface="宋体" panose="02010600030101010101" pitchFamily="2" charset="-122"/>
              </a:defRPr>
            </a:lvl2pPr>
            <a:lvl3pPr marL="1143000" indent="-228600">
              <a:defRPr>
                <a:latin typeface="Calibri" panose="020F0502020204030204" charset="0"/>
                <a:ea typeface="宋体" panose="02010600030101010101" pitchFamily="2" charset="-122"/>
              </a:defRPr>
            </a:lvl3pPr>
            <a:lvl4pPr marL="1600200" indent="-228600">
              <a:defRPr>
                <a:latin typeface="Calibri" panose="020F0502020204030204" charset="0"/>
                <a:ea typeface="宋体" panose="02010600030101010101" pitchFamily="2" charset="-122"/>
              </a:defRPr>
            </a:lvl4pPr>
            <a:lvl5pPr marL="2057400" indent="-228600">
              <a:defRPr>
                <a:latin typeface="Calibri" panose="020F0502020204030204" charset="0"/>
                <a:ea typeface="宋体" panose="02010600030101010101" pitchFamily="2" charset="-122"/>
              </a:defRPr>
            </a:lvl5pPr>
            <a:lvl6pPr marL="2514600" indent="-228600" fontAlgn="base">
              <a:spcBef>
                <a:spcPct val="0"/>
              </a:spcBef>
              <a:spcAft>
                <a:spcPct val="0"/>
              </a:spcAft>
              <a:defRPr>
                <a:latin typeface="Calibri" panose="020F0502020204030204" charset="0"/>
                <a:ea typeface="宋体" panose="02010600030101010101" pitchFamily="2" charset="-122"/>
              </a:defRPr>
            </a:lvl6pPr>
            <a:lvl7pPr marL="2971800" indent="-228600" fontAlgn="base">
              <a:spcBef>
                <a:spcPct val="0"/>
              </a:spcBef>
              <a:spcAft>
                <a:spcPct val="0"/>
              </a:spcAft>
              <a:defRPr>
                <a:latin typeface="Calibri" panose="020F0502020204030204" charset="0"/>
                <a:ea typeface="宋体" panose="02010600030101010101" pitchFamily="2" charset="-122"/>
              </a:defRPr>
            </a:lvl7pPr>
            <a:lvl8pPr marL="3429000" indent="-228600" fontAlgn="base">
              <a:spcBef>
                <a:spcPct val="0"/>
              </a:spcBef>
              <a:spcAft>
                <a:spcPct val="0"/>
              </a:spcAft>
              <a:defRPr>
                <a:latin typeface="Calibri" panose="020F0502020204030204" charset="0"/>
                <a:ea typeface="宋体" panose="02010600030101010101" pitchFamily="2" charset="-122"/>
              </a:defRPr>
            </a:lvl8pPr>
            <a:lvl9pPr marL="3886200" indent="-228600" fontAlgn="base">
              <a:spcBef>
                <a:spcPct val="0"/>
              </a:spcBef>
              <a:spcAft>
                <a:spcPct val="0"/>
              </a:spcAft>
              <a:defRPr>
                <a:latin typeface="Calibri" panose="020F0502020204030204" charset="0"/>
                <a:ea typeface="宋体" panose="02010600030101010101" pitchFamily="2" charset="-122"/>
              </a:defRPr>
            </a:lvl9pPr>
          </a:lstStyle>
          <a:p>
            <a:r>
              <a:rPr lang="en-US" altLang="zh-CN" dirty="0"/>
              <a:t>5G</a:t>
            </a:r>
            <a:r>
              <a:rPr lang="zh-CN" altLang="en-US" dirty="0"/>
              <a:t>网络中的服务更加多样化，用户对使用服务产生的信息保护需要增强，</a:t>
            </a:r>
            <a:r>
              <a:rPr lang="en-US" altLang="zh-CN" dirty="0"/>
              <a:t>5G</a:t>
            </a:r>
            <a:r>
              <a:rPr lang="zh-CN" altLang="en-US" dirty="0"/>
              <a:t>网络使用机密性、完整性保护等技术对服务信息提供保护。</a:t>
            </a:r>
            <a:endParaRPr lang="zh-CN" altLang="en-US" dirty="0"/>
          </a:p>
        </p:txBody>
      </p:sp>
      <p:sp>
        <p:nvSpPr>
          <p:cNvPr id="19" name="文本框 18"/>
          <p:cNvSpPr txBox="1"/>
          <p:nvPr/>
        </p:nvSpPr>
        <p:spPr>
          <a:xfrm>
            <a:off x="811213" y="945301"/>
            <a:ext cx="10507662" cy="1434945"/>
          </a:xfrm>
          <a:prstGeom prst="rect">
            <a:avLst/>
          </a:prstGeom>
          <a:noFill/>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algn="just" eaLnBrk="1" hangingPunct="1">
              <a:lnSpc>
                <a:spcPct val="125000"/>
              </a:lnSpc>
            </a:pP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5G</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网络涉及多种网络接入类型并兼容垂直行业应用，用户隐私信息在多种网络、服务、应用及网络设备中存储使用，需要保护</a:t>
            </a:r>
            <a:r>
              <a:rPr lang="zh-CN" altLang="en-US" sz="2400" b="1"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用户隐私</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5G</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网络对用户的隐私保护分为身份标识保护 、位置信息保护、服务信息保护三类</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a:t>
            </a:r>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0" name="标题 1"/>
          <p:cNvSpPr txBox="1"/>
          <p:nvPr/>
        </p:nvSpPr>
        <p:spPr>
          <a:xfrm>
            <a:off x="838200" y="306070"/>
            <a:ext cx="10515600" cy="5302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ko-KR" sz="3200" b="1" dirty="0">
                <a:solidFill>
                  <a:srgbClr val="415199"/>
                </a:solidFill>
                <a:latin typeface="微软雅黑" panose="020B0503020204020204" pitchFamily="34" charset="-122"/>
                <a:ea typeface="微软雅黑" panose="020B0503020204020204" pitchFamily="34" charset="-122"/>
              </a:rPr>
              <a:t>5G安全问题与挑</a:t>
            </a:r>
            <a:r>
              <a:rPr lang="zh-CN" altLang="en-US" sz="3200" b="1" dirty="0">
                <a:solidFill>
                  <a:srgbClr val="415199"/>
                </a:solidFill>
                <a:latin typeface="微软雅黑" panose="020B0503020204020204" pitchFamily="34" charset="-122"/>
                <a:ea typeface="微软雅黑" panose="020B0503020204020204" pitchFamily="34" charset="-122"/>
              </a:rPr>
              <a:t>战</a:t>
            </a:r>
            <a:r>
              <a:rPr lang="en-US" altLang="zh-CN" sz="3200" b="1" dirty="0">
                <a:solidFill>
                  <a:srgbClr val="415199"/>
                </a:solidFill>
                <a:latin typeface="微软雅黑" panose="020B0503020204020204" pitchFamily="34" charset="-122"/>
                <a:ea typeface="微软雅黑" panose="020B0503020204020204" pitchFamily="34" charset="-122"/>
              </a:rPr>
              <a:t>—</a:t>
            </a:r>
            <a:r>
              <a:rPr lang="zh-CN" altLang="en-US" sz="3200" b="1" dirty="0">
                <a:solidFill>
                  <a:srgbClr val="415199"/>
                </a:solidFill>
                <a:latin typeface="微软雅黑" panose="020B0503020204020204" pitchFamily="34" charset="-122"/>
                <a:ea typeface="微软雅黑" panose="020B0503020204020204" pitchFamily="34" charset="-122"/>
              </a:rPr>
              <a:t>用户安全</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grpSp>
        <p:nvGrpSpPr>
          <p:cNvPr id="21" name="组合 6"/>
          <p:cNvGrpSpPr/>
          <p:nvPr/>
        </p:nvGrpSpPr>
        <p:grpSpPr bwMode="auto">
          <a:xfrm>
            <a:off x="4526607" y="2676791"/>
            <a:ext cx="2922886" cy="718862"/>
            <a:chOff x="-215192" y="609412"/>
            <a:chExt cx="9630320" cy="529544"/>
          </a:xfrm>
        </p:grpSpPr>
        <p:sp>
          <p:nvSpPr>
            <p:cNvPr id="22" name="五边形 7"/>
            <p:cNvSpPr/>
            <p:nvPr/>
          </p:nvSpPr>
          <p:spPr>
            <a:xfrm rot="10800000">
              <a:off x="-215192" y="609412"/>
              <a:ext cx="9006908" cy="518502"/>
            </a:xfrm>
            <a:prstGeom prst="homePlate">
              <a:avLst/>
            </a:prstGeom>
            <a:solidFill>
              <a:srgbClr val="0070C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eaLnBrk="1" fontAlgn="auto" hangingPunct="1">
                <a:spcBef>
                  <a:spcPts val="0"/>
                </a:spcBef>
                <a:spcAft>
                  <a:spcPts val="0"/>
                </a:spcAft>
                <a:defRPr/>
              </a:pPr>
              <a:endParaRPr lang="zh-CN" altLang="en-US" dirty="0"/>
            </a:p>
          </p:txBody>
        </p:sp>
        <p:sp>
          <p:nvSpPr>
            <p:cNvPr id="23" name="五边形 4"/>
            <p:cNvSpPr/>
            <p:nvPr/>
          </p:nvSpPr>
          <p:spPr>
            <a:xfrm>
              <a:off x="538984" y="620453"/>
              <a:ext cx="8876144" cy="518503"/>
            </a:xfrm>
            <a:prstGeom prst="rect">
              <a:avLst/>
            </a:prstGeom>
          </p:spPr>
          <p:style>
            <a:lnRef idx="0">
              <a:scrgbClr r="0" g="0" b="0"/>
            </a:lnRef>
            <a:fillRef idx="0">
              <a:scrgbClr r="0" g="0" b="0"/>
            </a:fillRef>
            <a:effectRef idx="0">
              <a:scrgbClr r="0" g="0" b="0"/>
            </a:effectRef>
            <a:fontRef idx="minor">
              <a:schemeClr val="lt1"/>
            </a:fontRef>
          </p:style>
          <p:txBody>
            <a:bodyPr lIns="228607" tIns="76200" rIns="142240" bIns="76200" anchor="ctr"/>
            <a:lstStyle>
              <a:lvl1pPr defTabSz="889000">
                <a:defRPr>
                  <a:solidFill>
                    <a:schemeClr val="tx1"/>
                  </a:solidFill>
                  <a:latin typeface="Calibri" panose="020F0502020204030204" charset="0"/>
                  <a:ea typeface="宋体" panose="02010600030101010101" pitchFamily="2" charset="-122"/>
                </a:defRPr>
              </a:lvl1pPr>
              <a:lvl2pPr marL="742950" indent="-285750" defTabSz="889000">
                <a:defRPr>
                  <a:solidFill>
                    <a:schemeClr val="tx1"/>
                  </a:solidFill>
                  <a:latin typeface="Calibri" panose="020F0502020204030204" charset="0"/>
                  <a:ea typeface="宋体" panose="02010600030101010101" pitchFamily="2" charset="-122"/>
                </a:defRPr>
              </a:lvl2pPr>
              <a:lvl3pPr marL="1143000" indent="-228600" defTabSz="889000">
                <a:defRPr>
                  <a:solidFill>
                    <a:schemeClr val="tx1"/>
                  </a:solidFill>
                  <a:latin typeface="Calibri" panose="020F0502020204030204" charset="0"/>
                  <a:ea typeface="宋体" panose="02010600030101010101" pitchFamily="2" charset="-122"/>
                </a:defRPr>
              </a:lvl3pPr>
              <a:lvl4pPr marL="1600200" indent="-228600" defTabSz="889000">
                <a:defRPr>
                  <a:solidFill>
                    <a:schemeClr val="tx1"/>
                  </a:solidFill>
                  <a:latin typeface="Calibri" panose="020F0502020204030204" charset="0"/>
                  <a:ea typeface="宋体" panose="02010600030101010101" pitchFamily="2" charset="-122"/>
                </a:defRPr>
              </a:lvl4pPr>
              <a:lvl5pPr marL="2057400" indent="-228600" defTabSz="889000">
                <a:defRPr>
                  <a:solidFill>
                    <a:schemeClr val="tx1"/>
                  </a:solidFill>
                  <a:latin typeface="Calibri" panose="020F0502020204030204" charset="0"/>
                  <a:ea typeface="宋体" panose="02010600030101010101" pitchFamily="2" charset="-122"/>
                </a:defRPr>
              </a:lvl5pPr>
              <a:lvl6pPr marL="2514600" indent="-228600" defTabSz="8890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defTabSz="8890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defTabSz="8890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defTabSz="8890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lnSpc>
                  <a:spcPct val="90000"/>
                </a:lnSpc>
                <a:spcAft>
                  <a:spcPct val="35000"/>
                </a:spcAft>
              </a:pPr>
              <a:r>
                <a:rPr lang="en-US" altLang="zh-CN" sz="2000" b="1" dirty="0">
                  <a:solidFill>
                    <a:srgbClr val="FFFFFF"/>
                  </a:solidFill>
                  <a:latin typeface="微软雅黑" panose="020B0503020204020204" pitchFamily="34" charset="-122"/>
                  <a:ea typeface="微软雅黑" panose="020B0503020204020204" pitchFamily="34" charset="-122"/>
                </a:rPr>
                <a:t>(2)</a:t>
              </a:r>
              <a:r>
                <a:rPr lang="zh-CN" altLang="en-US" sz="2000" b="1" dirty="0">
                  <a:solidFill>
                    <a:srgbClr val="FFFFFF"/>
                  </a:solidFill>
                  <a:latin typeface="微软雅黑" panose="020B0503020204020204" pitchFamily="34" charset="-122"/>
                  <a:ea typeface="微软雅黑" panose="020B0503020204020204" pitchFamily="34" charset="-122"/>
                </a:rPr>
                <a:t>位置信息保护</a:t>
              </a:r>
              <a:endParaRPr lang="zh-CN" altLang="zh-CN" sz="2000" b="1" dirty="0">
                <a:solidFill>
                  <a:srgbClr val="FFFFFF"/>
                </a:solidFill>
                <a:latin typeface="微软雅黑" panose="020B0503020204020204" pitchFamily="34" charset="-122"/>
                <a:ea typeface="微软雅黑" panose="020B0503020204020204" pitchFamily="34" charset="-122"/>
              </a:endParaRPr>
            </a:p>
          </p:txBody>
        </p:sp>
      </p:grpSp>
      <p:grpSp>
        <p:nvGrpSpPr>
          <p:cNvPr id="24" name="组合 6"/>
          <p:cNvGrpSpPr/>
          <p:nvPr/>
        </p:nvGrpSpPr>
        <p:grpSpPr bwMode="auto">
          <a:xfrm>
            <a:off x="8324253" y="2685048"/>
            <a:ext cx="2922886" cy="718862"/>
            <a:chOff x="-215192" y="609412"/>
            <a:chExt cx="9630320" cy="529544"/>
          </a:xfrm>
        </p:grpSpPr>
        <p:sp>
          <p:nvSpPr>
            <p:cNvPr id="25" name="五边形 7"/>
            <p:cNvSpPr/>
            <p:nvPr/>
          </p:nvSpPr>
          <p:spPr>
            <a:xfrm rot="10800000">
              <a:off x="-215192" y="609412"/>
              <a:ext cx="9006908" cy="518502"/>
            </a:xfrm>
            <a:prstGeom prst="homePlate">
              <a:avLst/>
            </a:prstGeom>
            <a:solidFill>
              <a:srgbClr val="0070C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eaLnBrk="1" fontAlgn="auto" hangingPunct="1">
                <a:spcBef>
                  <a:spcPts val="0"/>
                </a:spcBef>
                <a:spcAft>
                  <a:spcPts val="0"/>
                </a:spcAft>
                <a:defRPr/>
              </a:pPr>
              <a:endParaRPr lang="zh-CN" altLang="en-US" dirty="0"/>
            </a:p>
          </p:txBody>
        </p:sp>
        <p:sp>
          <p:nvSpPr>
            <p:cNvPr id="26" name="五边形 4"/>
            <p:cNvSpPr/>
            <p:nvPr/>
          </p:nvSpPr>
          <p:spPr>
            <a:xfrm>
              <a:off x="538984" y="620453"/>
              <a:ext cx="8876144" cy="518503"/>
            </a:xfrm>
            <a:prstGeom prst="rect">
              <a:avLst/>
            </a:prstGeom>
          </p:spPr>
          <p:style>
            <a:lnRef idx="0">
              <a:scrgbClr r="0" g="0" b="0"/>
            </a:lnRef>
            <a:fillRef idx="0">
              <a:scrgbClr r="0" g="0" b="0"/>
            </a:fillRef>
            <a:effectRef idx="0">
              <a:scrgbClr r="0" g="0" b="0"/>
            </a:effectRef>
            <a:fontRef idx="minor">
              <a:schemeClr val="lt1"/>
            </a:fontRef>
          </p:style>
          <p:txBody>
            <a:bodyPr lIns="228607" tIns="76200" rIns="142240" bIns="76200" anchor="ctr"/>
            <a:lstStyle>
              <a:lvl1pPr defTabSz="889000">
                <a:defRPr>
                  <a:solidFill>
                    <a:schemeClr val="tx1"/>
                  </a:solidFill>
                  <a:latin typeface="Calibri" panose="020F0502020204030204" charset="0"/>
                  <a:ea typeface="宋体" panose="02010600030101010101" pitchFamily="2" charset="-122"/>
                </a:defRPr>
              </a:lvl1pPr>
              <a:lvl2pPr marL="742950" indent="-285750" defTabSz="889000">
                <a:defRPr>
                  <a:solidFill>
                    <a:schemeClr val="tx1"/>
                  </a:solidFill>
                  <a:latin typeface="Calibri" panose="020F0502020204030204" charset="0"/>
                  <a:ea typeface="宋体" panose="02010600030101010101" pitchFamily="2" charset="-122"/>
                </a:defRPr>
              </a:lvl2pPr>
              <a:lvl3pPr marL="1143000" indent="-228600" defTabSz="889000">
                <a:defRPr>
                  <a:solidFill>
                    <a:schemeClr val="tx1"/>
                  </a:solidFill>
                  <a:latin typeface="Calibri" panose="020F0502020204030204" charset="0"/>
                  <a:ea typeface="宋体" panose="02010600030101010101" pitchFamily="2" charset="-122"/>
                </a:defRPr>
              </a:lvl3pPr>
              <a:lvl4pPr marL="1600200" indent="-228600" defTabSz="889000">
                <a:defRPr>
                  <a:solidFill>
                    <a:schemeClr val="tx1"/>
                  </a:solidFill>
                  <a:latin typeface="Calibri" panose="020F0502020204030204" charset="0"/>
                  <a:ea typeface="宋体" panose="02010600030101010101" pitchFamily="2" charset="-122"/>
                </a:defRPr>
              </a:lvl4pPr>
              <a:lvl5pPr marL="2057400" indent="-228600" defTabSz="889000">
                <a:defRPr>
                  <a:solidFill>
                    <a:schemeClr val="tx1"/>
                  </a:solidFill>
                  <a:latin typeface="Calibri" panose="020F0502020204030204" charset="0"/>
                  <a:ea typeface="宋体" panose="02010600030101010101" pitchFamily="2" charset="-122"/>
                </a:defRPr>
              </a:lvl5pPr>
              <a:lvl6pPr marL="2514600" indent="-228600" defTabSz="8890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defTabSz="8890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defTabSz="8890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defTabSz="8890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lnSpc>
                  <a:spcPct val="90000"/>
                </a:lnSpc>
                <a:spcAft>
                  <a:spcPct val="35000"/>
                </a:spcAft>
              </a:pPr>
              <a:r>
                <a:rPr lang="en-US" altLang="zh-CN" sz="2000" b="1" dirty="0">
                  <a:solidFill>
                    <a:srgbClr val="FFFFFF"/>
                  </a:solidFill>
                  <a:latin typeface="微软雅黑" panose="020B0503020204020204" pitchFamily="34" charset="-122"/>
                  <a:ea typeface="微软雅黑" panose="020B0503020204020204" pitchFamily="34" charset="-122"/>
                </a:rPr>
                <a:t>(3)</a:t>
              </a:r>
              <a:r>
                <a:rPr lang="zh-CN" altLang="en-US" sz="2000" b="1" dirty="0">
                  <a:solidFill>
                    <a:srgbClr val="FFFFFF"/>
                  </a:solidFill>
                  <a:latin typeface="微软雅黑" panose="020B0503020204020204" pitchFamily="34" charset="-122"/>
                  <a:ea typeface="微软雅黑" panose="020B0503020204020204" pitchFamily="34" charset="-122"/>
                </a:rPr>
                <a:t>服务信息保护</a:t>
              </a:r>
              <a:endParaRPr lang="zh-CN" altLang="zh-CN" sz="2000" b="1" dirty="0">
                <a:solidFill>
                  <a:srgbClr val="FFFFFF"/>
                </a:solidFill>
                <a:latin typeface="微软雅黑" panose="020B0503020204020204" pitchFamily="34" charset="-122"/>
                <a:ea typeface="微软雅黑" panose="020B0503020204020204" pitchFamily="34" charset="-122"/>
              </a:endParaRPr>
            </a:p>
          </p:txBody>
        </p:sp>
      </p:gr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2113E9BD-5FE3-48C4-85C4-2D5992B50EB6}"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dirty="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文本框 4"/>
          <p:cNvSpPr txBox="1"/>
          <p:nvPr/>
        </p:nvSpPr>
        <p:spPr>
          <a:xfrm>
            <a:off x="509043" y="1925769"/>
            <a:ext cx="6307037" cy="6500306"/>
          </a:xfrm>
          <a:prstGeom prst="rect">
            <a:avLst/>
          </a:prstGeom>
          <a:noFill/>
        </p:spPr>
        <p:txBody>
          <a:bodyPr wrap="square" rtlCol="0">
            <a:spAutoFit/>
          </a:bodyPr>
          <a:lstStyle/>
          <a:p>
            <a:pPr marL="342900" indent="-342900">
              <a:lnSpc>
                <a:spcPct val="150000"/>
              </a:lnSpc>
              <a:buClr>
                <a:schemeClr val="tx1"/>
              </a:buClr>
              <a:buFont typeface="Wingdings" panose="05000000000000000000" pitchFamily="2" charset="2"/>
              <a:buChar char="u"/>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如果每个设备的每条消息都需要单独认证，若大量终端信令则会触发信令风暴，</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5G</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对</a:t>
            </a:r>
            <a:r>
              <a:rPr lang="en-US" altLang="zh-CN" sz="2000" dirty="0" err="1">
                <a:latin typeface="Times New Roman" panose="02020603050405020304" pitchFamily="18" charset="0"/>
                <a:ea typeface="微软雅黑" panose="020B0503020204020204" pitchFamily="34" charset="-122"/>
                <a:cs typeface="Times New Roman" panose="02020603050405020304" pitchFamily="18" charset="0"/>
              </a:rPr>
              <a:t>mMTC</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需要有群组认证机制；</a:t>
            </a: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lnSpc>
                <a:spcPct val="150000"/>
              </a:lnSpc>
              <a:buClr>
                <a:schemeClr val="tx1"/>
              </a:buClr>
              <a:buFont typeface="Wingdings" panose="05000000000000000000" pitchFamily="2" charset="2"/>
              <a:buChar char="u"/>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需要采用轻量化的安全机制，保证</a:t>
            </a:r>
            <a:r>
              <a:rPr lang="en-US" altLang="zh-CN" sz="2000" dirty="0" err="1">
                <a:latin typeface="Times New Roman" panose="02020603050405020304" pitchFamily="18" charset="0"/>
                <a:ea typeface="微软雅黑" panose="020B0503020204020204" pitchFamily="34" charset="-122"/>
                <a:cs typeface="Times New Roman" panose="02020603050405020304" pitchFamily="18" charset="0"/>
              </a:rPr>
              <a:t>mMTC</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在安全方面不要增加过多的能量消耗；</a:t>
            </a: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lnSpc>
                <a:spcPct val="150000"/>
              </a:lnSpc>
              <a:buClr>
                <a:schemeClr val="tx1"/>
              </a:buClr>
              <a:buFont typeface="Wingdings" panose="05000000000000000000" pitchFamily="2" charset="2"/>
              <a:buChar char="u"/>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需要抗</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DDOS</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攻击机制，应对</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NB-</a:t>
            </a:r>
            <a:r>
              <a:rPr lang="en-US" altLang="zh-CN" sz="2000" dirty="0" err="1">
                <a:latin typeface="Times New Roman" panose="02020603050405020304" pitchFamily="18" charset="0"/>
                <a:ea typeface="微软雅黑" panose="020B0503020204020204" pitchFamily="34" charset="-122"/>
                <a:cs typeface="Times New Roman" panose="02020603050405020304" pitchFamily="18" charset="0"/>
              </a:rPr>
              <a:t>IoT</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终端被攻击者劫持和利用；</a:t>
            </a: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lnSpc>
                <a:spcPct val="150000"/>
              </a:lnSpc>
              <a:buClr>
                <a:schemeClr val="tx1"/>
              </a:buClr>
              <a:buFont typeface="Wingdings" panose="05000000000000000000" pitchFamily="2" charset="2"/>
              <a:buChar char="u"/>
            </a:pP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物联网设备频繁地发送小数据包。需要确保信令和数据传输的安全性，如隐私保护和完整性保护。</a:t>
            </a:r>
            <a:endParaRPr lang="zh-CN" altLang="zh-CN" sz="20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lnSpc>
                <a:spcPct val="150000"/>
              </a:lnSpc>
              <a:buClr>
                <a:schemeClr val="tx1"/>
              </a:buClr>
              <a:buFont typeface="Wingdings" panose="05000000000000000000" pitchFamily="2" charset="2"/>
              <a:buChar char="u"/>
            </a:pP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lnSpc>
                <a:spcPct val="150000"/>
              </a:lnSpc>
              <a:buClr>
                <a:schemeClr val="tx1"/>
              </a:buClr>
              <a:buFont typeface="Wingdings" panose="05000000000000000000" pitchFamily="2" charset="2"/>
              <a:buChar char="u"/>
            </a:pP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lnSpc>
                <a:spcPct val="150000"/>
              </a:lnSpc>
              <a:buClr>
                <a:schemeClr val="tx1"/>
              </a:buClr>
              <a:buFont typeface="Wingdings" panose="05000000000000000000" pitchFamily="2" charset="2"/>
              <a:buChar char="u"/>
            </a:pP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gn="just">
              <a:lnSpc>
                <a:spcPct val="150000"/>
              </a:lnSpc>
              <a:buClr>
                <a:schemeClr val="tx1"/>
              </a:buClr>
              <a:buFont typeface="Wingdings" panose="05000000000000000000" pitchFamily="2" charset="2"/>
              <a:buChar char="u"/>
            </a:pPr>
            <a:endParaRPr lang="en-US" altLang="zh-CN" sz="2000"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lnSpc>
                <a:spcPct val="150000"/>
              </a:lnSpc>
              <a:buClr>
                <a:schemeClr val="tx1"/>
              </a:buClr>
              <a:buFont typeface="Wingdings" panose="05000000000000000000" pitchFamily="2" charset="2"/>
              <a:buChar char="u"/>
            </a:pPr>
            <a:endParaRPr lang="zh-CN" altLang="en-US" sz="200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7" name="图片 6"/>
          <p:cNvPicPr>
            <a:picLocks noChangeAspect="1"/>
          </p:cNvPicPr>
          <p:nvPr/>
        </p:nvPicPr>
        <p:blipFill>
          <a:blip r:embed="rId1"/>
          <a:stretch>
            <a:fillRect/>
          </a:stretch>
        </p:blipFill>
        <p:spPr>
          <a:xfrm>
            <a:off x="6888088" y="2327269"/>
            <a:ext cx="4864538" cy="3187522"/>
          </a:xfrm>
          <a:prstGeom prst="rect">
            <a:avLst/>
          </a:prstGeom>
        </p:spPr>
      </p:pic>
      <p:sp>
        <p:nvSpPr>
          <p:cNvPr id="8" name="文本框 7"/>
          <p:cNvSpPr txBox="1"/>
          <p:nvPr/>
        </p:nvSpPr>
        <p:spPr>
          <a:xfrm>
            <a:off x="335360" y="1052736"/>
            <a:ext cx="2339102" cy="461665"/>
          </a:xfrm>
          <a:prstGeom prst="rect">
            <a:avLst/>
          </a:prstGeom>
          <a:noFill/>
        </p:spPr>
        <p:txBody>
          <a:bodyPr wrap="none" rtlCol="0">
            <a:spAutoFit/>
          </a:bodyPr>
          <a:lstStyle/>
          <a:p>
            <a:r>
              <a:rPr lang="zh-CN" altLang="en-US" sz="24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物联网安全挑战</a:t>
            </a:r>
            <a:endParaRPr lang="zh-CN" altLang="en-US" sz="24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 name="矩形 2"/>
          <p:cNvSpPr/>
          <p:nvPr/>
        </p:nvSpPr>
        <p:spPr>
          <a:xfrm>
            <a:off x="846730" y="1484784"/>
            <a:ext cx="10001798" cy="466090"/>
          </a:xfrm>
          <a:prstGeom prst="rect">
            <a:avLst/>
          </a:prstGeom>
        </p:spPr>
        <p:txBody>
          <a:bodyPr wrap="square">
            <a:spAutoFit/>
          </a:bodyPr>
          <a:lstStyle/>
          <a:p>
            <a:pPr algn="just">
              <a:lnSpc>
                <a:spcPct val="120000"/>
              </a:lnSpc>
            </a:pPr>
            <a:r>
              <a:rPr lang="zh-CN" altLang="en-US" sz="2200" b="1" dirty="0">
                <a:latin typeface="Times New Roman" panose="02020603050405020304" pitchFamily="18" charset="0"/>
                <a:ea typeface="微软雅黑" panose="020B0503020204020204" pitchFamily="34" charset="-122"/>
                <a:cs typeface="Times New Roman" panose="02020603050405020304" pitchFamily="18" charset="0"/>
              </a:rPr>
              <a:t>物联网终端资源受限，网络环境复杂，海量连接，容易受到攻击。</a:t>
            </a:r>
            <a:endParaRPr lang="en-US" altLang="zh-CN" sz="22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0" name="标题 1"/>
          <p:cNvSpPr txBox="1"/>
          <p:nvPr/>
        </p:nvSpPr>
        <p:spPr>
          <a:xfrm>
            <a:off x="838200" y="306070"/>
            <a:ext cx="10515600" cy="5302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ko-KR" sz="3200" b="1" dirty="0">
                <a:solidFill>
                  <a:srgbClr val="415199"/>
                </a:solidFill>
                <a:latin typeface="微软雅黑" panose="020B0503020204020204" pitchFamily="34" charset="-122"/>
                <a:ea typeface="微软雅黑" panose="020B0503020204020204" pitchFamily="34" charset="-122"/>
              </a:rPr>
              <a:t>5G安全问题与挑</a:t>
            </a:r>
            <a:r>
              <a:rPr lang="zh-CN" altLang="en-US" sz="3200" b="1" dirty="0">
                <a:solidFill>
                  <a:srgbClr val="415199"/>
                </a:solidFill>
                <a:latin typeface="微软雅黑" panose="020B0503020204020204" pitchFamily="34" charset="-122"/>
                <a:ea typeface="微软雅黑" panose="020B0503020204020204" pitchFamily="34" charset="-122"/>
              </a:rPr>
              <a:t>战</a:t>
            </a:r>
            <a:r>
              <a:rPr lang="en-US" altLang="zh-CN" sz="3200" b="1" dirty="0">
                <a:solidFill>
                  <a:srgbClr val="415199"/>
                </a:solidFill>
                <a:latin typeface="微软雅黑" panose="020B0503020204020204" pitchFamily="34" charset="-122"/>
                <a:ea typeface="微软雅黑" panose="020B0503020204020204" pitchFamily="34" charset="-122"/>
              </a:rPr>
              <a:t>—</a:t>
            </a:r>
            <a:r>
              <a:rPr lang="zh-CN" altLang="en-US" sz="3200" b="1" dirty="0">
                <a:solidFill>
                  <a:srgbClr val="415199"/>
                </a:solidFill>
                <a:latin typeface="微软雅黑" panose="020B0503020204020204" pitchFamily="34" charset="-122"/>
                <a:ea typeface="微软雅黑" panose="020B0503020204020204" pitchFamily="34" charset="-122"/>
              </a:rPr>
              <a:t>应用安全（</a:t>
            </a:r>
            <a:r>
              <a:rPr lang="en-US" altLang="zh-CN" sz="3200" b="1" dirty="0">
                <a:solidFill>
                  <a:srgbClr val="415199"/>
                </a:solidFill>
                <a:latin typeface="微软雅黑" panose="020B0503020204020204" pitchFamily="34" charset="-122"/>
                <a:ea typeface="微软雅黑" panose="020B0503020204020204" pitchFamily="34" charset="-122"/>
              </a:rPr>
              <a:t>1</a:t>
            </a:r>
            <a:r>
              <a:rPr lang="zh-CN" altLang="en-US" sz="3200" b="1" dirty="0">
                <a:solidFill>
                  <a:srgbClr val="415199"/>
                </a:solidFill>
                <a:latin typeface="微软雅黑" panose="020B0503020204020204" pitchFamily="34" charset="-122"/>
                <a:ea typeface="微软雅黑" panose="020B0503020204020204" pitchFamily="34" charset="-122"/>
              </a:rPr>
              <a:t>）</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p:cNvPicPr>
            <a:picLocks noChangeAspect="1"/>
          </p:cNvPicPr>
          <p:nvPr/>
        </p:nvPicPr>
        <p:blipFill>
          <a:blip r:embed="rId1"/>
          <a:stretch>
            <a:fillRect/>
          </a:stretch>
        </p:blipFill>
        <p:spPr>
          <a:xfrm>
            <a:off x="6096000" y="1428621"/>
            <a:ext cx="6146068" cy="4325878"/>
          </a:xfrm>
          <a:prstGeom prst="rect">
            <a:avLst/>
          </a:prstGeom>
        </p:spPr>
      </p:pic>
      <p:sp>
        <p:nvSpPr>
          <p:cNvPr id="6" name="幻灯片编号占位符 5"/>
          <p:cNvSpPr>
            <a:spLocks noGrp="1"/>
          </p:cNvSpPr>
          <p:nvPr>
            <p:ph type="sldNum" sz="quarter" idx="12"/>
          </p:nvPr>
        </p:nvSpPr>
        <p:spPr/>
        <p:txBody>
          <a:bodyPr/>
          <a:lstStyle/>
          <a:p>
            <a:fld id="{2113E9BD-5FE3-48C4-85C4-2D5992B50EB6}" type="slidenum">
              <a:rPr lang="zh-CN" altLang="en-US" smtClean="0"/>
            </a:fld>
            <a:endParaRPr lang="zh-CN" altLang="en-US"/>
          </a:p>
        </p:txBody>
      </p:sp>
      <p:sp>
        <p:nvSpPr>
          <p:cNvPr id="2" name="文本框 1"/>
          <p:cNvSpPr txBox="1"/>
          <p:nvPr/>
        </p:nvSpPr>
        <p:spPr>
          <a:xfrm>
            <a:off x="479376" y="951111"/>
            <a:ext cx="2339102" cy="461665"/>
          </a:xfrm>
          <a:prstGeom prst="rect">
            <a:avLst/>
          </a:prstGeom>
          <a:noFill/>
        </p:spPr>
        <p:txBody>
          <a:bodyPr wrap="none" rtlCol="0">
            <a:spAutoFit/>
          </a:bodyPr>
          <a:lstStyle/>
          <a:p>
            <a:r>
              <a:rPr lang="zh-CN" altLang="en-US" sz="24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车联网安全挑战</a:t>
            </a:r>
            <a:endParaRPr lang="zh-CN" altLang="en-US" sz="24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7" name="圆角矩形 16"/>
          <p:cNvSpPr/>
          <p:nvPr/>
        </p:nvSpPr>
        <p:spPr>
          <a:xfrm>
            <a:off x="551385" y="1489600"/>
            <a:ext cx="5616624" cy="1949946"/>
          </a:xfrm>
          <a:prstGeom prst="roundRect">
            <a:avLst/>
          </a:prstGeom>
          <a:noFill/>
          <a:ln w="28575">
            <a:solidFill>
              <a:srgbClr val="0070C0"/>
            </a:solidFill>
            <a:prstDash val="solid"/>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342900" indent="-342900">
              <a:lnSpc>
                <a:spcPct val="150000"/>
              </a:lnSpc>
              <a:buFont typeface="Wingdings" panose="05000000000000000000" pitchFamily="2" charset="2"/>
              <a:buChar char="u"/>
            </a:pPr>
            <a:r>
              <a:rPr lang="zh-CN" altLang="en-US" sz="2000" dirty="0">
                <a:solidFill>
                  <a:srgbClr val="FF0000"/>
                </a:solidFill>
                <a:latin typeface="微软雅黑" panose="020B0503020204020204" pitchFamily="34" charset="-122"/>
                <a:ea typeface="微软雅黑" panose="020B0503020204020204" pitchFamily="34" charset="-122"/>
              </a:rPr>
              <a:t>车联网要求空口时延低至</a:t>
            </a:r>
            <a:r>
              <a:rPr lang="en-US" altLang="zh-CN" sz="2000" dirty="0">
                <a:solidFill>
                  <a:srgbClr val="FF0000"/>
                </a:solidFill>
                <a:latin typeface="微软雅黑" panose="020B0503020204020204" pitchFamily="34" charset="-122"/>
                <a:ea typeface="微软雅黑" panose="020B0503020204020204" pitchFamily="34" charset="-122"/>
              </a:rPr>
              <a:t>1ms</a:t>
            </a:r>
            <a:r>
              <a:rPr lang="zh-CN" altLang="en-US" sz="2000" dirty="0">
                <a:solidFill>
                  <a:schemeClr val="dk1"/>
                </a:solidFill>
                <a:latin typeface="微软雅黑" panose="020B0503020204020204" pitchFamily="34" charset="-122"/>
                <a:ea typeface="微软雅黑" panose="020B0503020204020204" pitchFamily="34" charset="-122"/>
              </a:rPr>
              <a:t>，而传统的认证和加密流程等协议，未考虑超高可靠低时延的通信场景。</a:t>
            </a:r>
            <a:endParaRPr lang="en-US" altLang="zh-CN" sz="2000" dirty="0">
              <a:solidFill>
                <a:schemeClr val="dk1"/>
              </a:solidFill>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u"/>
            </a:pPr>
            <a:r>
              <a:rPr lang="zh-CN" altLang="en-US" sz="2000" dirty="0">
                <a:solidFill>
                  <a:schemeClr val="dk1"/>
                </a:solidFill>
                <a:latin typeface="微软雅黑" panose="020B0503020204020204" pitchFamily="34" charset="-122"/>
                <a:ea typeface="微软雅黑" panose="020B0503020204020204" pitchFamily="34" charset="-122"/>
              </a:rPr>
              <a:t>直接的车</a:t>
            </a:r>
            <a:r>
              <a:rPr lang="en-US" altLang="zh-CN" sz="2000" dirty="0">
                <a:solidFill>
                  <a:schemeClr val="dk1"/>
                </a:solidFill>
                <a:latin typeface="微软雅黑" panose="020B0503020204020204" pitchFamily="34" charset="-122"/>
                <a:ea typeface="微软雅黑" panose="020B0503020204020204" pitchFamily="34" charset="-122"/>
              </a:rPr>
              <a:t>-</a:t>
            </a:r>
            <a:r>
              <a:rPr lang="zh-CN" altLang="en-US" sz="2000" dirty="0">
                <a:solidFill>
                  <a:schemeClr val="dk1"/>
                </a:solidFill>
                <a:latin typeface="微软雅黑" panose="020B0503020204020204" pitchFamily="34" charset="-122"/>
                <a:ea typeface="微软雅黑" panose="020B0503020204020204" pitchFamily="34" charset="-122"/>
              </a:rPr>
              <a:t>车通信需要</a:t>
            </a:r>
            <a:r>
              <a:rPr lang="zh-CN" altLang="en-US" sz="2000" dirty="0">
                <a:solidFill>
                  <a:srgbClr val="FF0000"/>
                </a:solidFill>
                <a:latin typeface="微软雅黑" panose="020B0503020204020204" pitchFamily="34" charset="-122"/>
                <a:ea typeface="微软雅黑" panose="020B0503020204020204" pitchFamily="34" charset="-122"/>
              </a:rPr>
              <a:t>快速相互认证。</a:t>
            </a:r>
            <a:endParaRPr lang="en-US" altLang="zh-CN" sz="2000" dirty="0">
              <a:solidFill>
                <a:srgbClr val="FF0000"/>
              </a:solidFill>
              <a:latin typeface="微软雅黑" panose="020B0503020204020204" pitchFamily="34" charset="-122"/>
              <a:ea typeface="微软雅黑" panose="020B0503020204020204" pitchFamily="34" charset="-122"/>
            </a:endParaRPr>
          </a:p>
        </p:txBody>
      </p:sp>
      <p:sp>
        <p:nvSpPr>
          <p:cNvPr id="22" name="圆角矩形 21"/>
          <p:cNvSpPr/>
          <p:nvPr/>
        </p:nvSpPr>
        <p:spPr>
          <a:xfrm>
            <a:off x="551383" y="3727960"/>
            <a:ext cx="5616625" cy="2365336"/>
          </a:xfrm>
          <a:prstGeom prst="roundRect">
            <a:avLst/>
          </a:prstGeom>
          <a:noFill/>
          <a:ln w="28575">
            <a:solidFill>
              <a:srgbClr val="0070C0"/>
            </a:solidFill>
            <a:prstDash val="solid"/>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342900" indent="-342900">
              <a:lnSpc>
                <a:spcPct val="150000"/>
              </a:lnSpc>
              <a:buClr>
                <a:srgbClr val="FF0000"/>
              </a:buClr>
              <a:buFont typeface="Wingdings" panose="05000000000000000000" pitchFamily="2" charset="2"/>
              <a:buChar char="u"/>
            </a:pPr>
            <a:r>
              <a:rPr lang="zh-CN" altLang="en-US" sz="2000" dirty="0">
                <a:solidFill>
                  <a:srgbClr val="FF0000"/>
                </a:solidFill>
                <a:latin typeface="微软雅黑" panose="020B0503020204020204" pitchFamily="34" charset="-122"/>
                <a:ea typeface="微软雅黑" panose="020B0503020204020204" pitchFamily="34" charset="-122"/>
              </a:rPr>
              <a:t>安全威胁</a:t>
            </a:r>
            <a:endParaRPr lang="en-US" altLang="zh-CN" sz="2000" dirty="0">
              <a:solidFill>
                <a:srgbClr val="FF0000"/>
              </a:solidFill>
              <a:latin typeface="微软雅黑" panose="020B0503020204020204" pitchFamily="34" charset="-122"/>
              <a:ea typeface="微软雅黑" panose="020B0503020204020204" pitchFamily="34" charset="-122"/>
            </a:endParaRPr>
          </a:p>
          <a:p>
            <a:pPr marL="742950" lvl="1" indent="-285750">
              <a:lnSpc>
                <a:spcPct val="150000"/>
              </a:lnSpc>
              <a:buClr>
                <a:srgbClr val="FF0000"/>
              </a:buClr>
              <a:buFont typeface="Wingdings" panose="05000000000000000000" pitchFamily="2" charset="2"/>
              <a:buChar char="ü"/>
            </a:pPr>
            <a:r>
              <a:rPr lang="zh-CN" altLang="en-US" sz="2000" dirty="0">
                <a:solidFill>
                  <a:schemeClr val="dk1"/>
                </a:solidFill>
                <a:latin typeface="微软雅黑" panose="020B0503020204020204" pitchFamily="34" charset="-122"/>
                <a:ea typeface="微软雅黑" panose="020B0503020204020204" pitchFamily="34" charset="-122"/>
              </a:rPr>
              <a:t>基于伪基站的无线通信劫持；</a:t>
            </a:r>
            <a:endParaRPr lang="en-US" altLang="zh-CN" sz="2000" dirty="0">
              <a:solidFill>
                <a:schemeClr val="dk1"/>
              </a:solidFill>
              <a:latin typeface="微软雅黑" panose="020B0503020204020204" pitchFamily="34" charset="-122"/>
              <a:ea typeface="微软雅黑" panose="020B0503020204020204" pitchFamily="34" charset="-122"/>
            </a:endParaRPr>
          </a:p>
          <a:p>
            <a:pPr marL="742950" lvl="1" indent="-285750">
              <a:lnSpc>
                <a:spcPct val="150000"/>
              </a:lnSpc>
              <a:spcAft>
                <a:spcPts val="600"/>
              </a:spcAft>
              <a:buClr>
                <a:srgbClr val="FF0000"/>
              </a:buClr>
              <a:buFont typeface="Wingdings" panose="05000000000000000000" pitchFamily="2" charset="2"/>
              <a:buChar char="ü"/>
            </a:pPr>
            <a:r>
              <a:rPr lang="en-US" altLang="zh-CN" sz="2000" dirty="0">
                <a:solidFill>
                  <a:schemeClr val="dk1"/>
                </a:solidFill>
                <a:latin typeface="微软雅黑" panose="020B0503020204020204" pitchFamily="34" charset="-122"/>
                <a:ea typeface="微软雅黑" panose="020B0503020204020204" pitchFamily="34" charset="-122"/>
              </a:rPr>
              <a:t> </a:t>
            </a:r>
            <a:r>
              <a:rPr lang="zh-CN" altLang="en-US" sz="2000" dirty="0">
                <a:solidFill>
                  <a:schemeClr val="dk1"/>
                </a:solidFill>
                <a:latin typeface="微软雅黑" panose="020B0503020204020204" pitchFamily="34" charset="-122"/>
                <a:ea typeface="微软雅黑" panose="020B0503020204020204" pitchFamily="34" charset="-122"/>
              </a:rPr>
              <a:t>基于</a:t>
            </a:r>
            <a:r>
              <a:rPr lang="en-US" altLang="zh-CN" sz="2000" dirty="0">
                <a:solidFill>
                  <a:schemeClr val="dk1"/>
                </a:solidFill>
                <a:latin typeface="微软雅黑" panose="020B0503020204020204" pitchFamily="34" charset="-122"/>
                <a:ea typeface="微软雅黑" panose="020B0503020204020204" pitchFamily="34" charset="-122"/>
              </a:rPr>
              <a:t>DNS</a:t>
            </a:r>
            <a:r>
              <a:rPr lang="zh-CN" altLang="en-US" sz="2000" dirty="0">
                <a:solidFill>
                  <a:schemeClr val="dk1"/>
                </a:solidFill>
                <a:latin typeface="微软雅黑" panose="020B0503020204020204" pitchFamily="34" charset="-122"/>
                <a:ea typeface="微软雅黑" panose="020B0503020204020204" pitchFamily="34" charset="-122"/>
              </a:rPr>
              <a:t>欺骗的中间人攻击已成为车载终端系统与车联网信息服务平台通信过程中的最主要的攻击方式。</a:t>
            </a:r>
            <a:endParaRPr lang="en-US" altLang="zh-CN" sz="2000" dirty="0">
              <a:solidFill>
                <a:schemeClr val="dk1"/>
              </a:solidFill>
              <a:latin typeface="微软雅黑" panose="020B0503020204020204" pitchFamily="34" charset="-122"/>
              <a:ea typeface="微软雅黑" panose="020B0503020204020204" pitchFamily="34" charset="-122"/>
            </a:endParaRPr>
          </a:p>
        </p:txBody>
      </p:sp>
      <p:sp>
        <p:nvSpPr>
          <p:cNvPr id="11" name="标题 1"/>
          <p:cNvSpPr txBox="1"/>
          <p:nvPr/>
        </p:nvSpPr>
        <p:spPr>
          <a:xfrm>
            <a:off x="838200" y="306070"/>
            <a:ext cx="10515600" cy="5302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ko-KR" sz="3200" b="1" dirty="0">
                <a:solidFill>
                  <a:srgbClr val="415199"/>
                </a:solidFill>
                <a:latin typeface="微软雅黑" panose="020B0503020204020204" pitchFamily="34" charset="-122"/>
                <a:ea typeface="微软雅黑" panose="020B0503020204020204" pitchFamily="34" charset="-122"/>
              </a:rPr>
              <a:t>5G安全问题与挑</a:t>
            </a:r>
            <a:r>
              <a:rPr lang="zh-CN" altLang="en-US" sz="3200" b="1" dirty="0">
                <a:solidFill>
                  <a:srgbClr val="415199"/>
                </a:solidFill>
                <a:latin typeface="微软雅黑" panose="020B0503020204020204" pitchFamily="34" charset="-122"/>
                <a:ea typeface="微软雅黑" panose="020B0503020204020204" pitchFamily="34" charset="-122"/>
              </a:rPr>
              <a:t>战</a:t>
            </a:r>
            <a:r>
              <a:rPr lang="en-US" altLang="zh-CN" sz="3200" b="1" dirty="0">
                <a:solidFill>
                  <a:srgbClr val="415199"/>
                </a:solidFill>
                <a:latin typeface="微软雅黑" panose="020B0503020204020204" pitchFamily="34" charset="-122"/>
                <a:ea typeface="微软雅黑" panose="020B0503020204020204" pitchFamily="34" charset="-122"/>
              </a:rPr>
              <a:t>—</a:t>
            </a:r>
            <a:r>
              <a:rPr lang="zh-CN" altLang="en-US" sz="3200" b="1" dirty="0">
                <a:solidFill>
                  <a:srgbClr val="415199"/>
                </a:solidFill>
                <a:latin typeface="微软雅黑" panose="020B0503020204020204" pitchFamily="34" charset="-122"/>
                <a:ea typeface="微软雅黑" panose="020B0503020204020204" pitchFamily="34" charset="-122"/>
              </a:rPr>
              <a:t>应用安全（</a:t>
            </a:r>
            <a:r>
              <a:rPr lang="en-US" altLang="zh-CN" sz="3200" b="1" dirty="0">
                <a:solidFill>
                  <a:srgbClr val="415199"/>
                </a:solidFill>
                <a:latin typeface="微软雅黑" panose="020B0503020204020204" pitchFamily="34" charset="-122"/>
                <a:ea typeface="微软雅黑" panose="020B0503020204020204" pitchFamily="34" charset="-122"/>
              </a:rPr>
              <a:t>2</a:t>
            </a:r>
            <a:r>
              <a:rPr lang="zh-CN" altLang="en-US" sz="3200" b="1" dirty="0">
                <a:solidFill>
                  <a:srgbClr val="415199"/>
                </a:solidFill>
                <a:latin typeface="微软雅黑" panose="020B0503020204020204" pitchFamily="34" charset="-122"/>
                <a:ea typeface="微软雅黑" panose="020B0503020204020204" pitchFamily="34" charset="-122"/>
              </a:rPr>
              <a:t>）</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txBox="1">
            <a:spLocks noGrp="1"/>
          </p:cNvSpPr>
          <p:nvPr>
            <p:ph type="sldNum" idx="12"/>
          </p:nvPr>
        </p:nvSpPr>
        <p:spPr>
          <a:xfrm>
            <a:off x="8610600" y="6356350"/>
            <a:ext cx="2743835" cy="365760"/>
          </a:xfrm>
          <a:prstGeom prst="rect">
            <a:avLst/>
          </a:prstGeom>
        </p:spPr>
        <p:txBody>
          <a:bodyPr vert="horz" wrap="square" lIns="91440" tIns="45720" rIns="91440" bIns="45720" anchor="ctr">
            <a:noAutofit/>
          </a:bodyPr>
          <a:lstStyle/>
          <a:p>
            <a:pPr marL="0" indent="0" algn="r" defTabSz="914400" eaLnBrk="0" fontAlgn="auto" latinLnBrk="0">
              <a:lnSpc>
                <a:spcPct val="100000"/>
              </a:lnSpc>
              <a:spcBef>
                <a:spcPts val="0"/>
              </a:spcBef>
              <a:spcAft>
                <a:spcPts val="0"/>
              </a:spcAft>
              <a:buFontTx/>
              <a:buNone/>
            </a:pPr>
            <a:fld id="{B9320F77-B9A0-41C5-862A-B4B631284C64}" type="slidenum">
              <a:rPr lang="en-US" altLang="ko-KR" sz="1200" b="0" strike="noStrike" cap="none" dirty="0" smtClean="0">
                <a:solidFill>
                  <a:schemeClr val="tx1">
                    <a:tint val="75000"/>
                  </a:schemeClr>
                </a:solidFill>
                <a:latin typeface="宋体" panose="02010600030101010101" pitchFamily="2" charset="-122"/>
                <a:ea typeface="宋体" panose="02010600030101010101" pitchFamily="2" charset="-122"/>
              </a:rPr>
            </a:fld>
            <a:endParaRPr lang="ko-KR" altLang="en-US" sz="1200" b="0" strike="noStrike" cap="none" dirty="0">
              <a:solidFill>
                <a:schemeClr val="tx1">
                  <a:tint val="75000"/>
                </a:schemeClr>
              </a:solidFill>
              <a:latin typeface="宋体" panose="02010600030101010101" pitchFamily="2" charset="-122"/>
              <a:ea typeface="宋体" panose="02010600030101010101" pitchFamily="2" charset="-122"/>
            </a:endParaRPr>
          </a:p>
        </p:txBody>
      </p:sp>
      <p:sp>
        <p:nvSpPr>
          <p:cNvPr id="5" name="文本框 4"/>
          <p:cNvSpPr txBox="1"/>
          <p:nvPr/>
        </p:nvSpPr>
        <p:spPr>
          <a:xfrm>
            <a:off x="838200" y="295275"/>
            <a:ext cx="10516870" cy="531495"/>
          </a:xfrm>
          <a:prstGeom prst="rect">
            <a:avLst/>
          </a:prstGeom>
        </p:spPr>
        <p:txBody>
          <a:bodyPr vert="horz" wrap="square" lIns="91440" tIns="45720" rIns="91440" bIns="45720" anchor="ctr">
            <a:noAutofit/>
          </a:bodyPr>
          <a:lstStyle/>
          <a:p>
            <a:pPr eaLnBrk="0">
              <a:lnSpc>
                <a:spcPct val="90000"/>
              </a:lnSpc>
            </a:pPr>
            <a:r>
              <a:rPr lang="en-US" altLang="ko-KR" sz="3200" b="1" strike="noStrike" cap="none" dirty="0">
                <a:solidFill>
                  <a:srgbClr val="415199"/>
                </a:solidFill>
                <a:latin typeface="微软雅黑" panose="020B0503020204020204" pitchFamily="34" charset="-122"/>
                <a:ea typeface="微软雅黑" panose="020B0503020204020204" pitchFamily="34" charset="-122"/>
              </a:rPr>
              <a:t>5G安全问题与挑战</a:t>
            </a:r>
            <a:r>
              <a:rPr lang="en-US" altLang="zh-CN" sz="3200" b="1" dirty="0">
                <a:solidFill>
                  <a:srgbClr val="415199"/>
                </a:solidFill>
                <a:latin typeface="微软雅黑" panose="020B0503020204020204" pitchFamily="34" charset="-122"/>
                <a:ea typeface="微软雅黑" panose="020B0503020204020204" pitchFamily="34" charset="-122"/>
              </a:rPr>
              <a:t> —</a:t>
            </a:r>
            <a:r>
              <a:rPr lang="zh-CN" altLang="en-US" sz="3200" b="1" dirty="0">
                <a:solidFill>
                  <a:srgbClr val="415199"/>
                </a:solidFill>
                <a:latin typeface="微软雅黑" panose="020B0503020204020204" pitchFamily="34" charset="-122"/>
                <a:ea typeface="微软雅黑" panose="020B0503020204020204" pitchFamily="34" charset="-122"/>
              </a:rPr>
              <a:t>可信安全与密码</a:t>
            </a:r>
            <a:endParaRPr lang="ko-KR" altLang="en-US" sz="3200" b="1" strike="noStrike" cap="none" dirty="0">
              <a:solidFill>
                <a:srgbClr val="415199"/>
              </a:solidFill>
              <a:latin typeface="微软雅黑" panose="020B0503020204020204" pitchFamily="34" charset="-122"/>
              <a:ea typeface="微软雅黑" panose="020B0503020204020204" pitchFamily="34" charset="-122"/>
            </a:endParaRPr>
          </a:p>
        </p:txBody>
      </p:sp>
      <p:sp>
        <p:nvSpPr>
          <p:cNvPr id="12" name="文本框 11"/>
          <p:cNvSpPr txBox="1"/>
          <p:nvPr/>
        </p:nvSpPr>
        <p:spPr>
          <a:xfrm>
            <a:off x="667637" y="1350060"/>
            <a:ext cx="5958052" cy="2536400"/>
          </a:xfrm>
          <a:prstGeom prst="rect">
            <a:avLst/>
          </a:prstGeom>
          <a:noFill/>
        </p:spPr>
        <p:txBody>
          <a:bodyPr wrap="square" rtlCol="0">
            <a:spAutoFit/>
          </a:bodyPr>
          <a:lstStyle/>
          <a:p>
            <a:pPr>
              <a:lnSpc>
                <a:spcPct val="150000"/>
              </a:lnSpc>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5G</a:t>
            </a:r>
            <a:r>
              <a:rPr lang="zh-CN" altLang="en-US"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为了优化用户体验、提供新型商业模式</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向大量第三方应用开放网络</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借此实现网络和第三方应用的互动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并优化资源配置。</a:t>
            </a:r>
            <a:r>
              <a:rPr lang="zh-CN" altLang="en-US"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若在开放授权过程中出现信任问题</a:t>
            </a:r>
            <a:r>
              <a:rPr lang="en-US" altLang="zh-CN"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则恶意第三方将通过获得的操控能力对整个网络发起攻击。</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此外，用户、移动运营商和基础设施提供商之间的信任问题也比以前的网络更加复杂。</a:t>
            </a:r>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3" name="文本框 12"/>
          <p:cNvSpPr txBox="1"/>
          <p:nvPr/>
        </p:nvSpPr>
        <p:spPr>
          <a:xfrm>
            <a:off x="623392" y="989448"/>
            <a:ext cx="1499128" cy="400110"/>
          </a:xfrm>
          <a:prstGeom prst="rect">
            <a:avLst/>
          </a:prstGeom>
          <a:noFill/>
        </p:spPr>
        <p:txBody>
          <a:bodyPr wrap="none" rtlCol="0">
            <a:spAutoFit/>
          </a:bodyPr>
          <a:lstStyle/>
          <a:p>
            <a:pPr marL="285750" indent="-285750">
              <a:buFont typeface="Wingdings" panose="05000000000000000000" pitchFamily="2" charset="2"/>
              <a:buChar char="n"/>
            </a:pPr>
            <a:r>
              <a:rPr lang="zh-CN" altLang="en-US" sz="2000" b="1" dirty="0">
                <a:latin typeface="微软雅黑" panose="020B0503020204020204" pitchFamily="34" charset="-122"/>
                <a:ea typeface="微软雅黑" panose="020B0503020204020204" pitchFamily="34" charset="-122"/>
              </a:rPr>
              <a:t>可信安全</a:t>
            </a:r>
            <a:endParaRPr lang="zh-CN" altLang="en-US" sz="2000" b="1" dirty="0">
              <a:latin typeface="微软雅黑" panose="020B0503020204020204" pitchFamily="34" charset="-122"/>
              <a:ea typeface="微软雅黑" panose="020B0503020204020204" pitchFamily="34" charset="-122"/>
            </a:endParaRPr>
          </a:p>
        </p:txBody>
      </p:sp>
      <p:sp>
        <p:nvSpPr>
          <p:cNvPr id="15" name="文本框 14"/>
          <p:cNvSpPr txBox="1"/>
          <p:nvPr/>
        </p:nvSpPr>
        <p:spPr>
          <a:xfrm>
            <a:off x="613792" y="4005064"/>
            <a:ext cx="1499128" cy="400110"/>
          </a:xfrm>
          <a:prstGeom prst="rect">
            <a:avLst/>
          </a:prstGeom>
          <a:noFill/>
        </p:spPr>
        <p:txBody>
          <a:bodyPr wrap="none" rtlCol="0">
            <a:spAutoFit/>
          </a:bodyPr>
          <a:lstStyle/>
          <a:p>
            <a:pPr marL="285750" indent="-285750">
              <a:buFont typeface="Wingdings" panose="05000000000000000000" pitchFamily="2" charset="2"/>
              <a:buChar char="n"/>
            </a:pPr>
            <a:r>
              <a:rPr lang="zh-CN" altLang="en-US" sz="2000" b="1" dirty="0">
                <a:latin typeface="微软雅黑" panose="020B0503020204020204" pitchFamily="34" charset="-122"/>
                <a:ea typeface="微软雅黑" panose="020B0503020204020204" pitchFamily="34" charset="-122"/>
              </a:rPr>
              <a:t>密码算法</a:t>
            </a:r>
            <a:endParaRPr lang="zh-CN" altLang="en-US" sz="2000" b="1" dirty="0">
              <a:latin typeface="微软雅黑" panose="020B0503020204020204" pitchFamily="34" charset="-122"/>
              <a:ea typeface="微软雅黑" panose="020B0503020204020204" pitchFamily="34" charset="-122"/>
            </a:endParaRPr>
          </a:p>
        </p:txBody>
      </p:sp>
      <p:sp>
        <p:nvSpPr>
          <p:cNvPr id="16" name="文本框 15"/>
          <p:cNvSpPr txBox="1"/>
          <p:nvPr/>
        </p:nvSpPr>
        <p:spPr>
          <a:xfrm>
            <a:off x="668069" y="4439454"/>
            <a:ext cx="10569050" cy="1705403"/>
          </a:xfrm>
          <a:prstGeom prst="rect">
            <a:avLst/>
          </a:prstGeom>
          <a:noFill/>
        </p:spPr>
        <p:txBody>
          <a:bodyPr wrap="square" rtlCol="0">
            <a:spAutoFit/>
          </a:bodyPr>
          <a:lstStyle/>
          <a:p>
            <a:pPr>
              <a:lnSpc>
                <a:spcPct val="150000"/>
              </a:lnSpc>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5G </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需要改进密码算法的适应性，提供按需的安全服务。</a:t>
            </a:r>
            <a:r>
              <a:rPr lang="en-US" altLang="zh-CN"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rPr>
              <a:t>4G </a:t>
            </a:r>
            <a:r>
              <a:rPr lang="zh-CN" altLang="en-US"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rPr>
              <a:t>中的大量算法计算代价大，与</a:t>
            </a:r>
            <a:r>
              <a:rPr lang="en-US" altLang="zh-CN"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rPr>
              <a:t>5G </a:t>
            </a:r>
            <a:r>
              <a:rPr lang="zh-CN" altLang="en-US"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rPr>
              <a:t>绿色节能的要求存在冲突，需要考虑一系列轻量级密码算法</a:t>
            </a:r>
            <a:r>
              <a:rPr lang="zh-CN" altLang="en-US"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。目前</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3GPPSA3</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已经启动在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5G</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网络中采用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128</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比特密钥长度和</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256</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比特长度对称密码算法的讨论，将推动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ZUC-256</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等密码算法。</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3GPP </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还建议使用大量的公钥密码算法如</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ECC </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上的变形</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ECIES</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、基于身份的加密</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(IBE)</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和基于属性的加密</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(ABE)</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等。</a:t>
            </a:r>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文本框 1"/>
          <p:cNvSpPr txBox="1"/>
          <p:nvPr/>
        </p:nvSpPr>
        <p:spPr>
          <a:xfrm>
            <a:off x="8112224" y="2852936"/>
            <a:ext cx="1656184" cy="369332"/>
          </a:xfrm>
          <a:prstGeom prst="rect">
            <a:avLst/>
          </a:prstGeom>
          <a:noFill/>
        </p:spPr>
        <p:txBody>
          <a:bodyPr wrap="square" rtlCol="0">
            <a:spAutoFit/>
          </a:bodyPr>
          <a:lstStyle/>
          <a:p>
            <a:endParaRPr lang="zh-CN" altLang="en-US" dirty="0"/>
          </a:p>
        </p:txBody>
      </p:sp>
      <p:pic>
        <p:nvPicPr>
          <p:cNvPr id="8" name="图片 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888088" y="1484784"/>
            <a:ext cx="5303912" cy="3050989"/>
          </a:xfrm>
          <a:prstGeom prst="rect">
            <a:avLst/>
          </a:prstGeom>
        </p:spPr>
      </p:pic>
      <p:sp>
        <p:nvSpPr>
          <p:cNvPr id="9" name="文本框 8"/>
          <p:cNvSpPr txBox="1"/>
          <p:nvPr/>
        </p:nvSpPr>
        <p:spPr>
          <a:xfrm>
            <a:off x="8063880" y="980728"/>
            <a:ext cx="2952328" cy="369332"/>
          </a:xfrm>
          <a:prstGeom prst="rect">
            <a:avLst/>
          </a:prstGeom>
          <a:noFill/>
        </p:spPr>
        <p:txBody>
          <a:bodyPr wrap="square" rtlCol="0">
            <a:spAutoFit/>
          </a:bodyPr>
          <a:lstStyle/>
          <a:p>
            <a:pPr algn="ctr"/>
            <a:r>
              <a:rPr lang="zh-CN" altLang="en-US" b="1" dirty="0">
                <a:latin typeface="微软雅黑" panose="020B0503020204020204" pitchFamily="34" charset="-122"/>
                <a:ea typeface="微软雅黑" panose="020B0503020204020204" pitchFamily="34" charset="-122"/>
              </a:rPr>
              <a:t>网络信任模型的演变</a:t>
            </a: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txBox="1">
            <a:spLocks noGrp="1"/>
          </p:cNvSpPr>
          <p:nvPr>
            <p:ph type="sldNum" idx="12"/>
          </p:nvPr>
        </p:nvSpPr>
        <p:spPr>
          <a:xfrm>
            <a:off x="8610600" y="6356350"/>
            <a:ext cx="2743835" cy="365760"/>
          </a:xfrm>
          <a:prstGeom prst="rect">
            <a:avLst/>
          </a:prstGeom>
        </p:spPr>
        <p:txBody>
          <a:bodyPr vert="horz" wrap="square" lIns="91440" tIns="45720" rIns="91440" bIns="45720" anchor="ctr">
            <a:noAutofit/>
          </a:bodyPr>
          <a:lstStyle/>
          <a:p>
            <a:pPr marL="0" indent="0" algn="r" defTabSz="914400" eaLnBrk="0" fontAlgn="auto" latinLnBrk="0">
              <a:lnSpc>
                <a:spcPct val="100000"/>
              </a:lnSpc>
              <a:spcBef>
                <a:spcPts val="0"/>
              </a:spcBef>
              <a:spcAft>
                <a:spcPts val="0"/>
              </a:spcAft>
              <a:buFontTx/>
              <a:buNone/>
            </a:pPr>
            <a:fld id="{B9320F77-B9A0-41C5-862A-B4B631284C64}" type="slidenum">
              <a:rPr lang="en-US" altLang="ko-KR" sz="1200" b="0" strike="noStrike" cap="none" dirty="0" smtClean="0">
                <a:solidFill>
                  <a:schemeClr val="tx1">
                    <a:tint val="75000"/>
                  </a:schemeClr>
                </a:solidFill>
                <a:latin typeface="宋体" panose="02010600030101010101" pitchFamily="2" charset="-122"/>
                <a:ea typeface="宋体" panose="02010600030101010101" pitchFamily="2" charset="-122"/>
              </a:rPr>
            </a:fld>
            <a:endParaRPr lang="ko-KR" altLang="en-US" sz="1200" b="0" strike="noStrike" cap="none" dirty="0">
              <a:solidFill>
                <a:schemeClr val="tx1">
                  <a:tint val="75000"/>
                </a:schemeClr>
              </a:solidFill>
              <a:latin typeface="宋体" panose="02010600030101010101" pitchFamily="2" charset="-122"/>
              <a:ea typeface="宋体" panose="02010600030101010101" pitchFamily="2" charset="-122"/>
            </a:endParaRPr>
          </a:p>
        </p:txBody>
      </p:sp>
      <p:sp>
        <p:nvSpPr>
          <p:cNvPr id="5" name="文本框 4"/>
          <p:cNvSpPr txBox="1"/>
          <p:nvPr/>
        </p:nvSpPr>
        <p:spPr>
          <a:xfrm>
            <a:off x="838200" y="295275"/>
            <a:ext cx="10516870" cy="531495"/>
          </a:xfrm>
          <a:prstGeom prst="rect">
            <a:avLst/>
          </a:prstGeom>
        </p:spPr>
        <p:txBody>
          <a:bodyPr vert="horz" wrap="square" lIns="91440" tIns="45720" rIns="91440" bIns="45720" anchor="ctr">
            <a:noAutofit/>
          </a:bodyPr>
          <a:lstStyle/>
          <a:p>
            <a:pPr eaLnBrk="0">
              <a:lnSpc>
                <a:spcPct val="90000"/>
              </a:lnSpc>
            </a:pPr>
            <a:r>
              <a:rPr lang="en-US" altLang="ko-KR" sz="3200" b="1" strike="noStrike" cap="none" dirty="0">
                <a:solidFill>
                  <a:srgbClr val="415199"/>
                </a:solidFill>
                <a:latin typeface="微软雅黑" panose="020B0503020204020204" pitchFamily="34" charset="-122"/>
                <a:ea typeface="微软雅黑" panose="020B0503020204020204" pitchFamily="34" charset="-122"/>
              </a:rPr>
              <a:t>5G安全问题与挑战</a:t>
            </a:r>
            <a:r>
              <a:rPr lang="en-US" altLang="zh-CN" sz="3200" b="1" dirty="0">
                <a:solidFill>
                  <a:srgbClr val="415199"/>
                </a:solidFill>
                <a:latin typeface="微软雅黑" panose="020B0503020204020204" pitchFamily="34" charset="-122"/>
                <a:ea typeface="微软雅黑" panose="020B0503020204020204" pitchFamily="34" charset="-122"/>
              </a:rPr>
              <a:t> —</a:t>
            </a:r>
            <a:r>
              <a:rPr lang="zh-CN" altLang="en-US" sz="3200" b="1" strike="noStrike" cap="none" dirty="0">
                <a:solidFill>
                  <a:srgbClr val="415199"/>
                </a:solidFill>
                <a:latin typeface="微软雅黑" panose="020B0503020204020204" pitchFamily="34" charset="-122"/>
                <a:ea typeface="微软雅黑" panose="020B0503020204020204" pitchFamily="34" charset="-122"/>
              </a:rPr>
              <a:t>安全管理</a:t>
            </a:r>
            <a:endParaRPr lang="ko-KR" altLang="en-US" sz="3200" b="1" strike="noStrike" cap="none" dirty="0">
              <a:solidFill>
                <a:srgbClr val="415199"/>
              </a:solidFill>
              <a:latin typeface="微软雅黑" panose="020B0503020204020204" pitchFamily="34" charset="-122"/>
              <a:ea typeface="微软雅黑" panose="020B0503020204020204" pitchFamily="34" charset="-122"/>
            </a:endParaRPr>
          </a:p>
        </p:txBody>
      </p:sp>
      <p:grpSp>
        <p:nvGrpSpPr>
          <p:cNvPr id="17" name="组合 6"/>
          <p:cNvGrpSpPr/>
          <p:nvPr/>
        </p:nvGrpSpPr>
        <p:grpSpPr bwMode="auto">
          <a:xfrm>
            <a:off x="838200" y="924927"/>
            <a:ext cx="3079772" cy="703873"/>
            <a:chOff x="-371713" y="1280743"/>
            <a:chExt cx="9071448" cy="518503"/>
          </a:xfrm>
        </p:grpSpPr>
        <p:sp>
          <p:nvSpPr>
            <p:cNvPr id="18" name="五边形 17"/>
            <p:cNvSpPr/>
            <p:nvPr/>
          </p:nvSpPr>
          <p:spPr>
            <a:xfrm rot="10800000">
              <a:off x="-371713" y="1280743"/>
              <a:ext cx="9006909" cy="518502"/>
            </a:xfrm>
            <a:prstGeom prst="homePlate">
              <a:avLst/>
            </a:prstGeom>
            <a:solidFill>
              <a:srgbClr val="0070C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eaLnBrk="1" fontAlgn="auto" hangingPunct="1">
                <a:spcBef>
                  <a:spcPts val="0"/>
                </a:spcBef>
                <a:spcAft>
                  <a:spcPts val="0"/>
                </a:spcAft>
                <a:defRPr/>
              </a:pP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9" name="五边形 4"/>
            <p:cNvSpPr/>
            <p:nvPr/>
          </p:nvSpPr>
          <p:spPr>
            <a:xfrm>
              <a:off x="-176409" y="1280744"/>
              <a:ext cx="8876144" cy="518502"/>
            </a:xfrm>
            <a:prstGeom prst="rect">
              <a:avLst/>
            </a:prstGeom>
          </p:spPr>
          <p:style>
            <a:lnRef idx="0">
              <a:scrgbClr r="0" g="0" b="0"/>
            </a:lnRef>
            <a:fillRef idx="0">
              <a:scrgbClr r="0" g="0" b="0"/>
            </a:fillRef>
            <a:effectRef idx="0">
              <a:scrgbClr r="0" g="0" b="0"/>
            </a:effectRef>
            <a:fontRef idx="minor">
              <a:schemeClr val="lt1"/>
            </a:fontRef>
          </p:style>
          <p:txBody>
            <a:bodyPr lIns="228607" tIns="76200" rIns="142240" bIns="76200" anchor="ctr"/>
            <a:lstStyle>
              <a:lvl1pPr defTabSz="889000">
                <a:defRPr>
                  <a:solidFill>
                    <a:schemeClr val="tx1"/>
                  </a:solidFill>
                  <a:latin typeface="Calibri" panose="020F0502020204030204" charset="0"/>
                  <a:ea typeface="宋体" panose="02010600030101010101" pitchFamily="2" charset="-122"/>
                </a:defRPr>
              </a:lvl1pPr>
              <a:lvl2pPr marL="742950" indent="-285750" defTabSz="889000">
                <a:defRPr>
                  <a:solidFill>
                    <a:schemeClr val="tx1"/>
                  </a:solidFill>
                  <a:latin typeface="Calibri" panose="020F0502020204030204" charset="0"/>
                  <a:ea typeface="宋体" panose="02010600030101010101" pitchFamily="2" charset="-122"/>
                </a:defRPr>
              </a:lvl2pPr>
              <a:lvl3pPr marL="1143000" indent="-228600" defTabSz="889000">
                <a:defRPr>
                  <a:solidFill>
                    <a:schemeClr val="tx1"/>
                  </a:solidFill>
                  <a:latin typeface="Calibri" panose="020F0502020204030204" charset="0"/>
                  <a:ea typeface="宋体" panose="02010600030101010101" pitchFamily="2" charset="-122"/>
                </a:defRPr>
              </a:lvl3pPr>
              <a:lvl4pPr marL="1600200" indent="-228600" defTabSz="889000">
                <a:defRPr>
                  <a:solidFill>
                    <a:schemeClr val="tx1"/>
                  </a:solidFill>
                  <a:latin typeface="Calibri" panose="020F0502020204030204" charset="0"/>
                  <a:ea typeface="宋体" panose="02010600030101010101" pitchFamily="2" charset="-122"/>
                </a:defRPr>
              </a:lvl4pPr>
              <a:lvl5pPr marL="2057400" indent="-228600" defTabSz="889000">
                <a:defRPr>
                  <a:solidFill>
                    <a:schemeClr val="tx1"/>
                  </a:solidFill>
                  <a:latin typeface="Calibri" panose="020F0502020204030204" charset="0"/>
                  <a:ea typeface="宋体" panose="02010600030101010101" pitchFamily="2" charset="-122"/>
                </a:defRPr>
              </a:lvl5pPr>
              <a:lvl6pPr marL="2514600" indent="-228600" defTabSz="8890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defTabSz="8890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defTabSz="8890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defTabSz="8890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lvl="0" algn="ctr"/>
              <a:r>
                <a:rPr lang="zh-CN" altLang="en-US" sz="2000" b="1" dirty="0">
                  <a:solidFill>
                    <a:schemeClr val="accent3">
                      <a:lumMod val="20000"/>
                      <a:lumOff val="80000"/>
                    </a:schemeClr>
                  </a:solidFill>
                  <a:latin typeface="微软雅黑" panose="020B0503020204020204" pitchFamily="34" charset="-122"/>
                  <a:ea typeface="微软雅黑" panose="020B0503020204020204" pitchFamily="34" charset="-122"/>
                </a:rPr>
                <a:t>安全上下文与密钥管理</a:t>
              </a:r>
              <a:endParaRPr lang="zh-CN" altLang="en-US" sz="2000" b="1" dirty="0">
                <a:solidFill>
                  <a:schemeClr val="accent3">
                    <a:lumMod val="20000"/>
                    <a:lumOff val="80000"/>
                  </a:schemeClr>
                </a:solidFill>
                <a:latin typeface="微软雅黑" panose="020B0503020204020204" pitchFamily="34" charset="-122"/>
                <a:ea typeface="微软雅黑" panose="020B0503020204020204" pitchFamily="34" charset="-122"/>
              </a:endParaRPr>
            </a:p>
          </p:txBody>
        </p:sp>
      </p:grpSp>
      <p:grpSp>
        <p:nvGrpSpPr>
          <p:cNvPr id="20" name="组合 9"/>
          <p:cNvGrpSpPr/>
          <p:nvPr/>
        </p:nvGrpSpPr>
        <p:grpSpPr bwMode="auto">
          <a:xfrm>
            <a:off x="4522756" y="929040"/>
            <a:ext cx="2844509" cy="678896"/>
            <a:chOff x="11859847" y="-598754"/>
            <a:chExt cx="9045215" cy="520355"/>
          </a:xfrm>
        </p:grpSpPr>
        <p:sp>
          <p:nvSpPr>
            <p:cNvPr id="21" name="五边形 20"/>
            <p:cNvSpPr/>
            <p:nvPr/>
          </p:nvSpPr>
          <p:spPr>
            <a:xfrm rot="10800000">
              <a:off x="11859847" y="-597493"/>
              <a:ext cx="9005756" cy="519094"/>
            </a:xfrm>
            <a:prstGeom prst="homePlate">
              <a:avLst/>
            </a:prstGeom>
            <a:solidFill>
              <a:srgbClr val="0070C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2" name="五边形 4"/>
            <p:cNvSpPr/>
            <p:nvPr/>
          </p:nvSpPr>
          <p:spPr>
            <a:xfrm>
              <a:off x="12030556" y="-598754"/>
              <a:ext cx="8874506" cy="513602"/>
            </a:xfrm>
            <a:prstGeom prst="rect">
              <a:avLst/>
            </a:prstGeom>
          </p:spPr>
          <p:style>
            <a:lnRef idx="0">
              <a:scrgbClr r="0" g="0" b="0"/>
            </a:lnRef>
            <a:fillRef idx="0">
              <a:scrgbClr r="0" g="0" b="0"/>
            </a:fillRef>
            <a:effectRef idx="0">
              <a:scrgbClr r="0" g="0" b="0"/>
            </a:effectRef>
            <a:fontRef idx="minor">
              <a:schemeClr val="lt1"/>
            </a:fontRef>
          </p:style>
          <p:txBody>
            <a:bodyPr lIns="228607" tIns="76200" rIns="142240" bIns="76200" anchor="ctr"/>
            <a:lstStyle>
              <a:lvl1pPr defTabSz="889000">
                <a:defRPr>
                  <a:solidFill>
                    <a:schemeClr val="tx1"/>
                  </a:solidFill>
                  <a:latin typeface="Calibri" panose="020F0502020204030204" charset="0"/>
                  <a:ea typeface="宋体" panose="02010600030101010101" pitchFamily="2" charset="-122"/>
                </a:defRPr>
              </a:lvl1pPr>
              <a:lvl2pPr marL="742950" indent="-285750" defTabSz="889000">
                <a:defRPr>
                  <a:solidFill>
                    <a:schemeClr val="tx1"/>
                  </a:solidFill>
                  <a:latin typeface="Calibri" panose="020F0502020204030204" charset="0"/>
                  <a:ea typeface="宋体" panose="02010600030101010101" pitchFamily="2" charset="-122"/>
                </a:defRPr>
              </a:lvl2pPr>
              <a:lvl3pPr marL="1143000" indent="-228600" defTabSz="889000">
                <a:defRPr>
                  <a:solidFill>
                    <a:schemeClr val="tx1"/>
                  </a:solidFill>
                  <a:latin typeface="Calibri" panose="020F0502020204030204" charset="0"/>
                  <a:ea typeface="宋体" panose="02010600030101010101" pitchFamily="2" charset="-122"/>
                </a:defRPr>
              </a:lvl3pPr>
              <a:lvl4pPr marL="1600200" indent="-228600" defTabSz="889000">
                <a:defRPr>
                  <a:solidFill>
                    <a:schemeClr val="tx1"/>
                  </a:solidFill>
                  <a:latin typeface="Calibri" panose="020F0502020204030204" charset="0"/>
                  <a:ea typeface="宋体" panose="02010600030101010101" pitchFamily="2" charset="-122"/>
                </a:defRPr>
              </a:lvl4pPr>
              <a:lvl5pPr marL="2057400" indent="-228600" defTabSz="889000">
                <a:defRPr>
                  <a:solidFill>
                    <a:schemeClr val="tx1"/>
                  </a:solidFill>
                  <a:latin typeface="Calibri" panose="020F0502020204030204" charset="0"/>
                  <a:ea typeface="宋体" panose="02010600030101010101" pitchFamily="2" charset="-122"/>
                </a:defRPr>
              </a:lvl5pPr>
              <a:lvl6pPr marL="2514600" indent="-228600" defTabSz="8890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defTabSz="8890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defTabSz="8890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defTabSz="8890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lvl="0" algn="ctr"/>
              <a:r>
                <a:rPr lang="zh-CN" altLang="en-US" sz="2400" b="1" dirty="0">
                  <a:solidFill>
                    <a:schemeClr val="accent3">
                      <a:lumMod val="20000"/>
                      <a:lumOff val="80000"/>
                    </a:schemeClr>
                  </a:solidFill>
                  <a:latin typeface="微软雅黑" panose="020B0503020204020204" pitchFamily="34" charset="-122"/>
                  <a:ea typeface="微软雅黑" panose="020B0503020204020204" pitchFamily="34" charset="-122"/>
                </a:rPr>
                <a:t>安全编排</a:t>
              </a:r>
              <a:endParaRPr lang="zh-CN" altLang="en-US" sz="2400" b="1" dirty="0">
                <a:solidFill>
                  <a:schemeClr val="accent3">
                    <a:lumMod val="20000"/>
                    <a:lumOff val="80000"/>
                  </a:schemeClr>
                </a:solidFill>
                <a:latin typeface="微软雅黑" panose="020B0503020204020204" pitchFamily="34" charset="-122"/>
                <a:ea typeface="微软雅黑" panose="020B0503020204020204" pitchFamily="34" charset="-122"/>
              </a:endParaRPr>
            </a:p>
          </p:txBody>
        </p:sp>
      </p:grpSp>
      <p:grpSp>
        <p:nvGrpSpPr>
          <p:cNvPr id="23" name="组合 12"/>
          <p:cNvGrpSpPr/>
          <p:nvPr/>
        </p:nvGrpSpPr>
        <p:grpSpPr bwMode="auto">
          <a:xfrm>
            <a:off x="8447237" y="929040"/>
            <a:ext cx="2667657" cy="686265"/>
            <a:chOff x="26176065" y="-1473851"/>
            <a:chExt cx="9034867" cy="685410"/>
          </a:xfrm>
        </p:grpSpPr>
        <p:sp>
          <p:nvSpPr>
            <p:cNvPr id="24" name="五边形 23"/>
            <p:cNvSpPr/>
            <p:nvPr/>
          </p:nvSpPr>
          <p:spPr>
            <a:xfrm rot="10800000">
              <a:off x="26176065" y="-1464784"/>
              <a:ext cx="9005758" cy="676343"/>
            </a:xfrm>
            <a:prstGeom prst="homePlate">
              <a:avLst/>
            </a:prstGeom>
            <a:solidFill>
              <a:srgbClr val="0070C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5" name="五边形 4"/>
            <p:cNvSpPr/>
            <p:nvPr/>
          </p:nvSpPr>
          <p:spPr>
            <a:xfrm>
              <a:off x="26334212" y="-1473851"/>
              <a:ext cx="8876720" cy="665945"/>
            </a:xfrm>
            <a:prstGeom prst="rect">
              <a:avLst/>
            </a:prstGeom>
          </p:spPr>
          <p:style>
            <a:lnRef idx="0">
              <a:scrgbClr r="0" g="0" b="0"/>
            </a:lnRef>
            <a:fillRef idx="0">
              <a:scrgbClr r="0" g="0" b="0"/>
            </a:fillRef>
            <a:effectRef idx="0">
              <a:scrgbClr r="0" g="0" b="0"/>
            </a:effectRef>
            <a:fontRef idx="minor">
              <a:schemeClr val="lt1"/>
            </a:fontRef>
          </p:style>
          <p:txBody>
            <a:bodyPr lIns="228607" tIns="76200" rIns="142240" bIns="76200" anchor="ct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zh-CN" altLang="en-US" sz="2400" b="1" dirty="0">
                  <a:solidFill>
                    <a:schemeClr val="accent3">
                      <a:lumMod val="20000"/>
                      <a:lumOff val="80000"/>
                    </a:schemeClr>
                  </a:solidFill>
                  <a:latin typeface="微软雅黑" panose="020B0503020204020204" pitchFamily="34" charset="-122"/>
                  <a:ea typeface="微软雅黑" panose="020B0503020204020204" pitchFamily="34" charset="-122"/>
                </a:rPr>
                <a:t>证书管理</a:t>
              </a:r>
              <a:endParaRPr lang="zh-CN" altLang="en-US" sz="2400" b="1" dirty="0">
                <a:solidFill>
                  <a:schemeClr val="accent3">
                    <a:lumMod val="20000"/>
                    <a:lumOff val="80000"/>
                  </a:schemeClr>
                </a:solidFill>
                <a:latin typeface="微软雅黑" panose="020B0503020204020204" pitchFamily="34" charset="-122"/>
                <a:ea typeface="微软雅黑" panose="020B0503020204020204" pitchFamily="34" charset="-122"/>
              </a:endParaRPr>
            </a:p>
          </p:txBody>
        </p:sp>
      </p:grpSp>
      <p:sp>
        <p:nvSpPr>
          <p:cNvPr id="27" name="TextBox 26"/>
          <p:cNvSpPr txBox="1"/>
          <p:nvPr/>
        </p:nvSpPr>
        <p:spPr>
          <a:xfrm>
            <a:off x="908061" y="1704144"/>
            <a:ext cx="2988000" cy="2634183"/>
          </a:xfrm>
          <a:prstGeom prst="rect">
            <a:avLst/>
          </a:prstGeom>
          <a:noFill/>
          <a:ln w="28575">
            <a:solidFill>
              <a:schemeClr val="accent1">
                <a:lumMod val="75000"/>
              </a:schemeClr>
            </a:solidFill>
            <a:prstDash val="dashDot"/>
          </a:ln>
        </p:spPr>
        <p:txBody>
          <a:bodyPr wrap="square" rtlCol="0">
            <a:spAutoFit/>
          </a:bodyPr>
          <a:lstStyle/>
          <a:p>
            <a:pPr marL="285750" indent="-285750">
              <a:lnSpc>
                <a:spcPct val="150000"/>
              </a:lnSpc>
              <a:buFont typeface="Wingdings" panose="05000000000000000000" pitchFamily="2" charset="2"/>
              <a:buChar char="u"/>
            </a:pPr>
            <a:r>
              <a:rPr lang="zh-CN" altLang="en-US" sz="1600" dirty="0">
                <a:latin typeface="微软雅黑" panose="020B0503020204020204" pitchFamily="34" charset="-122"/>
                <a:ea typeface="微软雅黑" panose="020B0503020204020204" pitchFamily="34" charset="-122"/>
              </a:rPr>
              <a:t>安全上下文是网络为设备建立的临时状态信息</a:t>
            </a:r>
            <a:r>
              <a:rPr lang="en-US" altLang="zh-CN" sz="1600" dirty="0">
                <a:latin typeface="微软雅黑" panose="020B0503020204020204" pitchFamily="34" charset="-122"/>
                <a:ea typeface="微软雅黑" panose="020B0503020204020204" pitchFamily="34" charset="-122"/>
              </a:rPr>
              <a:t>,</a:t>
            </a:r>
            <a:r>
              <a:rPr lang="zh-CN" altLang="zh-CN" sz="1600" dirty="0">
                <a:latin typeface="微软雅黑" panose="020B0503020204020204" pitchFamily="34" charset="-122"/>
                <a:ea typeface="微软雅黑" panose="020B0503020204020204" pitchFamily="34" charset="-122"/>
              </a:rPr>
              <a:t>目的是减少设备在不同状态之间切换与网络相互认证</a:t>
            </a:r>
            <a:r>
              <a:rPr lang="zh-CN" altLang="en-US" sz="1600" dirty="0">
                <a:latin typeface="微软雅黑" panose="020B0503020204020204" pitchFamily="34" charset="-122"/>
                <a:ea typeface="微软雅黑" panose="020B0503020204020204" pitchFamily="34" charset="-122"/>
              </a:rPr>
              <a:t>时</a:t>
            </a:r>
            <a:r>
              <a:rPr lang="zh-CN" altLang="zh-CN" sz="1600" dirty="0">
                <a:latin typeface="微软雅黑" panose="020B0503020204020204" pitchFamily="34" charset="-122"/>
                <a:ea typeface="微软雅黑" panose="020B0503020204020204" pitchFamily="34" charset="-122"/>
              </a:rPr>
              <a:t>资源消耗</a:t>
            </a:r>
            <a:r>
              <a:rPr lang="zh-CN" altLang="en-US" sz="1600" dirty="0">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u"/>
            </a:pPr>
            <a:r>
              <a:rPr lang="zh-CN" altLang="zh-CN" sz="1600" dirty="0">
                <a:latin typeface="微软雅黑" panose="020B0503020204020204" pitchFamily="34" charset="-122"/>
                <a:ea typeface="微软雅黑" panose="020B0503020204020204" pitchFamily="34" charset="-122"/>
              </a:rPr>
              <a:t>在密钥管理方面</a:t>
            </a:r>
            <a:r>
              <a:rPr lang="en-US" altLang="zh-CN" sz="1600" dirty="0">
                <a:latin typeface="微软雅黑" panose="020B0503020204020204" pitchFamily="34" charset="-122"/>
                <a:ea typeface="微软雅黑" panose="020B0503020204020204" pitchFamily="34" charset="-122"/>
              </a:rPr>
              <a:t>,</a:t>
            </a:r>
            <a:r>
              <a:rPr lang="zh-CN" altLang="zh-CN" sz="1600" dirty="0">
                <a:latin typeface="微软雅黑" panose="020B0503020204020204" pitchFamily="34" charset="-122"/>
                <a:ea typeface="微软雅黑" panose="020B0503020204020204" pitchFamily="34" charset="-122"/>
              </a:rPr>
              <a:t>由于</a:t>
            </a:r>
            <a:r>
              <a:rPr lang="en-US" altLang="zh-CN" sz="1600" dirty="0">
                <a:latin typeface="微软雅黑" panose="020B0503020204020204" pitchFamily="34" charset="-122"/>
                <a:ea typeface="微软雅黑" panose="020B0503020204020204" pitchFamily="34" charset="-122"/>
              </a:rPr>
              <a:t>5G </a:t>
            </a:r>
            <a:r>
              <a:rPr lang="zh-CN" altLang="zh-CN" sz="1600" dirty="0">
                <a:latin typeface="微软雅黑" panose="020B0503020204020204" pitchFamily="34" charset="-122"/>
                <a:ea typeface="微软雅黑" panose="020B0503020204020204" pitchFamily="34" charset="-122"/>
              </a:rPr>
              <a:t>应用场景丰富</a:t>
            </a:r>
            <a:r>
              <a:rPr lang="en-US" altLang="zh-CN" sz="1600" dirty="0">
                <a:latin typeface="微软雅黑" panose="020B0503020204020204" pitchFamily="34" charset="-122"/>
                <a:ea typeface="微软雅黑" panose="020B0503020204020204" pitchFamily="34" charset="-122"/>
              </a:rPr>
              <a:t>,5G </a:t>
            </a:r>
            <a:r>
              <a:rPr lang="zh-CN" altLang="zh-CN" sz="1600" dirty="0">
                <a:latin typeface="微软雅黑" panose="020B0503020204020204" pitchFamily="34" charset="-122"/>
                <a:ea typeface="微软雅黑" panose="020B0503020204020204" pitchFamily="34" charset="-122"/>
              </a:rPr>
              <a:t>的密钥种类呈现多样化的特点</a:t>
            </a:r>
            <a:r>
              <a:rPr lang="zh-CN" altLang="en-US" sz="1600" dirty="0">
                <a:latin typeface="微软雅黑" panose="020B0503020204020204" pitchFamily="34" charset="-122"/>
                <a:ea typeface="微软雅黑" panose="020B0503020204020204" pitchFamily="34" charset="-122"/>
              </a:rPr>
              <a:t>。</a:t>
            </a:r>
            <a:endParaRPr lang="zh-CN" altLang="en-US" sz="1600" dirty="0">
              <a:latin typeface="微软雅黑" panose="020B0503020204020204" pitchFamily="34" charset="-122"/>
              <a:ea typeface="微软雅黑" panose="020B0503020204020204" pitchFamily="34" charset="-122"/>
            </a:endParaRPr>
          </a:p>
        </p:txBody>
      </p:sp>
      <p:sp>
        <p:nvSpPr>
          <p:cNvPr id="28" name="TextBox 27"/>
          <p:cNvSpPr txBox="1"/>
          <p:nvPr/>
        </p:nvSpPr>
        <p:spPr>
          <a:xfrm>
            <a:off x="4576440" y="1827200"/>
            <a:ext cx="3021955" cy="1156855"/>
          </a:xfrm>
          <a:prstGeom prst="rect">
            <a:avLst/>
          </a:prstGeom>
          <a:noFill/>
          <a:ln w="28575">
            <a:solidFill>
              <a:schemeClr val="accent1">
                <a:lumMod val="75000"/>
              </a:schemeClr>
            </a:solidFill>
            <a:prstDash val="dashDot"/>
          </a:ln>
        </p:spPr>
        <p:txBody>
          <a:bodyPr wrap="square" rtlCol="0">
            <a:spAutoFit/>
          </a:bodyPr>
          <a:lstStyle>
            <a:defPPr>
              <a:defRPr lang="zh-CN"/>
            </a:defPPr>
            <a:lvl1pPr marL="285750" indent="-285750">
              <a:lnSpc>
                <a:spcPct val="150000"/>
              </a:lnSpc>
              <a:buFont typeface="Wingdings" panose="05000000000000000000" pitchFamily="2" charset="2"/>
              <a:buChar char="u"/>
              <a:defRPr sz="1600">
                <a:latin typeface="微软雅黑" panose="020B0503020204020204" pitchFamily="34" charset="-122"/>
                <a:ea typeface="微软雅黑" panose="020B0503020204020204" pitchFamily="34" charset="-122"/>
              </a:defRPr>
            </a:lvl1pPr>
          </a:lstStyle>
          <a:p>
            <a:pPr marL="0" indent="0">
              <a:buNone/>
            </a:pPr>
            <a:r>
              <a:rPr lang="zh-CN" altLang="en-US" dirty="0"/>
              <a:t>编排是通过一个中心控制节点来协同业务流程中的各种事件</a:t>
            </a:r>
            <a:r>
              <a:rPr lang="en-US" altLang="en-US" dirty="0"/>
              <a:t>/</a:t>
            </a:r>
            <a:r>
              <a:rPr lang="zh-CN" altLang="en-US" dirty="0"/>
              <a:t>活动</a:t>
            </a:r>
            <a:r>
              <a:rPr lang="en-US" altLang="en-US" dirty="0"/>
              <a:t>,</a:t>
            </a:r>
            <a:r>
              <a:rPr lang="zh-CN" altLang="en-US" dirty="0"/>
              <a:t>以达到控制总体的作用</a:t>
            </a:r>
            <a:endParaRPr lang="zh-CN" altLang="en-US" dirty="0"/>
          </a:p>
        </p:txBody>
      </p:sp>
      <p:sp>
        <p:nvSpPr>
          <p:cNvPr id="30" name="TextBox 29"/>
          <p:cNvSpPr txBox="1"/>
          <p:nvPr/>
        </p:nvSpPr>
        <p:spPr>
          <a:xfrm>
            <a:off x="8447237" y="1690747"/>
            <a:ext cx="2811760" cy="1526187"/>
          </a:xfrm>
          <a:prstGeom prst="rect">
            <a:avLst/>
          </a:prstGeom>
          <a:noFill/>
          <a:ln w="28575">
            <a:solidFill>
              <a:schemeClr val="accent1">
                <a:lumMod val="75000"/>
              </a:schemeClr>
            </a:solidFill>
            <a:prstDash val="dashDot"/>
          </a:ln>
        </p:spPr>
        <p:txBody>
          <a:bodyPr wrap="square" rtlCol="0">
            <a:spAutoFit/>
          </a:bodyPr>
          <a:lstStyle>
            <a:defPPr>
              <a:defRPr lang="zh-CN"/>
            </a:defPPr>
            <a:lvl1pPr marL="285750" indent="-285750">
              <a:lnSpc>
                <a:spcPct val="150000"/>
              </a:lnSpc>
              <a:buFont typeface="Wingdings" panose="05000000000000000000" pitchFamily="2" charset="2"/>
              <a:buChar char="u"/>
              <a:defRPr sz="1600">
                <a:latin typeface="微软雅黑" panose="020B0503020204020204" pitchFamily="34" charset="-122"/>
                <a:ea typeface="微软雅黑" panose="020B0503020204020204" pitchFamily="34" charset="-122"/>
              </a:defRPr>
            </a:lvl1pPr>
          </a:lstStyle>
          <a:p>
            <a:pPr marL="0" indent="0">
              <a:buNone/>
            </a:pPr>
            <a:r>
              <a:rPr lang="en-US" altLang="en-US" dirty="0"/>
              <a:t>5G </a:t>
            </a:r>
            <a:r>
              <a:rPr lang="zh-CN" altLang="en-US" dirty="0"/>
              <a:t>将引入公钥基础设施</a:t>
            </a:r>
            <a:r>
              <a:rPr lang="en-US" altLang="en-US" dirty="0"/>
              <a:t>(PKI)</a:t>
            </a:r>
            <a:r>
              <a:rPr lang="zh-CN" altLang="en-US" dirty="0"/>
              <a:t>来加强用户身份的机密性保护以及网络各节点之间的相互认证</a:t>
            </a:r>
            <a:endParaRPr lang="zh-CN" altLang="en-US" dirty="0"/>
          </a:p>
        </p:txBody>
      </p:sp>
      <p:sp>
        <p:nvSpPr>
          <p:cNvPr id="31" name="下箭头 30"/>
          <p:cNvSpPr/>
          <p:nvPr/>
        </p:nvSpPr>
        <p:spPr>
          <a:xfrm>
            <a:off x="5282853" y="3357123"/>
            <a:ext cx="1584176" cy="1308744"/>
          </a:xfrm>
          <a:prstGeom prst="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pitchFamily="34" charset="-122"/>
                <a:ea typeface="微软雅黑" panose="020B0503020204020204" pitchFamily="34" charset="-122"/>
              </a:rPr>
              <a:t>部分应用</a:t>
            </a:r>
            <a:endParaRPr lang="zh-CN" altLang="en-US" dirty="0">
              <a:latin typeface="微软雅黑" panose="020B0503020204020204" pitchFamily="34" charset="-122"/>
              <a:ea typeface="微软雅黑" panose="020B0503020204020204" pitchFamily="34" charset="-122"/>
            </a:endParaRPr>
          </a:p>
        </p:txBody>
      </p:sp>
      <p:sp>
        <p:nvSpPr>
          <p:cNvPr id="32" name="矩形 31"/>
          <p:cNvSpPr/>
          <p:nvPr/>
        </p:nvSpPr>
        <p:spPr>
          <a:xfrm>
            <a:off x="4583832" y="4828500"/>
            <a:ext cx="3021954" cy="103781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en-US" dirty="0">
                <a:latin typeface="微软雅黑" panose="020B0503020204020204" pitchFamily="34" charset="-122"/>
                <a:ea typeface="微软雅黑" panose="020B0503020204020204" pitchFamily="34" charset="-122"/>
              </a:rPr>
              <a:t>SDN </a:t>
            </a:r>
            <a:r>
              <a:rPr lang="zh-CN" altLang="en-US" dirty="0">
                <a:latin typeface="微软雅黑" panose="020B0503020204020204" pitchFamily="34" charset="-122"/>
                <a:ea typeface="微软雅黑" panose="020B0503020204020204" pitchFamily="34" charset="-122"/>
              </a:rPr>
              <a:t>和网络切片</a:t>
            </a:r>
            <a:endParaRPr lang="zh-CN" altLang="en-US" dirty="0">
              <a:latin typeface="微软雅黑" panose="020B0503020204020204" pitchFamily="34" charset="-122"/>
              <a:ea typeface="微软雅黑" panose="020B0503020204020204" pitchFamily="34" charset="-122"/>
            </a:endParaRPr>
          </a:p>
        </p:txBody>
      </p:sp>
      <p:sp>
        <p:nvSpPr>
          <p:cNvPr id="33" name="矩形 32"/>
          <p:cNvSpPr/>
          <p:nvPr/>
        </p:nvSpPr>
        <p:spPr>
          <a:xfrm>
            <a:off x="8342140" y="4839456"/>
            <a:ext cx="3021954" cy="103781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dirty="0">
                <a:latin typeface="微软雅黑" panose="020B0503020204020204" pitchFamily="34" charset="-122"/>
                <a:ea typeface="微软雅黑" panose="020B0503020204020204" pitchFamily="34" charset="-122"/>
              </a:rPr>
              <a:t>PKI</a:t>
            </a:r>
            <a:r>
              <a:rPr lang="zh-CN" altLang="en-US" dirty="0">
                <a:latin typeface="微软雅黑" panose="020B0503020204020204" pitchFamily="34" charset="-122"/>
                <a:ea typeface="微软雅黑" panose="020B0503020204020204" pitchFamily="34" charset="-122"/>
              </a:rPr>
              <a:t>的操作复杂性制约着</a:t>
            </a:r>
            <a:r>
              <a:rPr lang="en-US" altLang="zh-CN" dirty="0">
                <a:latin typeface="微软雅黑" panose="020B0503020204020204" pitchFamily="34" charset="-122"/>
                <a:ea typeface="微软雅黑" panose="020B0503020204020204" pitchFamily="34" charset="-122"/>
              </a:rPr>
              <a:t>5G</a:t>
            </a:r>
            <a:r>
              <a:rPr lang="zh-CN" altLang="en-US" dirty="0">
                <a:latin typeface="微软雅黑" panose="020B0503020204020204" pitchFamily="34" charset="-122"/>
                <a:ea typeface="微软雅黑" panose="020B0503020204020204" pitchFamily="34" charset="-122"/>
              </a:rPr>
              <a:t>现实中的应用。</a:t>
            </a:r>
            <a:r>
              <a:rPr lang="en-US" altLang="zh-CN" dirty="0">
                <a:latin typeface="微软雅黑" panose="020B0503020204020204" pitchFamily="34" charset="-122"/>
                <a:ea typeface="微软雅黑" panose="020B0503020204020204" pitchFamily="34" charset="-122"/>
              </a:rPr>
              <a:t>5G</a:t>
            </a:r>
            <a:r>
              <a:rPr lang="zh-CN" altLang="en-US" dirty="0">
                <a:latin typeface="微软雅黑" panose="020B0503020204020204" pitchFamily="34" charset="-122"/>
                <a:ea typeface="微软雅黑" panose="020B0503020204020204" pitchFamily="34" charset="-122"/>
              </a:rPr>
              <a:t>的需求促进</a:t>
            </a:r>
            <a:r>
              <a:rPr lang="en-US" altLang="zh-CN" dirty="0">
                <a:latin typeface="微软雅黑" panose="020B0503020204020204" pitchFamily="34" charset="-122"/>
                <a:ea typeface="微软雅黑" panose="020B0503020204020204" pitchFamily="34" charset="-122"/>
              </a:rPr>
              <a:t>PKI</a:t>
            </a:r>
            <a:r>
              <a:rPr lang="zh-CN" altLang="en-US" dirty="0">
                <a:latin typeface="微软雅黑" panose="020B0503020204020204" pitchFamily="34" charset="-122"/>
                <a:ea typeface="微软雅黑" panose="020B0503020204020204" pitchFamily="34" charset="-122"/>
              </a:rPr>
              <a:t>的发展</a:t>
            </a:r>
            <a:endParaRPr lang="zh-CN" altLang="en-US" dirty="0">
              <a:latin typeface="微软雅黑" panose="020B0503020204020204" pitchFamily="34" charset="-122"/>
              <a:ea typeface="微软雅黑" panose="020B0503020204020204" pitchFamily="34" charset="-122"/>
            </a:endParaRPr>
          </a:p>
        </p:txBody>
      </p:sp>
      <p:sp>
        <p:nvSpPr>
          <p:cNvPr id="35" name="下箭头 34"/>
          <p:cNvSpPr/>
          <p:nvPr/>
        </p:nvSpPr>
        <p:spPr>
          <a:xfrm>
            <a:off x="8881570" y="3394763"/>
            <a:ext cx="1944216" cy="1302592"/>
          </a:xfrm>
          <a:prstGeom prst="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TextBox 35"/>
          <p:cNvSpPr txBox="1"/>
          <p:nvPr/>
        </p:nvSpPr>
        <p:spPr>
          <a:xfrm>
            <a:off x="9277053" y="3430464"/>
            <a:ext cx="1152128" cy="646331"/>
          </a:xfrm>
          <a:prstGeom prst="rect">
            <a:avLst/>
          </a:prstGeom>
          <a:noFill/>
        </p:spPr>
        <p:txBody>
          <a:bodyPr wrap="square" rtlCol="0">
            <a:spAutoFit/>
          </a:bodyPr>
          <a:lstStyle/>
          <a:p>
            <a:pPr algn="ctr"/>
            <a:r>
              <a:rPr lang="en-US" altLang="zh-CN" dirty="0">
                <a:solidFill>
                  <a:schemeClr val="accent3">
                    <a:lumMod val="20000"/>
                    <a:lumOff val="80000"/>
                  </a:schemeClr>
                </a:solidFill>
                <a:latin typeface="微软雅黑" panose="020B0503020204020204" pitchFamily="34" charset="-122"/>
                <a:ea typeface="微软雅黑" panose="020B0503020204020204" pitchFamily="34" charset="-122"/>
              </a:rPr>
              <a:t>5G</a:t>
            </a:r>
            <a:r>
              <a:rPr lang="zh-CN" altLang="en-US" dirty="0">
                <a:solidFill>
                  <a:schemeClr val="accent3">
                    <a:lumMod val="20000"/>
                    <a:lumOff val="80000"/>
                  </a:schemeClr>
                </a:solidFill>
                <a:latin typeface="微软雅黑" panose="020B0503020204020204" pitchFamily="34" charset="-122"/>
                <a:ea typeface="微软雅黑" panose="020B0503020204020204" pitchFamily="34" charset="-122"/>
              </a:rPr>
              <a:t>与</a:t>
            </a:r>
            <a:r>
              <a:rPr lang="en-US" altLang="zh-CN" dirty="0">
                <a:solidFill>
                  <a:schemeClr val="accent3">
                    <a:lumMod val="20000"/>
                    <a:lumOff val="80000"/>
                  </a:schemeClr>
                </a:solidFill>
                <a:latin typeface="微软雅黑" panose="020B0503020204020204" pitchFamily="34" charset="-122"/>
                <a:ea typeface="微软雅黑" panose="020B0503020204020204" pitchFamily="34" charset="-122"/>
              </a:rPr>
              <a:t>PKI</a:t>
            </a:r>
            <a:endParaRPr lang="en-US" altLang="zh-CN" dirty="0">
              <a:solidFill>
                <a:schemeClr val="accent3">
                  <a:lumMod val="20000"/>
                  <a:lumOff val="80000"/>
                </a:schemeClr>
              </a:solidFill>
              <a:latin typeface="微软雅黑" panose="020B0503020204020204" pitchFamily="34" charset="-122"/>
              <a:ea typeface="微软雅黑" panose="020B0503020204020204" pitchFamily="34" charset="-122"/>
            </a:endParaRPr>
          </a:p>
          <a:p>
            <a:pPr algn="ctr"/>
            <a:r>
              <a:rPr lang="zh-CN" altLang="en-US" dirty="0">
                <a:solidFill>
                  <a:schemeClr val="accent3">
                    <a:lumMod val="20000"/>
                    <a:lumOff val="80000"/>
                  </a:schemeClr>
                </a:solidFill>
                <a:latin typeface="微软雅黑" panose="020B0503020204020204" pitchFamily="34" charset="-122"/>
                <a:ea typeface="微软雅黑" panose="020B0503020204020204" pitchFamily="34" charset="-122"/>
              </a:rPr>
              <a:t>相互影响</a:t>
            </a:r>
            <a:endParaRPr lang="zh-CN" altLang="en-US" dirty="0">
              <a:solidFill>
                <a:schemeClr val="accent3">
                  <a:lumMod val="20000"/>
                  <a:lumOff val="80000"/>
                </a:schemeClr>
              </a:solidFill>
              <a:latin typeface="微软雅黑" panose="020B0503020204020204" pitchFamily="34" charset="-122"/>
              <a:ea typeface="微软雅黑" panose="020B0503020204020204" pitchFamily="34" charset="-122"/>
            </a:endParaRPr>
          </a:p>
        </p:txBody>
      </p:sp>
      <p:sp>
        <p:nvSpPr>
          <p:cNvPr id="38" name="矩形 37"/>
          <p:cNvSpPr/>
          <p:nvPr/>
        </p:nvSpPr>
        <p:spPr>
          <a:xfrm>
            <a:off x="786333" y="5394920"/>
            <a:ext cx="3240361" cy="9144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dirty="0">
                <a:latin typeface="微软雅黑" panose="020B0503020204020204" pitchFamily="34" charset="-122"/>
                <a:ea typeface="微软雅黑" panose="020B0503020204020204" pitchFamily="34" charset="-122"/>
              </a:rPr>
              <a:t>保证网络切片通信安全的密钥与支持非</a:t>
            </a:r>
            <a:r>
              <a:rPr lang="en-US" altLang="en-US" dirty="0">
                <a:latin typeface="微软雅黑" panose="020B0503020204020204" pitchFamily="34" charset="-122"/>
                <a:ea typeface="微软雅黑" panose="020B0503020204020204" pitchFamily="34" charset="-122"/>
              </a:rPr>
              <a:t>3GPP </a:t>
            </a:r>
            <a:r>
              <a:rPr lang="zh-CN" altLang="en-US" dirty="0">
                <a:latin typeface="微软雅黑" panose="020B0503020204020204" pitchFamily="34" charset="-122"/>
                <a:ea typeface="微软雅黑" panose="020B0503020204020204" pitchFamily="34" charset="-122"/>
              </a:rPr>
              <a:t>接入的密钥</a:t>
            </a:r>
            <a:endParaRPr lang="zh-CN" altLang="en-US" dirty="0">
              <a:latin typeface="微软雅黑" panose="020B0503020204020204" pitchFamily="34" charset="-122"/>
              <a:ea typeface="微软雅黑" panose="020B0503020204020204" pitchFamily="34" charset="-122"/>
            </a:endParaRPr>
          </a:p>
        </p:txBody>
      </p:sp>
      <p:sp>
        <p:nvSpPr>
          <p:cNvPr id="39" name="下箭头 38"/>
          <p:cNvSpPr/>
          <p:nvPr/>
        </p:nvSpPr>
        <p:spPr>
          <a:xfrm>
            <a:off x="1225601" y="4427869"/>
            <a:ext cx="2371275" cy="923329"/>
          </a:xfrm>
          <a:prstGeom prst="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TextBox 39"/>
          <p:cNvSpPr txBox="1"/>
          <p:nvPr/>
        </p:nvSpPr>
        <p:spPr>
          <a:xfrm>
            <a:off x="1824742" y="4427869"/>
            <a:ext cx="1172992" cy="923330"/>
          </a:xfrm>
          <a:prstGeom prst="rect">
            <a:avLst/>
          </a:prstGeom>
          <a:noFill/>
        </p:spPr>
        <p:txBody>
          <a:bodyPr wrap="square" rtlCol="0">
            <a:spAutoFit/>
          </a:bodyPr>
          <a:lstStyle/>
          <a:p>
            <a:pPr algn="ctr"/>
            <a:r>
              <a:rPr lang="zh-CN" altLang="en-US" dirty="0">
                <a:solidFill>
                  <a:schemeClr val="accent3">
                    <a:lumMod val="20000"/>
                    <a:lumOff val="80000"/>
                  </a:schemeClr>
                </a:solidFill>
                <a:latin typeface="微软雅黑" panose="020B0503020204020204" pitchFamily="34" charset="-122"/>
                <a:ea typeface="微软雅黑" panose="020B0503020204020204" pitchFamily="34" charset="-122"/>
              </a:rPr>
              <a:t>密钥既统一又独立</a:t>
            </a:r>
            <a:endParaRPr lang="en-US" altLang="zh-CN" dirty="0">
              <a:solidFill>
                <a:schemeClr val="accent3">
                  <a:lumMod val="20000"/>
                  <a:lumOff val="80000"/>
                </a:schemeClr>
              </a:solidFill>
              <a:latin typeface="微软雅黑" panose="020B0503020204020204" pitchFamily="34" charset="-122"/>
              <a:ea typeface="微软雅黑" panose="020B0503020204020204" pitchFamily="34" charset="-122"/>
            </a:endParaRPr>
          </a:p>
          <a:p>
            <a:pPr algn="ct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45" name="标题 1"/>
          <p:cNvSpPr>
            <a:spLocks noGrp="1"/>
          </p:cNvSpPr>
          <p:nvPr>
            <p:ph type="title"/>
          </p:nvPr>
        </p:nvSpPr>
        <p:spPr>
          <a:xfrm>
            <a:off x="838200" y="306070"/>
            <a:ext cx="10515600" cy="530225"/>
          </a:xfrm>
        </p:spPr>
        <p:txBody>
          <a:bodyPr>
            <a:noAutofit/>
          </a:bodyPr>
          <a:lstStyle/>
          <a:p>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时代通信网络的安全挑战和机遇</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grpSp>
        <p:nvGrpSpPr>
          <p:cNvPr id="99" name="组合 98"/>
          <p:cNvGrpSpPr/>
          <p:nvPr/>
        </p:nvGrpSpPr>
        <p:grpSpPr>
          <a:xfrm>
            <a:off x="2949893" y="1091392"/>
            <a:ext cx="6289040" cy="806235"/>
            <a:chOff x="2951480" y="1374971"/>
            <a:chExt cx="6289040" cy="806235"/>
          </a:xfrm>
        </p:grpSpPr>
        <p:sp>
          <p:nvSpPr>
            <p:cNvPr id="100"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01" name="TextBox 105"/>
            <p:cNvSpPr txBox="1">
              <a:spLocks noChangeArrowheads="1"/>
            </p:cNvSpPr>
            <p:nvPr/>
          </p:nvSpPr>
          <p:spPr bwMode="auto">
            <a:xfrm>
              <a:off x="4090032" y="1501229"/>
              <a:ext cx="4437380" cy="553720"/>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en-US" altLang="en-US" sz="3000" b="1" dirty="0">
                  <a:solidFill>
                    <a:srgbClr val="3C3C3C"/>
                  </a:solidFill>
                  <a:latin typeface="微软雅黑" panose="020B0503020204020204" pitchFamily="34" charset="-122"/>
                  <a:ea typeface="微软雅黑" panose="020B0503020204020204" pitchFamily="34" charset="-122"/>
                </a:rPr>
                <a:t>研究概述</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02" name="组合 101"/>
            <p:cNvGrpSpPr/>
            <p:nvPr/>
          </p:nvGrpSpPr>
          <p:grpSpPr>
            <a:xfrm>
              <a:off x="3059744" y="1374971"/>
              <a:ext cx="892175" cy="806235"/>
              <a:chOff x="3066159" y="4509814"/>
              <a:chExt cx="892175" cy="754892"/>
            </a:xfrm>
          </p:grpSpPr>
          <p:grpSp>
            <p:nvGrpSpPr>
              <p:cNvPr id="103" name="组合 102"/>
              <p:cNvGrpSpPr/>
              <p:nvPr/>
            </p:nvGrpSpPr>
            <p:grpSpPr>
              <a:xfrm>
                <a:off x="3066159" y="4509814"/>
                <a:ext cx="892175" cy="700723"/>
                <a:chOff x="2711131" y="2016532"/>
                <a:chExt cx="892175" cy="700723"/>
              </a:xfrm>
            </p:grpSpPr>
            <p:sp>
              <p:nvSpPr>
                <p:cNvPr id="105"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06"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04" name="TextBox 106"/>
              <p:cNvSpPr txBox="1">
                <a:spLocks noChangeArrowheads="1"/>
              </p:cNvSpPr>
              <p:nvPr/>
            </p:nvSpPr>
            <p:spPr bwMode="auto">
              <a:xfrm>
                <a:off x="3277296" y="4556681"/>
                <a:ext cx="4699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1</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164" name="组合 163"/>
          <p:cNvGrpSpPr/>
          <p:nvPr/>
        </p:nvGrpSpPr>
        <p:grpSpPr>
          <a:xfrm>
            <a:off x="2949893" y="1964716"/>
            <a:ext cx="6289040" cy="757940"/>
            <a:chOff x="2951480" y="1374968"/>
            <a:chExt cx="6289040" cy="757940"/>
          </a:xfrm>
        </p:grpSpPr>
        <p:sp>
          <p:nvSpPr>
            <p:cNvPr id="165"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66" name="TextBox 105"/>
            <p:cNvSpPr txBox="1">
              <a:spLocks noChangeArrowheads="1"/>
            </p:cNvSpPr>
            <p:nvPr/>
          </p:nvSpPr>
          <p:spPr bwMode="auto">
            <a:xfrm>
              <a:off x="4090032" y="1501229"/>
              <a:ext cx="4437380"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安全需求</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67" name="组合 166"/>
            <p:cNvGrpSpPr/>
            <p:nvPr/>
          </p:nvGrpSpPr>
          <p:grpSpPr>
            <a:xfrm>
              <a:off x="3059744" y="1374968"/>
              <a:ext cx="892175" cy="757940"/>
              <a:chOff x="3066159" y="4509814"/>
              <a:chExt cx="892175" cy="709673"/>
            </a:xfrm>
          </p:grpSpPr>
          <p:grpSp>
            <p:nvGrpSpPr>
              <p:cNvPr id="168" name="组合 167"/>
              <p:cNvGrpSpPr/>
              <p:nvPr/>
            </p:nvGrpSpPr>
            <p:grpSpPr>
              <a:xfrm>
                <a:off x="3066159" y="4509814"/>
                <a:ext cx="892175" cy="700723"/>
                <a:chOff x="2711131" y="2016532"/>
                <a:chExt cx="892175" cy="700723"/>
              </a:xfrm>
            </p:grpSpPr>
            <p:sp>
              <p:nvSpPr>
                <p:cNvPr id="170"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71"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69"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2</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172" name="组合 171"/>
          <p:cNvGrpSpPr/>
          <p:nvPr/>
        </p:nvGrpSpPr>
        <p:grpSpPr>
          <a:xfrm>
            <a:off x="2949893" y="2833815"/>
            <a:ext cx="6289040" cy="757940"/>
            <a:chOff x="2951480" y="1374968"/>
            <a:chExt cx="6289040" cy="757940"/>
          </a:xfrm>
        </p:grpSpPr>
        <p:sp>
          <p:nvSpPr>
            <p:cNvPr id="173"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74" name="TextBox 105"/>
            <p:cNvSpPr txBox="1">
              <a:spLocks noChangeArrowheads="1"/>
            </p:cNvSpPr>
            <p:nvPr/>
          </p:nvSpPr>
          <p:spPr bwMode="auto">
            <a:xfrm>
              <a:off x="4090032" y="1501229"/>
              <a:ext cx="4437380"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安全架构</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75" name="组合 174"/>
            <p:cNvGrpSpPr/>
            <p:nvPr/>
          </p:nvGrpSpPr>
          <p:grpSpPr>
            <a:xfrm>
              <a:off x="3059744" y="1374968"/>
              <a:ext cx="892175" cy="757940"/>
              <a:chOff x="3066159" y="4509814"/>
              <a:chExt cx="892175" cy="709673"/>
            </a:xfrm>
          </p:grpSpPr>
          <p:grpSp>
            <p:nvGrpSpPr>
              <p:cNvPr id="176" name="组合 175"/>
              <p:cNvGrpSpPr/>
              <p:nvPr/>
            </p:nvGrpSpPr>
            <p:grpSpPr>
              <a:xfrm>
                <a:off x="3066159" y="4509814"/>
                <a:ext cx="892175" cy="700723"/>
                <a:chOff x="2711131" y="2016532"/>
                <a:chExt cx="892175" cy="700723"/>
              </a:xfrm>
            </p:grpSpPr>
            <p:sp>
              <p:nvSpPr>
                <p:cNvPr id="178"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79"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77"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3</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180" name="组合 179"/>
          <p:cNvGrpSpPr/>
          <p:nvPr/>
        </p:nvGrpSpPr>
        <p:grpSpPr>
          <a:xfrm>
            <a:off x="2949893" y="3690105"/>
            <a:ext cx="6289040" cy="757940"/>
            <a:chOff x="2951480" y="1374968"/>
            <a:chExt cx="6289040" cy="757940"/>
          </a:xfrm>
        </p:grpSpPr>
        <p:sp>
          <p:nvSpPr>
            <p:cNvPr id="181"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82" name="TextBox 105"/>
            <p:cNvSpPr txBox="1">
              <a:spLocks noChangeArrowheads="1"/>
            </p:cNvSpPr>
            <p:nvPr/>
          </p:nvSpPr>
          <p:spPr bwMode="auto">
            <a:xfrm>
              <a:off x="4090032" y="1501229"/>
              <a:ext cx="443738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安全问题与挑战</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83" name="组合 182"/>
            <p:cNvGrpSpPr/>
            <p:nvPr/>
          </p:nvGrpSpPr>
          <p:grpSpPr>
            <a:xfrm>
              <a:off x="3059744" y="1374968"/>
              <a:ext cx="892175" cy="757940"/>
              <a:chOff x="3066159" y="4509814"/>
              <a:chExt cx="892175" cy="709673"/>
            </a:xfrm>
          </p:grpSpPr>
          <p:grpSp>
            <p:nvGrpSpPr>
              <p:cNvPr id="184" name="组合 183"/>
              <p:cNvGrpSpPr/>
              <p:nvPr/>
            </p:nvGrpSpPr>
            <p:grpSpPr>
              <a:xfrm>
                <a:off x="3066159" y="4509814"/>
                <a:ext cx="892175" cy="700723"/>
                <a:chOff x="2711131" y="2016532"/>
                <a:chExt cx="892175" cy="700723"/>
              </a:xfrm>
            </p:grpSpPr>
            <p:sp>
              <p:nvSpPr>
                <p:cNvPr id="186"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87"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85"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4</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204" name="组合 203"/>
          <p:cNvGrpSpPr/>
          <p:nvPr/>
        </p:nvGrpSpPr>
        <p:grpSpPr>
          <a:xfrm>
            <a:off x="2949893" y="4559204"/>
            <a:ext cx="6289040" cy="757940"/>
            <a:chOff x="2951480" y="1374968"/>
            <a:chExt cx="6289040" cy="757940"/>
          </a:xfrm>
        </p:grpSpPr>
        <p:sp>
          <p:nvSpPr>
            <p:cNvPr id="205"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206" name="TextBox 105"/>
            <p:cNvSpPr txBox="1">
              <a:spLocks noChangeArrowheads="1"/>
            </p:cNvSpPr>
            <p:nvPr/>
          </p:nvSpPr>
          <p:spPr bwMode="auto">
            <a:xfrm>
              <a:off x="4090032" y="1501229"/>
              <a:ext cx="443738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安全解决方案</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207" name="组合 206"/>
            <p:cNvGrpSpPr/>
            <p:nvPr/>
          </p:nvGrpSpPr>
          <p:grpSpPr>
            <a:xfrm>
              <a:off x="3059744" y="1374968"/>
              <a:ext cx="892175" cy="757940"/>
              <a:chOff x="3066159" y="4509814"/>
              <a:chExt cx="892175" cy="709673"/>
            </a:xfrm>
          </p:grpSpPr>
          <p:grpSp>
            <p:nvGrpSpPr>
              <p:cNvPr id="208" name="组合 207"/>
              <p:cNvGrpSpPr/>
              <p:nvPr/>
            </p:nvGrpSpPr>
            <p:grpSpPr>
              <a:xfrm>
                <a:off x="3066159" y="4509814"/>
                <a:ext cx="892175" cy="700723"/>
                <a:chOff x="2711131" y="2016532"/>
                <a:chExt cx="892175" cy="700723"/>
              </a:xfrm>
            </p:grpSpPr>
            <p:sp>
              <p:nvSpPr>
                <p:cNvPr id="210"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211"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209"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5</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212" name="组合 211"/>
          <p:cNvGrpSpPr/>
          <p:nvPr/>
        </p:nvGrpSpPr>
        <p:grpSpPr>
          <a:xfrm>
            <a:off x="2949893" y="5428303"/>
            <a:ext cx="6289040" cy="757940"/>
            <a:chOff x="2951480" y="1374968"/>
            <a:chExt cx="6289040" cy="757940"/>
          </a:xfrm>
        </p:grpSpPr>
        <p:sp>
          <p:nvSpPr>
            <p:cNvPr id="213"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214" name="TextBox 105"/>
            <p:cNvSpPr txBox="1">
              <a:spLocks noChangeArrowheads="1"/>
            </p:cNvSpPr>
            <p:nvPr/>
          </p:nvSpPr>
          <p:spPr bwMode="auto">
            <a:xfrm>
              <a:off x="4090032" y="1501229"/>
              <a:ext cx="4437380"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3000" b="1" dirty="0" smtClean="0">
                  <a:solidFill>
                    <a:srgbClr val="3C3C3C"/>
                  </a:solidFill>
                  <a:latin typeface="微软雅黑" panose="020B0503020204020204" pitchFamily="34" charset="-122"/>
                  <a:ea typeface="微软雅黑" panose="020B0503020204020204" pitchFamily="34" charset="-122"/>
                </a:rPr>
                <a:t>6</a:t>
              </a:r>
              <a:r>
                <a:rPr lang="en-US" altLang="en-US" sz="3000" b="1" dirty="0" smtClean="0">
                  <a:solidFill>
                    <a:srgbClr val="3C3C3C"/>
                  </a:solidFill>
                  <a:latin typeface="微软雅黑" panose="020B0503020204020204" pitchFamily="34" charset="-122"/>
                  <a:ea typeface="微软雅黑" panose="020B0503020204020204" pitchFamily="34" charset="-122"/>
                </a:rPr>
                <a:t>G</a:t>
              </a:r>
              <a:r>
                <a:rPr lang="zh-CN" altLang="en-US" sz="3000" b="1" dirty="0">
                  <a:solidFill>
                    <a:srgbClr val="3C3C3C"/>
                  </a:solidFill>
                  <a:latin typeface="微软雅黑" panose="020B0503020204020204" pitchFamily="34" charset="-122"/>
                  <a:ea typeface="微软雅黑" panose="020B0503020204020204" pitchFamily="34" charset="-122"/>
                </a:rPr>
                <a:t>前景布局</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215" name="组合 214"/>
            <p:cNvGrpSpPr/>
            <p:nvPr/>
          </p:nvGrpSpPr>
          <p:grpSpPr>
            <a:xfrm>
              <a:off x="3059744" y="1374968"/>
              <a:ext cx="892175" cy="757940"/>
              <a:chOff x="3066159" y="4509814"/>
              <a:chExt cx="892175" cy="709673"/>
            </a:xfrm>
          </p:grpSpPr>
          <p:grpSp>
            <p:nvGrpSpPr>
              <p:cNvPr id="216" name="组合 215"/>
              <p:cNvGrpSpPr/>
              <p:nvPr/>
            </p:nvGrpSpPr>
            <p:grpSpPr>
              <a:xfrm>
                <a:off x="3066159" y="4509814"/>
                <a:ext cx="892175" cy="700723"/>
                <a:chOff x="2711131" y="2016532"/>
                <a:chExt cx="892175" cy="700723"/>
              </a:xfrm>
            </p:grpSpPr>
            <p:sp>
              <p:nvSpPr>
                <p:cNvPr id="218"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219"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217"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6</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4294967295"/>
          </p:nvPr>
        </p:nvSpPr>
        <p:spPr/>
        <p:txBody>
          <a:bodyPr wrap="square">
            <a:noAutofit/>
          </a:bodyPr>
          <a:lstStyle/>
          <a:p>
            <a:pPr eaLnBrk="0">
              <a:spcBef>
                <a:spcPts val="0"/>
              </a:spcBef>
              <a:spcAft>
                <a:spcPts val="0"/>
              </a:spcAft>
              <a:defRPr/>
            </a:pPr>
            <a:endParaRPr lang="ko-KR" altLang="en-US">
              <a:latin typeface="宋体" panose="02010600030101010101" pitchFamily="2" charset="-122"/>
              <a:ea typeface="宋体" panose="02010600030101010101" pitchFamily="2" charset="-122"/>
            </a:endParaRPr>
          </a:p>
        </p:txBody>
      </p:sp>
      <p:graphicFrame>
        <p:nvGraphicFramePr>
          <p:cNvPr id="15" name="图示 14"/>
          <p:cNvGraphicFramePr/>
          <p:nvPr/>
        </p:nvGraphicFramePr>
        <p:xfrm>
          <a:off x="5509610" y="918950"/>
          <a:ext cx="6552728" cy="5354027"/>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36869" name="文本框 1"/>
          <p:cNvSpPr txBox="1">
            <a:spLocks noChangeArrowheads="1"/>
          </p:cNvSpPr>
          <p:nvPr/>
        </p:nvSpPr>
        <p:spPr bwMode="auto">
          <a:xfrm>
            <a:off x="912044" y="1877574"/>
            <a:ext cx="4032647" cy="29599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9pPr>
          </a:lstStyle>
          <a:p>
            <a:pPr eaLnBrk="1" hangingPunct="1">
              <a:lnSpc>
                <a:spcPct val="150000"/>
              </a:lnSpc>
              <a:spcBef>
                <a:spcPct val="0"/>
              </a:spcBef>
              <a:buFontTx/>
              <a:buNone/>
            </a:pPr>
            <a:r>
              <a:rPr lang="zh-CN" altLang="en-US" sz="3200" b="1" dirty="0">
                <a:solidFill>
                  <a:srgbClr val="415199"/>
                </a:solidFill>
                <a:latin typeface="微软雅黑" panose="020B0503020204020204" pitchFamily="34" charset="-122"/>
                <a:ea typeface="微软雅黑" panose="020B0503020204020204" pitchFamily="34" charset="-122"/>
              </a:rPr>
              <a:t>针对</a:t>
            </a:r>
            <a:r>
              <a:rPr lang="en-US" altLang="zh-CN" sz="3200" b="1" dirty="0">
                <a:solidFill>
                  <a:srgbClr val="415199"/>
                </a:solidFill>
                <a:latin typeface="微软雅黑" panose="020B0503020204020204" pitchFamily="34" charset="-122"/>
                <a:ea typeface="微软雅黑" panose="020B0503020204020204" pitchFamily="34" charset="-122"/>
              </a:rPr>
              <a:t>4G</a:t>
            </a:r>
            <a:r>
              <a:rPr lang="zh-CN" altLang="zh-CN" sz="3200" b="1" dirty="0">
                <a:solidFill>
                  <a:srgbClr val="415199"/>
                </a:solidFill>
                <a:latin typeface="微软雅黑" panose="020B0503020204020204" pitchFamily="34" charset="-122"/>
                <a:ea typeface="微软雅黑" panose="020B0503020204020204" pitchFamily="34" charset="-122"/>
              </a:rPr>
              <a:t>技术衍生</a:t>
            </a:r>
            <a:r>
              <a:rPr lang="zh-CN" altLang="en-US" sz="3200" b="1" dirty="0">
                <a:solidFill>
                  <a:srgbClr val="415199"/>
                </a:solidFill>
                <a:latin typeface="微软雅黑" panose="020B0503020204020204" pitchFamily="34" charset="-122"/>
                <a:ea typeface="微软雅黑" panose="020B0503020204020204" pitchFamily="34" charset="-122"/>
              </a:rPr>
              <a:t>的、以及</a:t>
            </a:r>
            <a:r>
              <a:rPr lang="en-US" altLang="zh-CN" sz="3200" b="1" dirty="0">
                <a:solidFill>
                  <a:srgbClr val="415199"/>
                </a:solidFill>
                <a:latin typeface="微软雅黑" panose="020B0503020204020204" pitchFamily="34" charset="-122"/>
                <a:ea typeface="微软雅黑" panose="020B0503020204020204" pitchFamily="34" charset="-122"/>
              </a:rPr>
              <a:t>5G</a:t>
            </a:r>
            <a:r>
              <a:rPr lang="zh-CN" altLang="en-US" sz="3200" b="1" dirty="0">
                <a:solidFill>
                  <a:srgbClr val="415199"/>
                </a:solidFill>
                <a:latin typeface="微软雅黑" panose="020B0503020204020204" pitchFamily="34" charset="-122"/>
                <a:ea typeface="微软雅黑" panose="020B0503020204020204" pitchFamily="34" charset="-122"/>
              </a:rPr>
              <a:t>新技术中带来的安全</a:t>
            </a:r>
            <a:r>
              <a:rPr lang="zh-CN" altLang="zh-CN" sz="3200" b="1" dirty="0">
                <a:solidFill>
                  <a:srgbClr val="415199"/>
                </a:solidFill>
                <a:latin typeface="微软雅黑" panose="020B0503020204020204" pitchFamily="34" charset="-122"/>
                <a:ea typeface="微软雅黑" panose="020B0503020204020204" pitchFamily="34" charset="-122"/>
              </a:rPr>
              <a:t>问题</a:t>
            </a:r>
            <a:r>
              <a:rPr lang="zh-CN" altLang="en-US" sz="3200" b="1" dirty="0">
                <a:solidFill>
                  <a:srgbClr val="415199"/>
                </a:solidFill>
                <a:latin typeface="微软雅黑" panose="020B0503020204020204" pitchFamily="34" charset="-122"/>
                <a:ea typeface="微软雅黑" panose="020B0503020204020204" pitchFamily="34" charset="-122"/>
              </a:rPr>
              <a:t>，出现的</a:t>
            </a:r>
            <a:r>
              <a:rPr lang="en-US" altLang="zh-CN" sz="3200" b="1" dirty="0">
                <a:solidFill>
                  <a:srgbClr val="415199"/>
                </a:solidFill>
                <a:latin typeface="微软雅黑" panose="020B0503020204020204" pitchFamily="34" charset="-122"/>
                <a:ea typeface="微软雅黑" panose="020B0503020204020204" pitchFamily="34" charset="-122"/>
              </a:rPr>
              <a:t>5G</a:t>
            </a:r>
            <a:r>
              <a:rPr lang="zh-CN" altLang="en-US" sz="3200" b="1" dirty="0">
                <a:solidFill>
                  <a:srgbClr val="415199"/>
                </a:solidFill>
                <a:latin typeface="微软雅黑" panose="020B0503020204020204" pitchFamily="34" charset="-122"/>
                <a:ea typeface="微软雅黑" panose="020B0503020204020204" pitchFamily="34" charset="-122"/>
              </a:rPr>
              <a:t>安全解决方案</a:t>
            </a:r>
            <a:endParaRPr lang="zh-CN" altLang="zh-CN" sz="3200" b="1" dirty="0">
              <a:solidFill>
                <a:srgbClr val="415199"/>
              </a:solidFill>
              <a:latin typeface="微软雅黑" panose="020B0503020204020204" pitchFamily="34" charset="-122"/>
              <a:ea typeface="微软雅黑" panose="020B0503020204020204" pitchFamily="34" charset="-122"/>
            </a:endParaRPr>
          </a:p>
        </p:txBody>
      </p:sp>
      <p:sp>
        <p:nvSpPr>
          <p:cNvPr id="6" name="标题 1"/>
          <p:cNvSpPr txBox="1"/>
          <p:nvPr/>
        </p:nvSpPr>
        <p:spPr>
          <a:xfrm>
            <a:off x="838200" y="306070"/>
            <a:ext cx="10515600" cy="5302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pPr>
            <a:r>
              <a:rPr lang="zh-CN" altLang="en-US" sz="3200" b="1" dirty="0">
                <a:solidFill>
                  <a:srgbClr val="415199"/>
                </a:solidFill>
                <a:latin typeface="微软雅黑" panose="020B0503020204020204" pitchFamily="34" charset="-122"/>
                <a:ea typeface="微软雅黑" panose="020B0503020204020204" pitchFamily="34" charset="-122"/>
              </a:rPr>
              <a:t>5G 安全解决方案</a:t>
            </a:r>
            <a:endParaRPr lang="zh-CN" altLang="en-US" sz="3200" b="1" dirty="0">
              <a:solidFill>
                <a:srgbClr val="415199"/>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0"/>
          </p:nvPr>
        </p:nvSpPr>
        <p:spPr/>
        <p:txBody>
          <a:bodyPr/>
          <a:lstStyle/>
          <a:p>
            <a:pPr>
              <a:defRPr/>
            </a:pPr>
            <a:endParaRPr lang="zh-CN" altLang="en-US" dirty="0"/>
          </a:p>
        </p:txBody>
      </p:sp>
      <p:graphicFrame>
        <p:nvGraphicFramePr>
          <p:cNvPr id="37892" name="对象 5"/>
          <p:cNvGraphicFramePr>
            <a:graphicFrameLocks noChangeAspect="1"/>
          </p:cNvGraphicFramePr>
          <p:nvPr/>
        </p:nvGraphicFramePr>
        <p:xfrm>
          <a:off x="6276590" y="1268760"/>
          <a:ext cx="5545386" cy="3665666"/>
        </p:xfrm>
        <a:graphic>
          <a:graphicData uri="http://schemas.openxmlformats.org/presentationml/2006/ole">
            <mc:AlternateContent xmlns:mc="http://schemas.openxmlformats.org/markup-compatibility/2006">
              <mc:Choice xmlns:v="urn:schemas-microsoft-com:vml" Requires="v">
                <p:oleObj spid="_x0000_s12692" name="Visio" r:id="rId1" imgW="8966200" imgH="5372100" progId="Visio.Drawing.15">
                  <p:embed/>
                </p:oleObj>
              </mc:Choice>
              <mc:Fallback>
                <p:oleObj name="Visio" r:id="rId1" imgW="8966200" imgH="5372100" progId="Visio.Drawing.15">
                  <p:embed/>
                  <p:pic>
                    <p:nvPicPr>
                      <p:cNvPr id="0" name="对象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76590" y="1268760"/>
                        <a:ext cx="5545386" cy="3665666"/>
                      </a:xfrm>
                      <a:prstGeom prst="rect">
                        <a:avLst/>
                      </a:prstGeom>
                      <a:noFill/>
                      <a:ln>
                        <a:noFill/>
                      </a:ln>
                    </p:spPr>
                  </p:pic>
                </p:oleObj>
              </mc:Fallback>
            </mc:AlternateContent>
          </a:graphicData>
        </a:graphic>
      </p:graphicFrame>
      <p:sp>
        <p:nvSpPr>
          <p:cNvPr id="37893" name="文本框 1"/>
          <p:cNvSpPr txBox="1">
            <a:spLocks noChangeArrowheads="1"/>
          </p:cNvSpPr>
          <p:nvPr/>
        </p:nvSpPr>
        <p:spPr bwMode="auto">
          <a:xfrm>
            <a:off x="6746254" y="5239938"/>
            <a:ext cx="46090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9pPr>
          </a:lstStyle>
          <a:p>
            <a:pPr algn="ctr">
              <a:lnSpc>
                <a:spcPct val="100000"/>
              </a:lnSpc>
              <a:spcBef>
                <a:spcPct val="0"/>
              </a:spcBef>
              <a:buFontTx/>
              <a:buNone/>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5G</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统一认证</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EAP</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框架示意图</a:t>
            </a:r>
            <a:endPar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文本框 1"/>
          <p:cNvSpPr txBox="1"/>
          <p:nvPr/>
        </p:nvSpPr>
        <p:spPr>
          <a:xfrm>
            <a:off x="696206" y="1515136"/>
            <a:ext cx="5219205" cy="5658280"/>
          </a:xfrm>
          <a:prstGeom prst="rect">
            <a:avLst/>
          </a:prstGeom>
          <a:noFill/>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marL="342900" indent="-342900">
              <a:lnSpc>
                <a:spcPct val="150000"/>
              </a:lnSpc>
              <a:buFont typeface="Wingdings" panose="05000000000000000000" pitchFamily="2" charset="2"/>
              <a:buChar char="u"/>
            </a:pPr>
            <a:r>
              <a:rPr lang="en-US" altLang="zh-CN" dirty="0">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dirty="0">
                <a:latin typeface="微软雅黑" panose="020B0503020204020204" pitchFamily="34" charset="-122"/>
                <a:ea typeface="微软雅黑" panose="020B0503020204020204" pitchFamily="34" charset="-122"/>
                <a:cs typeface="Times New Roman" panose="02020603050405020304" pitchFamily="18" charset="0"/>
              </a:rPr>
              <a:t>网络中，为了使用户可以在不同接入网间实现无缝切换，将采用一种统一的认证框架，实现灵活并且高效地支持各种应用场景下的双向身份鉴权，建立统一的密钥体系。</a:t>
            </a:r>
            <a:endParaRPr lang="en-US" altLang="zh-CN" dirty="0">
              <a:latin typeface="微软雅黑" panose="020B0503020204020204" pitchFamily="34" charset="-122"/>
              <a:ea typeface="微软雅黑" panose="020B0503020204020204" pitchFamily="34" charset="-122"/>
              <a:cs typeface="Times New Roman" panose="02020603050405020304" pitchFamily="18" charset="0"/>
            </a:endParaRPr>
          </a:p>
          <a:p>
            <a:pPr marL="342900" indent="-342900">
              <a:lnSpc>
                <a:spcPct val="150000"/>
              </a:lnSpc>
              <a:buFont typeface="Wingdings" panose="05000000000000000000" pitchFamily="2" charset="2"/>
              <a:buChar char="u"/>
            </a:pPr>
            <a:endParaRPr lang="en-US" altLang="zh-CN" dirty="0">
              <a:latin typeface="微软雅黑" panose="020B0503020204020204" pitchFamily="34" charset="-122"/>
              <a:ea typeface="微软雅黑" panose="020B0503020204020204" pitchFamily="34" charset="-122"/>
              <a:cs typeface="Times New Roman" panose="02020603050405020304" pitchFamily="18" charset="0"/>
            </a:endParaRPr>
          </a:p>
          <a:p>
            <a:pPr marL="342900" indent="-342900">
              <a:lnSpc>
                <a:spcPct val="150000"/>
              </a:lnSpc>
              <a:buFont typeface="Wingdings" panose="05000000000000000000" pitchFamily="2" charset="2"/>
              <a:buChar char="u"/>
            </a:pPr>
            <a:r>
              <a:rPr lang="en-US" altLang="en-US" noProof="1">
                <a:latin typeface="微软雅黑" panose="020B0503020204020204" pitchFamily="34" charset="-122"/>
                <a:ea typeface="微软雅黑" panose="020B0503020204020204" pitchFamily="34" charset="-122"/>
                <a:cs typeface="Times New Roman" panose="02020603050405020304" pitchFamily="18" charset="0"/>
              </a:rPr>
              <a:t>3GPP </a:t>
            </a:r>
            <a:r>
              <a:rPr lang="zh-CN" altLang="en-US" noProof="1">
                <a:latin typeface="微软雅黑" panose="020B0503020204020204" pitchFamily="34" charset="-122"/>
                <a:ea typeface="微软雅黑" panose="020B0503020204020204" pitchFamily="34" charset="-122"/>
                <a:cs typeface="Times New Roman" panose="02020603050405020304" pitchFamily="18" charset="0"/>
              </a:rPr>
              <a:t>中给出了可扩展认证协议</a:t>
            </a:r>
            <a:r>
              <a:rPr lang="en-US" altLang="en-US" noProof="1">
                <a:latin typeface="微软雅黑" panose="020B0503020204020204" pitchFamily="34" charset="-122"/>
                <a:ea typeface="微软雅黑" panose="020B0503020204020204" pitchFamily="34" charset="-122"/>
                <a:cs typeface="Times New Roman" panose="02020603050405020304" pitchFamily="18" charset="0"/>
              </a:rPr>
              <a:t>(EAP)</a:t>
            </a:r>
            <a:r>
              <a:rPr lang="zh-CN" altLang="en-US" noProof="1">
                <a:latin typeface="微软雅黑" panose="020B0503020204020204" pitchFamily="34" charset="-122"/>
                <a:ea typeface="微软雅黑" panose="020B0503020204020204" pitchFamily="34" charset="-122"/>
                <a:cs typeface="Times New Roman" panose="02020603050405020304" pitchFamily="18" charset="0"/>
              </a:rPr>
              <a:t>框架，可以满足</a:t>
            </a:r>
            <a:r>
              <a:rPr lang="en-US" altLang="zh-CN" noProof="1">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noProof="1">
                <a:latin typeface="微软雅黑" panose="020B0503020204020204" pitchFamily="34" charset="-122"/>
                <a:ea typeface="微软雅黑" panose="020B0503020204020204" pitchFamily="34" charset="-122"/>
                <a:cs typeface="Times New Roman" panose="02020603050405020304" pitchFamily="18" charset="0"/>
              </a:rPr>
              <a:t>的需求。</a:t>
            </a:r>
            <a:endParaRPr lang="en-US" altLang="zh-CN" noProof="1">
              <a:latin typeface="微软雅黑" panose="020B0503020204020204" pitchFamily="34" charset="-122"/>
              <a:ea typeface="微软雅黑" panose="020B0503020204020204" pitchFamily="34" charset="-122"/>
              <a:cs typeface="Times New Roman" panose="02020603050405020304" pitchFamily="18" charset="0"/>
            </a:endParaRPr>
          </a:p>
          <a:p>
            <a:pPr marL="342900" indent="-342900">
              <a:lnSpc>
                <a:spcPct val="150000"/>
              </a:lnSpc>
              <a:buFont typeface="Wingdings" panose="05000000000000000000" pitchFamily="2" charset="2"/>
              <a:buChar char="u"/>
            </a:pPr>
            <a:endParaRPr lang="en-US" altLang="zh-CN" noProof="1">
              <a:latin typeface="微软雅黑" panose="020B0503020204020204" pitchFamily="34" charset="-122"/>
              <a:ea typeface="微软雅黑" panose="020B0503020204020204" pitchFamily="34" charset="-122"/>
              <a:cs typeface="Times New Roman" panose="02020603050405020304" pitchFamily="18" charset="0"/>
            </a:endParaRPr>
          </a:p>
          <a:p>
            <a:pPr marL="342900" indent="-342900">
              <a:lnSpc>
                <a:spcPct val="150000"/>
              </a:lnSpc>
              <a:buFont typeface="Wingdings" panose="05000000000000000000" pitchFamily="2" charset="2"/>
              <a:buChar char="u"/>
            </a:pPr>
            <a:r>
              <a:rPr lang="zh-CN" altLang="en-US" noProof="1">
                <a:latin typeface="微软雅黑" panose="020B0503020204020204" pitchFamily="34" charset="-122"/>
                <a:ea typeface="微软雅黑" panose="020B0503020204020204" pitchFamily="34" charset="-122"/>
                <a:cs typeface="Times New Roman" panose="02020603050405020304" pitchFamily="18" charset="0"/>
              </a:rPr>
              <a:t>在</a:t>
            </a:r>
            <a:r>
              <a:rPr lang="en-US" altLang="en-US" noProof="1">
                <a:latin typeface="微软雅黑" panose="020B0503020204020204" pitchFamily="34" charset="-122"/>
                <a:ea typeface="微软雅黑" panose="020B0503020204020204" pitchFamily="34" charset="-122"/>
                <a:cs typeface="Times New Roman" panose="02020603050405020304" pitchFamily="18" charset="0"/>
              </a:rPr>
              <a:t>5G </a:t>
            </a:r>
            <a:r>
              <a:rPr lang="zh-CN" altLang="en-US" noProof="1">
                <a:latin typeface="微软雅黑" panose="020B0503020204020204" pitchFamily="34" charset="-122"/>
                <a:ea typeface="微软雅黑" panose="020B0503020204020204" pitchFamily="34" charset="-122"/>
                <a:cs typeface="Times New Roman" panose="02020603050405020304" pitchFamily="18" charset="0"/>
              </a:rPr>
              <a:t>中，</a:t>
            </a:r>
            <a:r>
              <a:rPr lang="en-US" altLang="en-US" noProof="1">
                <a:latin typeface="微软雅黑" panose="020B0503020204020204" pitchFamily="34" charset="-122"/>
                <a:ea typeface="微软雅黑" panose="020B0503020204020204" pitchFamily="34" charset="-122"/>
                <a:cs typeface="Times New Roman" panose="02020603050405020304" pitchFamily="18" charset="0"/>
              </a:rPr>
              <a:t>EAP </a:t>
            </a:r>
            <a:r>
              <a:rPr lang="zh-CN" altLang="en-US" noProof="1">
                <a:latin typeface="微软雅黑" panose="020B0503020204020204" pitchFamily="34" charset="-122"/>
                <a:ea typeface="微软雅黑" panose="020B0503020204020204" pitchFamily="34" charset="-122"/>
                <a:cs typeface="Times New Roman" panose="02020603050405020304" pitchFamily="18" charset="0"/>
              </a:rPr>
              <a:t>协议运行于</a:t>
            </a:r>
            <a:r>
              <a:rPr lang="en-US" altLang="en-US" noProof="1">
                <a:latin typeface="微软雅黑" panose="020B0503020204020204" pitchFamily="34" charset="-122"/>
                <a:ea typeface="微软雅黑" panose="020B0503020204020204" pitchFamily="34" charset="-122"/>
                <a:cs typeface="Times New Roman" panose="02020603050405020304" pitchFamily="18" charset="0"/>
              </a:rPr>
              <a:t> UE</a:t>
            </a:r>
            <a:r>
              <a:rPr lang="en-US" altLang="zh-CN" noProof="1">
                <a:latin typeface="微软雅黑" panose="020B0503020204020204" pitchFamily="34" charset="-122"/>
                <a:ea typeface="微软雅黑" panose="020B0503020204020204" pitchFamily="34" charset="-122"/>
                <a:cs typeface="Times New Roman" panose="02020603050405020304" pitchFamily="18" charset="0"/>
              </a:rPr>
              <a:t>(</a:t>
            </a:r>
            <a:r>
              <a:rPr lang="zh-CN" altLang="en-US" noProof="1">
                <a:latin typeface="微软雅黑" panose="020B0503020204020204" pitchFamily="34" charset="-122"/>
                <a:ea typeface="微软雅黑" panose="020B0503020204020204" pitchFamily="34" charset="-122"/>
                <a:cs typeface="Times New Roman" panose="02020603050405020304" pitchFamily="18" charset="0"/>
              </a:rPr>
              <a:t>用户</a:t>
            </a:r>
            <a:r>
              <a:rPr lang="zh-CN" altLang="zh-CN" noProof="1">
                <a:latin typeface="微软雅黑" panose="020B0503020204020204" pitchFamily="34" charset="-122"/>
                <a:ea typeface="微软雅黑" panose="020B0503020204020204" pitchFamily="34" charset="-122"/>
                <a:cs typeface="Times New Roman" panose="02020603050405020304" pitchFamily="18" charset="0"/>
              </a:rPr>
              <a:t>)</a:t>
            </a:r>
            <a:r>
              <a:rPr lang="zh-CN" altLang="en-US" noProof="1">
                <a:latin typeface="微软雅黑" panose="020B0503020204020204" pitchFamily="34" charset="-122"/>
                <a:ea typeface="微软雅黑" panose="020B0503020204020204" pitchFamily="34" charset="-122"/>
                <a:cs typeface="Times New Roman" panose="02020603050405020304" pitchFamily="18" charset="0"/>
              </a:rPr>
              <a:t>，</a:t>
            </a:r>
            <a:r>
              <a:rPr lang="en-US" altLang="en-US" noProof="1">
                <a:latin typeface="微软雅黑" panose="020B0503020204020204" pitchFamily="34" charset="-122"/>
                <a:ea typeface="微软雅黑" panose="020B0503020204020204" pitchFamily="34" charset="-122"/>
                <a:cs typeface="Times New Roman" panose="02020603050405020304" pitchFamily="18" charset="0"/>
              </a:rPr>
              <a:t>AUSF(</a:t>
            </a:r>
            <a:r>
              <a:rPr lang="zh-CN" altLang="en-US" noProof="1">
                <a:latin typeface="微软雅黑" panose="020B0503020204020204" pitchFamily="34" charset="-122"/>
                <a:ea typeface="微软雅黑" panose="020B0503020204020204" pitchFamily="34" charset="-122"/>
                <a:cs typeface="Times New Roman" panose="02020603050405020304" pitchFamily="18" charset="0"/>
              </a:rPr>
              <a:t>后端服务器)和</a:t>
            </a:r>
            <a:r>
              <a:rPr lang="en-US" altLang="en-US" noProof="1">
                <a:latin typeface="微软雅黑" panose="020B0503020204020204" pitchFamily="34" charset="-122"/>
                <a:ea typeface="微软雅黑" panose="020B0503020204020204" pitchFamily="34" charset="-122"/>
                <a:cs typeface="Times New Roman" panose="02020603050405020304" pitchFamily="18" charset="0"/>
              </a:rPr>
              <a:t> SEAF(</a:t>
            </a:r>
            <a:r>
              <a:rPr lang="zh-CN" altLang="en-US" noProof="1">
                <a:latin typeface="微软雅黑" panose="020B0503020204020204" pitchFamily="34" charset="-122"/>
                <a:ea typeface="微软雅黑" panose="020B0503020204020204" pitchFamily="34" charset="-122"/>
                <a:cs typeface="Times New Roman" panose="02020603050405020304" pitchFamily="18" charset="0"/>
              </a:rPr>
              <a:t>前端认证器)之间。</a:t>
            </a:r>
            <a:endParaRPr lang="zh-CN" altLang="en-US" dirty="0">
              <a:latin typeface="微软雅黑" panose="020B0503020204020204" pitchFamily="34" charset="-122"/>
              <a:ea typeface="微软雅黑" panose="020B0503020204020204" pitchFamily="34" charset="-122"/>
              <a:cs typeface="Times New Roman" panose="02020603050405020304" pitchFamily="18" charset="0"/>
            </a:endParaRPr>
          </a:p>
          <a:p>
            <a:pPr marL="342900" indent="-342900">
              <a:lnSpc>
                <a:spcPct val="150000"/>
              </a:lnSpc>
              <a:buFont typeface="Wingdings" panose="05000000000000000000" pitchFamily="2" charset="2"/>
              <a:buChar char="u"/>
            </a:pPr>
            <a:endParaRPr lang="zh-CN" altLang="en-US" sz="2000" dirty="0">
              <a:latin typeface="Times New Roman" panose="02020603050405020304" pitchFamily="18" charset="0"/>
              <a:cs typeface="Times New Roman" panose="02020603050405020304" pitchFamily="18" charset="0"/>
            </a:endParaRPr>
          </a:p>
          <a:p>
            <a:pPr marL="342900" indent="-342900">
              <a:lnSpc>
                <a:spcPct val="150000"/>
              </a:lnSpc>
              <a:buFont typeface="Wingdings" panose="05000000000000000000" pitchFamily="2" charset="2"/>
              <a:buChar char="u"/>
            </a:pPr>
            <a:endParaRPr lang="zh-CN" altLang="en-US" sz="2000" noProof="1">
              <a:latin typeface="Times New Roman" panose="02020603050405020304" pitchFamily="18" charset="0"/>
              <a:cs typeface="Times New Roman" panose="02020603050405020304" pitchFamily="18" charset="0"/>
            </a:endParaRPr>
          </a:p>
          <a:p>
            <a:pPr marL="457200" indent="-457200">
              <a:lnSpc>
                <a:spcPct val="150000"/>
              </a:lnSpc>
              <a:buFont typeface="Wingdings" panose="05000000000000000000" pitchFamily="2" charset="2"/>
              <a:buChar char="u"/>
            </a:pPr>
            <a:endParaRPr lang="zh-CN" altLang="en-US" sz="2400" dirty="0">
              <a:solidFill>
                <a:schemeClr val="bg1"/>
              </a:solidFill>
              <a:latin typeface="Times New Roman" panose="02020603050405020304" pitchFamily="18" charset="0"/>
              <a:cs typeface="Times New Roman" panose="02020603050405020304" pitchFamily="18" charset="0"/>
            </a:endParaRPr>
          </a:p>
        </p:txBody>
      </p:sp>
      <p:sp>
        <p:nvSpPr>
          <p:cNvPr id="9" name="标题 1"/>
          <p:cNvSpPr txBox="1"/>
          <p:nvPr/>
        </p:nvSpPr>
        <p:spPr>
          <a:xfrm>
            <a:off x="838200" y="306070"/>
            <a:ext cx="10515600" cy="5302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pPr>
            <a:r>
              <a:rPr lang="zh-CN" altLang="en-US" sz="3200" b="1" dirty="0">
                <a:solidFill>
                  <a:srgbClr val="415199"/>
                </a:solidFill>
                <a:latin typeface="微软雅黑" panose="020B0503020204020204" pitchFamily="34" charset="-122"/>
                <a:ea typeface="微软雅黑" panose="020B0503020204020204" pitchFamily="34" charset="-122"/>
              </a:rPr>
              <a:t>5G 安全解决方案：统一的认证框架</a:t>
            </a:r>
            <a:endParaRPr lang="zh-CN" altLang="en-US" sz="3200" b="1" dirty="0">
              <a:solidFill>
                <a:srgbClr val="415199"/>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0"/>
          </p:nvPr>
        </p:nvSpPr>
        <p:spPr/>
        <p:txBody>
          <a:bodyPr/>
          <a:lstStyle/>
          <a:p>
            <a:pPr>
              <a:defRPr/>
            </a:pPr>
            <a:endParaRPr lang="zh-CN" altLang="en-US" dirty="0"/>
          </a:p>
        </p:txBody>
      </p:sp>
      <p:graphicFrame>
        <p:nvGraphicFramePr>
          <p:cNvPr id="38916" name="对象 7"/>
          <p:cNvGraphicFramePr>
            <a:graphicFrameLocks noChangeAspect="1"/>
          </p:cNvGraphicFramePr>
          <p:nvPr/>
        </p:nvGraphicFramePr>
        <p:xfrm>
          <a:off x="6682845" y="1745911"/>
          <a:ext cx="5145733" cy="4228752"/>
        </p:xfrm>
        <a:graphic>
          <a:graphicData uri="http://schemas.openxmlformats.org/presentationml/2006/ole">
            <mc:AlternateContent xmlns:mc="http://schemas.openxmlformats.org/markup-compatibility/2006">
              <mc:Choice xmlns:v="urn:schemas-microsoft-com:vml" Requires="v">
                <p:oleObj spid="_x0000_s13717" name="Visio" r:id="rId1" imgW="18821400" imgH="10642600" progId="Visio.Drawing.15">
                  <p:embed/>
                </p:oleObj>
              </mc:Choice>
              <mc:Fallback>
                <p:oleObj name="Visio" r:id="rId1" imgW="18821400" imgH="10642600" progId="Visio.Drawing.15">
                  <p:embed/>
                  <p:pic>
                    <p:nvPicPr>
                      <p:cNvPr id="0" name="对象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82845" y="1745911"/>
                        <a:ext cx="5145733" cy="4228752"/>
                      </a:xfrm>
                      <a:prstGeom prst="rect">
                        <a:avLst/>
                      </a:prstGeom>
                      <a:noFill/>
                      <a:ln>
                        <a:noFill/>
                      </a:ln>
                    </p:spPr>
                  </p:pic>
                </p:oleObj>
              </mc:Fallback>
            </mc:AlternateContent>
          </a:graphicData>
        </a:graphic>
      </p:graphicFrame>
      <p:sp>
        <p:nvSpPr>
          <p:cNvPr id="8" name="矩形 7"/>
          <p:cNvSpPr/>
          <p:nvPr/>
        </p:nvSpPr>
        <p:spPr>
          <a:xfrm>
            <a:off x="6519407" y="1063771"/>
            <a:ext cx="5472608" cy="461665"/>
          </a:xfrm>
          <a:prstGeom prst="rect">
            <a:avLst/>
          </a:prstGeom>
          <a:noFill/>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3GPP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给出了</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5G </a:t>
            </a:r>
            <a:r>
              <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rPr>
              <a:t>密钥层级方案</a:t>
            </a:r>
            <a:endPar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流程图: 可选过程 6"/>
          <p:cNvSpPr/>
          <p:nvPr/>
        </p:nvSpPr>
        <p:spPr>
          <a:xfrm>
            <a:off x="703932" y="2201193"/>
            <a:ext cx="1135063" cy="338138"/>
          </a:xfrm>
          <a:prstGeom prst="flowChartAlternate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zh-CN" altLang="en-US" b="1" dirty="0">
                <a:solidFill>
                  <a:schemeClr val="bg1"/>
                </a:solidFill>
                <a:latin typeface="微软雅黑" panose="020B0503020204020204" pitchFamily="34" charset="-122"/>
                <a:ea typeface="微软雅黑" panose="020B0503020204020204" pitchFamily="34" charset="-122"/>
              </a:rPr>
              <a:t>第一层</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14" name="燕尾形 13"/>
          <p:cNvSpPr/>
          <p:nvPr/>
        </p:nvSpPr>
        <p:spPr>
          <a:xfrm rot="5400000">
            <a:off x="-1490495" y="3872827"/>
            <a:ext cx="3797300" cy="198344"/>
          </a:xfrm>
          <a:prstGeom prst="chevron">
            <a:avLst/>
          </a:prstGeom>
          <a:solidFill>
            <a:srgbClr val="0070C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标题 1"/>
          <p:cNvSpPr txBox="1"/>
          <p:nvPr/>
        </p:nvSpPr>
        <p:spPr>
          <a:xfrm>
            <a:off x="838200" y="306070"/>
            <a:ext cx="10515600" cy="5302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pPr>
            <a:r>
              <a:rPr lang="zh-CN" altLang="en-US" sz="3200" b="1" dirty="0">
                <a:solidFill>
                  <a:srgbClr val="415199"/>
                </a:solidFill>
                <a:latin typeface="微软雅黑" panose="020B0503020204020204" pitchFamily="34" charset="-122"/>
                <a:ea typeface="微软雅黑" panose="020B0503020204020204" pitchFamily="34" charset="-122"/>
              </a:rPr>
              <a:t>5G 安全解决方案：丰富的密钥层级架构</a:t>
            </a:r>
            <a:endParaRPr lang="zh-CN" altLang="en-US" sz="3200" b="1" dirty="0">
              <a:solidFill>
                <a:srgbClr val="415199"/>
              </a:solidFill>
              <a:latin typeface="微软雅黑" panose="020B0503020204020204" pitchFamily="34" charset="-122"/>
              <a:ea typeface="微软雅黑" panose="020B0503020204020204" pitchFamily="34" charset="-122"/>
            </a:endParaRPr>
          </a:p>
        </p:txBody>
      </p:sp>
      <p:grpSp>
        <p:nvGrpSpPr>
          <p:cNvPr id="5" name="组合 4"/>
          <p:cNvGrpSpPr/>
          <p:nvPr/>
        </p:nvGrpSpPr>
        <p:grpSpPr>
          <a:xfrm>
            <a:off x="1967425" y="1745911"/>
            <a:ext cx="4339512" cy="1296145"/>
            <a:chOff x="504539" y="2708920"/>
            <a:chExt cx="1775037" cy="3266156"/>
          </a:xfrm>
        </p:grpSpPr>
        <p:sp>
          <p:nvSpPr>
            <p:cNvPr id="2" name="矩形: 圆角 1"/>
            <p:cNvSpPr/>
            <p:nvPr/>
          </p:nvSpPr>
          <p:spPr>
            <a:xfrm>
              <a:off x="504539" y="2708920"/>
              <a:ext cx="1775037" cy="3266156"/>
            </a:xfrm>
            <a:prstGeom prst="roundRect">
              <a:avLst/>
            </a:prstGeom>
            <a:noFill/>
            <a:ln w="28575">
              <a:solidFill>
                <a:srgbClr val="4151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531457" y="3118872"/>
              <a:ext cx="1746596" cy="2326699"/>
            </a:xfrm>
            <a:prstGeom prst="rect">
              <a:avLst/>
            </a:prstGeom>
          </p:spPr>
          <p:txBody>
            <a:bodyPr wrap="square">
              <a:spAutoFit/>
            </a:bodyPr>
            <a:lstStyle/>
            <a:p>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根密钥 </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K </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为用户</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(UE)</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与核心网络的统一认证数据管理</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(UDM)</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共享的长期密钥，整个密钥派生系统依赖于这一密钥</a:t>
              </a:r>
              <a:endParaRPr lang="zh-CN" altLang="en-US" dirty="0"/>
            </a:p>
          </p:txBody>
        </p:sp>
      </p:grpSp>
      <p:sp>
        <p:nvSpPr>
          <p:cNvPr id="18" name="流程图: 可选过程 17"/>
          <p:cNvSpPr/>
          <p:nvPr/>
        </p:nvSpPr>
        <p:spPr>
          <a:xfrm>
            <a:off x="1271464" y="1003354"/>
            <a:ext cx="4330573" cy="582501"/>
          </a:xfrm>
          <a:prstGeom prst="flowChartAlternate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a:r>
              <a:rPr lang="zh-CN" altLang="en-US" sz="2400" b="1" dirty="0">
                <a:solidFill>
                  <a:schemeClr val="bg1"/>
                </a:solidFill>
                <a:latin typeface="微软雅黑" panose="020B0503020204020204" pitchFamily="34" charset="-122"/>
                <a:ea typeface="微软雅黑" panose="020B0503020204020204" pitchFamily="34" charset="-122"/>
              </a:rPr>
              <a:t>丰富的密钥层级架构</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20" name="流程图: 可选过程 19"/>
          <p:cNvSpPr/>
          <p:nvPr/>
        </p:nvSpPr>
        <p:spPr>
          <a:xfrm>
            <a:off x="703932" y="3381982"/>
            <a:ext cx="1135063" cy="338138"/>
          </a:xfrm>
          <a:prstGeom prst="flowChartAlternate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zh-CN" altLang="en-US" b="1" dirty="0">
                <a:solidFill>
                  <a:schemeClr val="bg1"/>
                </a:solidFill>
                <a:latin typeface="微软雅黑" panose="020B0503020204020204" pitchFamily="34" charset="-122"/>
                <a:ea typeface="微软雅黑" panose="020B0503020204020204" pitchFamily="34" charset="-122"/>
              </a:rPr>
              <a:t>第二层</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nvGrpSpPr>
          <p:cNvPr id="21" name="组合 20"/>
          <p:cNvGrpSpPr/>
          <p:nvPr/>
        </p:nvGrpSpPr>
        <p:grpSpPr>
          <a:xfrm>
            <a:off x="1966072" y="3381982"/>
            <a:ext cx="4339512" cy="1152127"/>
            <a:chOff x="504539" y="2708920"/>
            <a:chExt cx="1775037" cy="3266156"/>
          </a:xfrm>
        </p:grpSpPr>
        <p:sp>
          <p:nvSpPr>
            <p:cNvPr id="22" name="矩形: 圆角 21"/>
            <p:cNvSpPr/>
            <p:nvPr/>
          </p:nvSpPr>
          <p:spPr>
            <a:xfrm>
              <a:off x="504539" y="2708920"/>
              <a:ext cx="1775037" cy="3266156"/>
            </a:xfrm>
            <a:prstGeom prst="roundRect">
              <a:avLst/>
            </a:prstGeom>
            <a:noFill/>
            <a:ln w="28575">
              <a:solidFill>
                <a:srgbClr val="4151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532979" y="3188212"/>
              <a:ext cx="1746597" cy="1832279"/>
            </a:xfrm>
            <a:prstGeom prst="rect">
              <a:avLst/>
            </a:prstGeom>
          </p:spPr>
          <p:txBody>
            <a:bodyPr wrap="square">
              <a:spAutoFit/>
            </a:bodyPr>
            <a:lstStyle/>
            <a:p>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加密算法密钥</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(CK)</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和完整性保护算法密钥</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(IK),</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是为了后向兼容而保留的密钥。</a:t>
              </a:r>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24" name="流程图: 可选过程 23"/>
          <p:cNvSpPr/>
          <p:nvPr/>
        </p:nvSpPr>
        <p:spPr>
          <a:xfrm>
            <a:off x="703932" y="4878687"/>
            <a:ext cx="1135063" cy="338138"/>
          </a:xfrm>
          <a:prstGeom prst="flowChartAlternateProcess">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zh-CN" altLang="en-US" b="1" dirty="0">
                <a:solidFill>
                  <a:schemeClr val="bg1"/>
                </a:solidFill>
                <a:latin typeface="微软雅黑" panose="020B0503020204020204" pitchFamily="34" charset="-122"/>
                <a:ea typeface="微软雅黑" panose="020B0503020204020204" pitchFamily="34" charset="-122"/>
              </a:rPr>
              <a:t>第三</a:t>
            </a:r>
            <a:r>
              <a:rPr lang="zh-CN" altLang="en-US" b="1" dirty="0">
                <a:solidFill>
                  <a:schemeClr val="bg1"/>
                </a:solidFill>
                <a:latin typeface="微软雅黑" panose="020B0503020204020204" pitchFamily="34" charset="-122"/>
                <a:ea typeface="微软雅黑" panose="020B0503020204020204" pitchFamily="34" charset="-122"/>
              </a:rPr>
              <a:t>层</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nvGrpSpPr>
          <p:cNvPr id="25" name="组合 24"/>
          <p:cNvGrpSpPr/>
          <p:nvPr/>
        </p:nvGrpSpPr>
        <p:grpSpPr>
          <a:xfrm>
            <a:off x="1966072" y="4878687"/>
            <a:ext cx="4339512" cy="1334348"/>
            <a:chOff x="504539" y="2708920"/>
            <a:chExt cx="1775037" cy="3266156"/>
          </a:xfrm>
        </p:grpSpPr>
        <p:sp>
          <p:nvSpPr>
            <p:cNvPr id="26" name="矩形: 圆角 25"/>
            <p:cNvSpPr/>
            <p:nvPr/>
          </p:nvSpPr>
          <p:spPr>
            <a:xfrm>
              <a:off x="504539" y="2708920"/>
              <a:ext cx="1775037" cy="3266156"/>
            </a:xfrm>
            <a:prstGeom prst="roundRect">
              <a:avLst/>
            </a:prstGeom>
            <a:noFill/>
            <a:ln w="28575">
              <a:solidFill>
                <a:srgbClr val="4151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532979" y="2859151"/>
              <a:ext cx="1690323" cy="2938110"/>
            </a:xfrm>
            <a:prstGeom prst="rect">
              <a:avLst/>
            </a:prstGeom>
          </p:spPr>
          <p:txBody>
            <a:bodyPr wrap="square">
              <a:spAutoFit/>
            </a:bodyPr>
            <a:lstStyle/>
            <a:p>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密钥层级的第 </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3 </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层为</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K SEAF,</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主要用于在接入和移动管理功能</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(UE </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和 </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AMF)</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之间进行</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UE </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的移动管理和会话管理的密钥派生。</a:t>
              </a:r>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gr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0"/>
          </p:nvPr>
        </p:nvSpPr>
        <p:spPr/>
        <p:txBody>
          <a:bodyPr/>
          <a:lstStyle/>
          <a:p>
            <a:pPr>
              <a:defRPr/>
            </a:pPr>
            <a:endParaRPr lang="zh-CN" altLang="en-US" dirty="0"/>
          </a:p>
        </p:txBody>
      </p:sp>
      <p:sp>
        <p:nvSpPr>
          <p:cNvPr id="8" name="矩形 7"/>
          <p:cNvSpPr/>
          <p:nvPr/>
        </p:nvSpPr>
        <p:spPr>
          <a:xfrm>
            <a:off x="303992" y="1063847"/>
            <a:ext cx="4192290" cy="461665"/>
          </a:xfrm>
          <a:prstGeom prst="rect">
            <a:avLst/>
          </a:prstGeom>
          <a:solidFill>
            <a:schemeClr val="accent1">
              <a:lumMod val="75000"/>
            </a:schemeClr>
          </a:solidFill>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zh-CN" altLang="en-US"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用户</a:t>
            </a:r>
            <a:r>
              <a:rPr lang="en-US" altLang="zh-CN"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用户设备</a:t>
            </a:r>
            <a:r>
              <a:rPr lang="en-US" altLang="zh-CN"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和切片间安全</a:t>
            </a:r>
            <a:endParaRPr lang="en-US" altLang="zh-CN"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 name="矩形 8"/>
          <p:cNvSpPr/>
          <p:nvPr/>
        </p:nvSpPr>
        <p:spPr>
          <a:xfrm>
            <a:off x="316928" y="2225973"/>
            <a:ext cx="5872287" cy="461665"/>
          </a:xfrm>
          <a:prstGeom prst="rect">
            <a:avLst/>
          </a:prstGeom>
          <a:solidFill>
            <a:schemeClr val="accent1">
              <a:lumMod val="75000"/>
            </a:schemeClr>
          </a:solidFill>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切片内</a:t>
            </a:r>
            <a:r>
              <a:rPr lang="en-US" altLang="zh-CN"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NF(</a:t>
            </a:r>
            <a:r>
              <a:rPr lang="zh-CN" altLang="en-US"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网络功能</a:t>
            </a:r>
            <a:r>
              <a:rPr lang="en-US" altLang="zh-CN"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与切片内外</a:t>
            </a:r>
            <a:r>
              <a:rPr lang="en-US" altLang="zh-CN"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NF</a:t>
            </a:r>
            <a:r>
              <a:rPr lang="zh-CN" altLang="en-US"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间安全</a:t>
            </a:r>
            <a:endParaRPr lang="en-US" altLang="zh-CN"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0" name="矩形 9"/>
          <p:cNvSpPr/>
          <p:nvPr/>
        </p:nvSpPr>
        <p:spPr>
          <a:xfrm>
            <a:off x="374477" y="4525877"/>
            <a:ext cx="3372655" cy="461665"/>
          </a:xfrm>
          <a:prstGeom prst="rect">
            <a:avLst/>
          </a:prstGeom>
          <a:solidFill>
            <a:schemeClr val="accent1">
              <a:lumMod val="75000"/>
            </a:schemeClr>
          </a:solidFill>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切片内网络功能间安全</a:t>
            </a:r>
            <a:endParaRPr lang="en-US" altLang="zh-CN"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9943" name="文本框 5"/>
          <p:cNvSpPr txBox="1">
            <a:spLocks noChangeArrowheads="1"/>
          </p:cNvSpPr>
          <p:nvPr/>
        </p:nvSpPr>
        <p:spPr bwMode="auto">
          <a:xfrm>
            <a:off x="367728" y="1591896"/>
            <a:ext cx="902493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r>
              <a:rPr lang="zh-CN" altLang="en-US" sz="2400" dirty="0">
                <a:latin typeface="微软雅黑" panose="020B0503020204020204" pitchFamily="34" charset="-122"/>
                <a:ea typeface="微软雅黑" panose="020B0503020204020204" pitchFamily="34" charset="-122"/>
              </a:rPr>
              <a:t>用户</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用户设备</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和切片间安全通过接入策略控制来应对访问类风险</a:t>
            </a:r>
            <a:endParaRPr lang="zh-CN" altLang="en-US" sz="2400" dirty="0">
              <a:latin typeface="微软雅黑" panose="020B0503020204020204" pitchFamily="34" charset="-122"/>
              <a:ea typeface="微软雅黑" panose="020B0503020204020204" pitchFamily="34" charset="-122"/>
            </a:endParaRPr>
          </a:p>
        </p:txBody>
      </p:sp>
      <p:sp>
        <p:nvSpPr>
          <p:cNvPr id="39944" name="文本框 6"/>
          <p:cNvSpPr txBox="1">
            <a:spLocks noChangeArrowheads="1"/>
          </p:cNvSpPr>
          <p:nvPr/>
        </p:nvSpPr>
        <p:spPr bwMode="auto">
          <a:xfrm>
            <a:off x="343997" y="3922118"/>
            <a:ext cx="44973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r>
              <a:rPr lang="en-US" altLang="zh-CN" sz="2400" dirty="0">
                <a:latin typeface="微软雅黑" panose="020B0503020204020204" pitchFamily="34" charset="-122"/>
                <a:ea typeface="微软雅黑" panose="020B0503020204020204" pitchFamily="34" charset="-122"/>
              </a:rPr>
              <a:t>3.</a:t>
            </a:r>
            <a:r>
              <a:rPr lang="zh-CN" altLang="en-US" sz="2400" dirty="0">
                <a:latin typeface="微软雅黑" panose="020B0503020204020204" pitchFamily="34" charset="-122"/>
                <a:ea typeface="微软雅黑" panose="020B0503020204020204" pitchFamily="34" charset="-122"/>
              </a:rPr>
              <a:t>不同切片间</a:t>
            </a:r>
            <a:r>
              <a:rPr lang="en-US" altLang="zh-CN" sz="2400" dirty="0">
                <a:latin typeface="微软雅黑" panose="020B0503020204020204" pitchFamily="34" charset="-122"/>
                <a:ea typeface="微软雅黑" panose="020B0503020204020204" pitchFamily="34" charset="-122"/>
              </a:rPr>
              <a:t>NF</a:t>
            </a:r>
            <a:r>
              <a:rPr lang="zh-CN" altLang="en-US" sz="2400" dirty="0">
                <a:latin typeface="微软雅黑" panose="020B0503020204020204" pitchFamily="34" charset="-122"/>
                <a:ea typeface="微软雅黑" panose="020B0503020204020204" pitchFamily="34" charset="-122"/>
              </a:rPr>
              <a:t>的隔离</a:t>
            </a:r>
            <a:endParaRPr lang="zh-CN" altLang="en-US" sz="2400" dirty="0">
              <a:latin typeface="微软雅黑" panose="020B0503020204020204" pitchFamily="34" charset="-122"/>
              <a:ea typeface="微软雅黑" panose="020B0503020204020204" pitchFamily="34" charset="-122"/>
            </a:endParaRPr>
          </a:p>
        </p:txBody>
      </p:sp>
      <p:sp>
        <p:nvSpPr>
          <p:cNvPr id="11" name="文本框 10"/>
          <p:cNvSpPr txBox="1"/>
          <p:nvPr/>
        </p:nvSpPr>
        <p:spPr>
          <a:xfrm>
            <a:off x="5185940" y="2803069"/>
            <a:ext cx="1728788" cy="461665"/>
          </a:xfrm>
          <a:prstGeom prst="rect">
            <a:avLst/>
          </a:prstGeom>
          <a:solidFill>
            <a:schemeClr val="accent1">
              <a:lumMod val="75000"/>
            </a:schemeClr>
          </a:solidFill>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r>
              <a:rPr lang="zh-CN" altLang="en-US"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白名单机制</a:t>
            </a:r>
            <a:endParaRPr lang="zh-CN" altLang="en-US"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1" name="文本框 20"/>
          <p:cNvSpPr txBox="1"/>
          <p:nvPr/>
        </p:nvSpPr>
        <p:spPr>
          <a:xfrm>
            <a:off x="5184574" y="3350275"/>
            <a:ext cx="1728787" cy="461665"/>
          </a:xfrm>
          <a:prstGeom prst="rect">
            <a:avLst/>
          </a:prstGeom>
          <a:solidFill>
            <a:schemeClr val="accent1">
              <a:lumMod val="75000"/>
            </a:schemeClr>
          </a:solidFill>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r>
              <a:rPr lang="zh-CN" altLang="en-US"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部署防火墙</a:t>
            </a:r>
            <a:endParaRPr lang="zh-CN" altLang="en-US"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2" name="文本框 21"/>
          <p:cNvSpPr txBox="1"/>
          <p:nvPr/>
        </p:nvSpPr>
        <p:spPr>
          <a:xfrm>
            <a:off x="3962400" y="3918814"/>
            <a:ext cx="2952328" cy="461665"/>
          </a:xfrm>
          <a:prstGeom prst="rect">
            <a:avLst/>
          </a:prstGeom>
          <a:solidFill>
            <a:schemeClr val="accent1">
              <a:lumMod val="75000"/>
            </a:schemeClr>
          </a:solidFill>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r>
              <a:rPr lang="zh-CN" altLang="en-US"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通过虚拟局域网划分 </a:t>
            </a:r>
            <a:endParaRPr lang="zh-CN" altLang="en-US" sz="2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9948" name="文本框 14"/>
          <p:cNvSpPr txBox="1">
            <a:spLocks noChangeArrowheads="1"/>
          </p:cNvSpPr>
          <p:nvPr/>
        </p:nvSpPr>
        <p:spPr bwMode="auto">
          <a:xfrm>
            <a:off x="326852" y="5053986"/>
            <a:ext cx="9505950" cy="1135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nSpc>
                <a:spcPct val="150000"/>
              </a:lnSpc>
            </a:pPr>
            <a:r>
              <a:rPr lang="zh-CN" altLang="en-US" sz="2400" dirty="0">
                <a:latin typeface="微软雅黑" panose="020B0503020204020204" pitchFamily="34" charset="-122"/>
                <a:ea typeface="微软雅黑" panose="020B0503020204020204" pitchFamily="34" charset="-122"/>
              </a:rPr>
              <a:t>先进行认证对方</a:t>
            </a:r>
            <a:r>
              <a:rPr lang="en-US" altLang="zh-CN" sz="2400" dirty="0">
                <a:latin typeface="微软雅黑" panose="020B0503020204020204" pitchFamily="34" charset="-122"/>
                <a:ea typeface="微软雅黑" panose="020B0503020204020204" pitchFamily="34" charset="-122"/>
              </a:rPr>
              <a:t>NF</a:t>
            </a:r>
            <a:r>
              <a:rPr lang="zh-CN" altLang="en-US" sz="2400" dirty="0">
                <a:latin typeface="微软雅黑" panose="020B0503020204020204" pitchFamily="34" charset="-122"/>
                <a:ea typeface="微软雅黑" panose="020B0503020204020204" pitchFamily="34" charset="-122"/>
              </a:rPr>
              <a:t>是可信的，</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zh-CN" altLang="en-US" sz="2400" dirty="0">
                <a:latin typeface="微软雅黑" panose="020B0503020204020204" pitchFamily="34" charset="-122"/>
                <a:ea typeface="微软雅黑" panose="020B0503020204020204" pitchFamily="34" charset="-122"/>
              </a:rPr>
              <a:t>再建立安全隧道保障通讯安全。</a:t>
            </a:r>
            <a:endParaRPr lang="zh-CN" altLang="en-US" sz="2400" dirty="0">
              <a:latin typeface="微软雅黑" panose="020B0503020204020204" pitchFamily="34" charset="-122"/>
              <a:ea typeface="微软雅黑" panose="020B0503020204020204" pitchFamily="34" charset="-122"/>
            </a:endParaRPr>
          </a:p>
        </p:txBody>
      </p:sp>
      <p:sp>
        <p:nvSpPr>
          <p:cNvPr id="39949" name="矩形 15"/>
          <p:cNvSpPr>
            <a:spLocks noChangeArrowheads="1"/>
          </p:cNvSpPr>
          <p:nvPr/>
        </p:nvSpPr>
        <p:spPr bwMode="auto">
          <a:xfrm>
            <a:off x="332729" y="2783642"/>
            <a:ext cx="504348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r>
              <a:rPr lang="en-US" altLang="zh-CN" sz="2400" dirty="0">
                <a:latin typeface="微软雅黑" panose="020B0503020204020204" pitchFamily="34" charset="-122"/>
                <a:ea typeface="微软雅黑" panose="020B0503020204020204" pitchFamily="34" charset="-122"/>
              </a:rPr>
              <a:t>1.</a:t>
            </a:r>
            <a:r>
              <a:rPr lang="zh-CN" altLang="en-US" sz="2400" dirty="0">
                <a:latin typeface="微软雅黑" panose="020B0503020204020204" pitchFamily="34" charset="-122"/>
                <a:ea typeface="微软雅黑" panose="020B0503020204020204" pitchFamily="34" charset="-122"/>
              </a:rPr>
              <a:t>切片内</a:t>
            </a:r>
            <a:r>
              <a:rPr lang="en-US" altLang="zh-CN" sz="2400" dirty="0">
                <a:latin typeface="微软雅黑" panose="020B0503020204020204" pitchFamily="34" charset="-122"/>
                <a:ea typeface="微软雅黑" panose="020B0503020204020204" pitchFamily="34" charset="-122"/>
              </a:rPr>
              <a:t>NF</a:t>
            </a:r>
            <a:r>
              <a:rPr lang="zh-CN" altLang="en-US" sz="2400" dirty="0">
                <a:latin typeface="微软雅黑" panose="020B0503020204020204" pitchFamily="34" charset="-122"/>
                <a:ea typeface="微软雅黑" panose="020B0503020204020204" pitchFamily="34" charset="-122"/>
              </a:rPr>
              <a:t>与切片公用</a:t>
            </a:r>
            <a:r>
              <a:rPr lang="en-US" altLang="zh-CN" sz="2400" dirty="0">
                <a:latin typeface="微软雅黑" panose="020B0503020204020204" pitchFamily="34" charset="-122"/>
                <a:ea typeface="微软雅黑" panose="020B0503020204020204" pitchFamily="34" charset="-122"/>
              </a:rPr>
              <a:t>NF</a:t>
            </a:r>
            <a:r>
              <a:rPr lang="zh-CN" altLang="en-US" sz="2400" dirty="0">
                <a:latin typeface="微软雅黑" panose="020B0503020204020204" pitchFamily="34" charset="-122"/>
                <a:ea typeface="微软雅黑" panose="020B0503020204020204" pitchFamily="34" charset="-122"/>
              </a:rPr>
              <a:t>间的安全</a:t>
            </a:r>
            <a:endParaRPr lang="en-US" altLang="zh-CN" sz="2400" dirty="0">
              <a:latin typeface="微软雅黑" panose="020B0503020204020204" pitchFamily="34" charset="-122"/>
              <a:ea typeface="微软雅黑" panose="020B0503020204020204" pitchFamily="34" charset="-122"/>
            </a:endParaRPr>
          </a:p>
        </p:txBody>
      </p:sp>
      <p:sp>
        <p:nvSpPr>
          <p:cNvPr id="39950" name="矩形 16"/>
          <p:cNvSpPr>
            <a:spLocks noChangeArrowheads="1"/>
          </p:cNvSpPr>
          <p:nvPr/>
        </p:nvSpPr>
        <p:spPr bwMode="auto">
          <a:xfrm>
            <a:off x="335360" y="3352880"/>
            <a:ext cx="454643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r>
              <a:rPr lang="en-US" altLang="zh-CN" sz="2400" dirty="0">
                <a:latin typeface="微软雅黑" panose="020B0503020204020204" pitchFamily="34" charset="-122"/>
                <a:ea typeface="微软雅黑" panose="020B0503020204020204" pitchFamily="34" charset="-122"/>
              </a:rPr>
              <a:t>2.</a:t>
            </a:r>
            <a:r>
              <a:rPr lang="zh-CN" altLang="en-US" sz="2400" dirty="0">
                <a:latin typeface="微软雅黑" panose="020B0503020204020204" pitchFamily="34" charset="-122"/>
                <a:ea typeface="微软雅黑" panose="020B0503020204020204" pitchFamily="34" charset="-122"/>
              </a:rPr>
              <a:t>切片内</a:t>
            </a:r>
            <a:r>
              <a:rPr lang="en-US" altLang="zh-CN" sz="2400" dirty="0">
                <a:latin typeface="微软雅黑" panose="020B0503020204020204" pitchFamily="34" charset="-122"/>
                <a:ea typeface="微软雅黑" panose="020B0503020204020204" pitchFamily="34" charset="-122"/>
              </a:rPr>
              <a:t>NF</a:t>
            </a:r>
            <a:r>
              <a:rPr lang="zh-CN" altLang="en-US" sz="2400" dirty="0">
                <a:latin typeface="微软雅黑" panose="020B0503020204020204" pitchFamily="34" charset="-122"/>
                <a:ea typeface="微软雅黑" panose="020B0503020204020204" pitchFamily="34" charset="-122"/>
              </a:rPr>
              <a:t>与外网设备间的安全</a:t>
            </a:r>
            <a:endParaRPr lang="en-US" altLang="zh-CN" sz="2400"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981825" y="2053590"/>
            <a:ext cx="5140960" cy="4302125"/>
          </a:xfrm>
          <a:prstGeom prst="rect">
            <a:avLst/>
          </a:prstGeom>
        </p:spPr>
      </p:pic>
      <p:sp>
        <p:nvSpPr>
          <p:cNvPr id="16" name="标题 1"/>
          <p:cNvSpPr txBox="1"/>
          <p:nvPr/>
        </p:nvSpPr>
        <p:spPr>
          <a:xfrm>
            <a:off x="838200" y="306070"/>
            <a:ext cx="10515600" cy="5302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pPr>
            <a:r>
              <a:rPr lang="zh-CN" altLang="en-US" sz="3200" b="1" dirty="0">
                <a:solidFill>
                  <a:srgbClr val="415199"/>
                </a:solidFill>
                <a:latin typeface="微软雅黑" panose="020B0503020204020204" pitchFamily="34" charset="-122"/>
                <a:ea typeface="微软雅黑" panose="020B0503020204020204" pitchFamily="34" charset="-122"/>
              </a:rPr>
              <a:t>5G 安全解决方案：多层次的切片安全机制</a:t>
            </a:r>
            <a:endParaRPr lang="zh-CN" altLang="en-US" sz="3200" b="1" dirty="0">
              <a:solidFill>
                <a:srgbClr val="415199"/>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06070"/>
            <a:ext cx="10515600" cy="530225"/>
          </a:xfrm>
        </p:spPr>
        <p:txBody>
          <a:bodyPr>
            <a:noAutofit/>
          </a:bodyPr>
          <a:lstStyle/>
          <a:p>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第五代蜂窝通信系统（</a:t>
            </a:r>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grpSp>
        <p:nvGrpSpPr>
          <p:cNvPr id="4" name="组合 3"/>
          <p:cNvGrpSpPr/>
          <p:nvPr/>
        </p:nvGrpSpPr>
        <p:grpSpPr>
          <a:xfrm>
            <a:off x="2889626" y="2131682"/>
            <a:ext cx="1868894" cy="1721471"/>
            <a:chOff x="1350577" y="2441018"/>
            <a:chExt cx="1644015" cy="1738630"/>
          </a:xfrm>
        </p:grpSpPr>
        <p:sp>
          <p:nvSpPr>
            <p:cNvPr id="5" name="六边形 4"/>
            <p:cNvSpPr>
              <a:spLocks noChangeAspect="1"/>
            </p:cNvSpPr>
            <p:nvPr/>
          </p:nvSpPr>
          <p:spPr bwMode="auto">
            <a:xfrm rot="5400000">
              <a:off x="1306416" y="2561033"/>
              <a:ext cx="1738630" cy="1498600"/>
            </a:xfrm>
            <a:prstGeom prst="hexagon">
              <a:avLst/>
            </a:prstGeom>
            <a:solidFill>
              <a:srgbClr val="C00000"/>
            </a:solidFill>
            <a:ln>
              <a:noFill/>
            </a:ln>
            <a:effectLst/>
          </p:spPr>
          <p:txBody>
            <a:bodyPr vert="horz" wrap="square" lIns="0" tIns="0" rIns="0" bIns="0" numCol="1" rtlCol="0" anchor="ctr" anchorCtr="0" compatLnSpc="1"/>
            <a:lstStyle/>
            <a:p>
              <a:pPr algn="ctr">
                <a:buNone/>
              </a:pPr>
              <a:endParaRPr lang="zh-CN" altLang="en-US" dirty="0">
                <a:ln w="0"/>
                <a:solidFill>
                  <a:schemeClr val="accent1"/>
                </a:solidFill>
                <a:effectLst>
                  <a:outerShdw blurRad="38100" dist="25400" dir="5400000" algn="ctr" rotWithShape="0">
                    <a:srgbClr val="6E747A">
                      <a:alpha val="43000"/>
                    </a:srgbClr>
                  </a:outerShdw>
                </a:effectLst>
                <a:latin typeface="Arial" panose="020B0604020202020204" pitchFamily="34" charset="0"/>
                <a:ea typeface="华文细黑" panose="02010600040101010101" pitchFamily="2" charset="-122"/>
                <a:cs typeface="Arial" panose="020B0604020202020204" pitchFamily="34" charset="0"/>
              </a:endParaRPr>
            </a:p>
          </p:txBody>
        </p:sp>
        <p:sp>
          <p:nvSpPr>
            <p:cNvPr id="7" name="文本框 6"/>
            <p:cNvSpPr txBox="1">
              <a:spLocks noChangeAspect="1"/>
            </p:cNvSpPr>
            <p:nvPr/>
          </p:nvSpPr>
          <p:spPr>
            <a:xfrm>
              <a:off x="1350577" y="2977823"/>
              <a:ext cx="1644015" cy="723275"/>
            </a:xfrm>
            <a:prstGeom prst="rect">
              <a:avLst/>
            </a:prstGeom>
            <a:noFill/>
          </p:spPr>
          <p:txBody>
            <a:bodyPr wrap="square" rtlCol="0">
              <a:spAutoFit/>
            </a:bodyPr>
            <a:lstStyle/>
            <a:p>
              <a:pPr algn="ctr">
                <a:spcBef>
                  <a:spcPts val="600"/>
                </a:spcBef>
                <a:buClr>
                  <a:schemeClr val="bg1">
                    <a:lumMod val="50000"/>
                  </a:schemeClr>
                </a:buClr>
                <a:buSzPct val="80000"/>
                <a:buNone/>
              </a:pPr>
              <a:r>
                <a:rPr lang="zh-CN" altLang="en-US"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海量机器</a:t>
              </a:r>
              <a:r>
                <a:rPr lang="zh-CN" altLang="en-US"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通信</a:t>
              </a:r>
              <a:endParaRPr lang="en-US" altLang="zh-CN"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p>
              <a:pPr algn="ctr">
                <a:spcBef>
                  <a:spcPts val="600"/>
                </a:spcBef>
                <a:buClr>
                  <a:schemeClr val="bg1">
                    <a:lumMod val="50000"/>
                  </a:schemeClr>
                </a:buClr>
                <a:buSzPct val="80000"/>
                <a:buNone/>
              </a:pPr>
              <a:r>
                <a:rPr lang="en-US" altLang="zh-CN" b="1"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mMTC</a:t>
              </a:r>
              <a:endParaRPr lang="zh-CN" altLang="en-US" b="1" dirty="0" err="1">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8" name="组合 7"/>
          <p:cNvGrpSpPr/>
          <p:nvPr/>
        </p:nvGrpSpPr>
        <p:grpSpPr>
          <a:xfrm>
            <a:off x="4686492" y="2113455"/>
            <a:ext cx="1694204" cy="1721179"/>
            <a:chOff x="3193415" y="2449830"/>
            <a:chExt cx="1490345" cy="1729105"/>
          </a:xfrm>
        </p:grpSpPr>
        <p:sp>
          <p:nvSpPr>
            <p:cNvPr id="9" name="六边形 8"/>
            <p:cNvSpPr>
              <a:spLocks noChangeAspect="1"/>
            </p:cNvSpPr>
            <p:nvPr/>
          </p:nvSpPr>
          <p:spPr bwMode="auto">
            <a:xfrm rot="5400000">
              <a:off x="3074035" y="2569210"/>
              <a:ext cx="1729105" cy="1490345"/>
            </a:xfrm>
            <a:prstGeom prst="hexagon">
              <a:avLst/>
            </a:prstGeom>
            <a:solidFill>
              <a:srgbClr val="C00000"/>
            </a:solidFill>
            <a:ln>
              <a:noFill/>
            </a:ln>
            <a:effectLst/>
          </p:spPr>
          <p:txBody>
            <a:bodyPr vert="horz" wrap="square" lIns="0" tIns="0" rIns="0" bIns="0" numCol="1" rtlCol="0" anchor="ctr" anchorCtr="0" compatLnSpc="1"/>
            <a:lstStyle/>
            <a:p>
              <a:pPr algn="ctr">
                <a:buNone/>
              </a:pPr>
              <a:endParaRPr lang="zh-CN" altLang="en-US" dirty="0">
                <a:latin typeface="Arial" panose="020B0604020202020204" pitchFamily="34" charset="0"/>
                <a:ea typeface="华文细黑" panose="02010600040101010101" pitchFamily="2" charset="-122"/>
                <a:cs typeface="Arial" panose="020B0604020202020204" pitchFamily="34" charset="0"/>
              </a:endParaRPr>
            </a:p>
          </p:txBody>
        </p:sp>
        <p:sp>
          <p:nvSpPr>
            <p:cNvPr id="10" name="文本框 9"/>
            <p:cNvSpPr txBox="1">
              <a:spLocks noChangeAspect="1"/>
            </p:cNvSpPr>
            <p:nvPr/>
          </p:nvSpPr>
          <p:spPr>
            <a:xfrm>
              <a:off x="3227705" y="2804160"/>
              <a:ext cx="1422400" cy="1076960"/>
            </a:xfrm>
            <a:prstGeom prst="rect">
              <a:avLst/>
            </a:prstGeom>
            <a:noFill/>
          </p:spPr>
          <p:txBody>
            <a:bodyPr wrap="square" rtlCol="0">
              <a:spAutoFit/>
            </a:bodyPr>
            <a:lstStyle>
              <a:defPPr>
                <a:defRPr lang="zh-CN"/>
              </a:defPPr>
              <a:lvl1pPr algn="ctr">
                <a:spcBef>
                  <a:spcPts val="600"/>
                </a:spcBef>
                <a:buClr>
                  <a:schemeClr val="bg1">
                    <a:lumMod val="50000"/>
                  </a:schemeClr>
                </a:buClr>
                <a:buSzPct val="80000"/>
                <a:buNone/>
                <a:defRPr sz="2000">
                  <a:solidFill>
                    <a:schemeClr val="bg1"/>
                  </a:solidFill>
                  <a:latin typeface="Times New Roman" panose="02020603050405020304" pitchFamily="18" charset="0"/>
                  <a:ea typeface="华文中宋" panose="02010600040101010101" charset="-122"/>
                  <a:cs typeface="Times New Roman" panose="02020603050405020304" pitchFamily="18" charset="0"/>
                </a:defRPr>
              </a:lvl1pPr>
            </a:lstStyle>
            <a:p>
              <a:r>
                <a:rPr lang="zh-CN" altLang="en-US" sz="1800" b="1" dirty="0">
                  <a:latin typeface="微软雅黑" panose="020B0503020204020204" pitchFamily="34" charset="-122"/>
                  <a:ea typeface="微软雅黑" panose="020B0503020204020204" pitchFamily="34" charset="-122"/>
                </a:rPr>
                <a:t>超高可靠</a:t>
              </a:r>
              <a:endParaRPr lang="en-US" altLang="zh-CN" sz="1800" b="1" dirty="0">
                <a:latin typeface="微软雅黑" panose="020B0503020204020204" pitchFamily="34" charset="-122"/>
                <a:ea typeface="微软雅黑" panose="020B0503020204020204" pitchFamily="34" charset="-122"/>
              </a:endParaRPr>
            </a:p>
            <a:p>
              <a:r>
                <a:rPr lang="zh-CN" altLang="en-US" sz="1800" b="1" dirty="0">
                  <a:latin typeface="微软雅黑" panose="020B0503020204020204" pitchFamily="34" charset="-122"/>
                  <a:ea typeface="微软雅黑" panose="020B0503020204020204" pitchFamily="34" charset="-122"/>
                </a:rPr>
                <a:t>低时延通信</a:t>
              </a:r>
              <a:endParaRPr lang="en-US" altLang="zh-CN" sz="1800" b="1" dirty="0">
                <a:latin typeface="微软雅黑" panose="020B0503020204020204" pitchFamily="34" charset="-122"/>
                <a:ea typeface="微软雅黑" panose="020B0503020204020204" pitchFamily="34" charset="-122"/>
              </a:endParaRPr>
            </a:p>
            <a:p>
              <a:r>
                <a:rPr lang="en-US" altLang="zh-CN" sz="1800" b="1" dirty="0" err="1"/>
                <a:t>uRLLC</a:t>
              </a:r>
              <a:endParaRPr lang="zh-CN" altLang="en-US" sz="1800" b="1" dirty="0" err="1"/>
            </a:p>
          </p:txBody>
        </p:sp>
      </p:grpSp>
      <p:grpSp>
        <p:nvGrpSpPr>
          <p:cNvPr id="11" name="组合 10"/>
          <p:cNvGrpSpPr/>
          <p:nvPr/>
        </p:nvGrpSpPr>
        <p:grpSpPr>
          <a:xfrm>
            <a:off x="3789024" y="3742025"/>
            <a:ext cx="1774332" cy="1690609"/>
            <a:chOff x="2269365" y="3982720"/>
            <a:chExt cx="1560831" cy="1738630"/>
          </a:xfrm>
        </p:grpSpPr>
        <p:sp>
          <p:nvSpPr>
            <p:cNvPr id="12" name="六边形 11"/>
            <p:cNvSpPr>
              <a:spLocks noChangeAspect="1"/>
            </p:cNvSpPr>
            <p:nvPr/>
          </p:nvSpPr>
          <p:spPr bwMode="auto">
            <a:xfrm rot="5400000">
              <a:off x="2186305" y="4102735"/>
              <a:ext cx="1738630" cy="1498600"/>
            </a:xfrm>
            <a:prstGeom prst="hexagon">
              <a:avLst/>
            </a:prstGeom>
            <a:solidFill>
              <a:srgbClr val="C00000"/>
            </a:solidFill>
            <a:ln>
              <a:noFill/>
            </a:ln>
            <a:effectLst/>
          </p:spPr>
          <p:txBody>
            <a:bodyPr vert="horz" wrap="square" lIns="0" tIns="0" rIns="0" bIns="0" numCol="1" rtlCol="0" anchor="ctr" anchorCtr="0" compatLnSpc="1"/>
            <a:lstStyle/>
            <a:p>
              <a:pPr algn="ctr">
                <a:buNone/>
              </a:pPr>
              <a:endParaRPr lang="zh-CN" altLang="en-US" dirty="0">
                <a:latin typeface="Arial" panose="020B0604020202020204" pitchFamily="34" charset="0"/>
                <a:ea typeface="华文细黑" panose="02010600040101010101" pitchFamily="2" charset="-122"/>
                <a:cs typeface="Arial" panose="020B0604020202020204" pitchFamily="34" charset="0"/>
              </a:endParaRPr>
            </a:p>
          </p:txBody>
        </p:sp>
        <p:sp>
          <p:nvSpPr>
            <p:cNvPr id="13" name="文本框 12"/>
            <p:cNvSpPr txBox="1">
              <a:spLocks noChangeAspect="1"/>
            </p:cNvSpPr>
            <p:nvPr/>
          </p:nvSpPr>
          <p:spPr>
            <a:xfrm>
              <a:off x="2269365" y="4528601"/>
              <a:ext cx="1560831" cy="646331"/>
            </a:xfrm>
            <a:prstGeom prst="rect">
              <a:avLst/>
            </a:prstGeom>
            <a:noFill/>
          </p:spPr>
          <p:txBody>
            <a:bodyPr wrap="square" rtlCol="0">
              <a:spAutoFit/>
            </a:bodyPr>
            <a:lstStyle>
              <a:defPPr>
                <a:defRPr lang="zh-CN"/>
              </a:defPPr>
              <a:lvl1pPr algn="ctr">
                <a:spcBef>
                  <a:spcPts val="600"/>
                </a:spcBef>
                <a:buClr>
                  <a:schemeClr val="bg1">
                    <a:lumMod val="50000"/>
                  </a:schemeClr>
                </a:buClr>
                <a:buSzPct val="80000"/>
                <a:buNone/>
                <a:defRPr>
                  <a:solidFill>
                    <a:schemeClr val="bg1"/>
                  </a:solidFill>
                  <a:latin typeface="Times New Roman" panose="02020603050405020304" pitchFamily="18" charset="0"/>
                  <a:ea typeface="华文中宋" panose="02010600040101010101" charset="-122"/>
                  <a:cs typeface="Times New Roman" panose="02020603050405020304" pitchFamily="18" charset="0"/>
                </a:defRPr>
              </a:lvl1pPr>
            </a:lstStyle>
            <a:p>
              <a:r>
                <a:rPr lang="zh-CN" altLang="en-US" b="1" dirty="0">
                  <a:ea typeface="微软雅黑" panose="020B0503020204020204" pitchFamily="34" charset="-122"/>
                </a:rPr>
                <a:t>增强移动宽带</a:t>
              </a:r>
              <a:r>
                <a:rPr lang="en-US" altLang="zh-CN" b="1" dirty="0" err="1">
                  <a:ea typeface="微软雅黑" panose="020B0503020204020204" pitchFamily="34" charset="-122"/>
                </a:rPr>
                <a:t>eMBB</a:t>
              </a:r>
              <a:endParaRPr lang="zh-CN" altLang="en-US" b="1" dirty="0" err="1">
                <a:ea typeface="微软雅黑" panose="020B0503020204020204" pitchFamily="34" charset="-122"/>
              </a:endParaRPr>
            </a:p>
          </p:txBody>
        </p:sp>
      </p:grpSp>
      <p:sp>
        <p:nvSpPr>
          <p:cNvPr id="14" name="文本框 13"/>
          <p:cNvSpPr txBox="1"/>
          <p:nvPr/>
        </p:nvSpPr>
        <p:spPr>
          <a:xfrm>
            <a:off x="1199456" y="1600365"/>
            <a:ext cx="3108271" cy="584775"/>
          </a:xfrm>
          <a:prstGeom prst="rect">
            <a:avLst/>
          </a:prstGeom>
          <a:noFill/>
        </p:spPr>
        <p:txBody>
          <a:bodyPr wrap="square" rtlCol="0">
            <a:spAutoFit/>
          </a:bodyPr>
          <a:lstStyle/>
          <a:p>
            <a:pPr>
              <a:spcBef>
                <a:spcPts val="600"/>
              </a:spcBef>
              <a:buClr>
                <a:schemeClr val="bg1">
                  <a:lumMod val="50000"/>
                </a:schemeClr>
              </a:buClr>
              <a:buSzPct val="80000"/>
              <a:buNone/>
            </a:pPr>
            <a:r>
              <a:rPr lang="zh-CN" altLang="en-US" sz="1600" b="1" dirty="0">
                <a:solidFill>
                  <a:srgbClr val="FF0000"/>
                </a:solidFill>
                <a:latin typeface="微软雅黑" panose="020B0503020204020204" pitchFamily="34" charset="-122"/>
                <a:ea typeface="微软雅黑" panose="020B0503020204020204" pitchFamily="34" charset="-122"/>
                <a:cs typeface="Arial" panose="020B0604020202020204" pitchFamily="34" charset="0"/>
              </a:rPr>
              <a:t>应用拓展进入行业</a:t>
            </a:r>
            <a:r>
              <a:rPr lang="zh-CN" altLang="en-US" sz="1600" b="1" dirty="0">
                <a:latin typeface="微软雅黑" panose="020B0503020204020204" pitchFamily="34" charset="-122"/>
                <a:ea typeface="微软雅黑" panose="020B0503020204020204" pitchFamily="34" charset="-122"/>
                <a:cs typeface="Arial" panose="020B0604020202020204" pitchFamily="34" charset="0"/>
              </a:rPr>
              <a:t>：资产追踪、智慧农业、公用事业监控等</a:t>
            </a:r>
            <a:endParaRPr lang="zh-CN" altLang="en-US" sz="1600" b="1" dirty="0">
              <a:latin typeface="微软雅黑" panose="020B0503020204020204" pitchFamily="34" charset="-122"/>
              <a:ea typeface="微软雅黑" panose="020B0503020204020204" pitchFamily="34" charset="-122"/>
              <a:cs typeface="Arial" panose="020B0604020202020204" pitchFamily="34" charset="0"/>
            </a:endParaRPr>
          </a:p>
        </p:txBody>
      </p:sp>
      <p:sp>
        <p:nvSpPr>
          <p:cNvPr id="15" name="文本框 14"/>
          <p:cNvSpPr txBox="1"/>
          <p:nvPr/>
        </p:nvSpPr>
        <p:spPr>
          <a:xfrm>
            <a:off x="1211500" y="5423122"/>
            <a:ext cx="7344816" cy="584775"/>
          </a:xfrm>
          <a:prstGeom prst="rect">
            <a:avLst/>
          </a:prstGeom>
          <a:noFill/>
        </p:spPr>
        <p:txBody>
          <a:bodyPr wrap="square" rtlCol="0">
            <a:spAutoFit/>
          </a:bodyPr>
          <a:lstStyle>
            <a:defPPr>
              <a:defRPr lang="zh-CN"/>
            </a:defPPr>
            <a:lvl1pPr>
              <a:spcBef>
                <a:spcPts val="600"/>
              </a:spcBef>
              <a:buClr>
                <a:schemeClr val="bg1">
                  <a:lumMod val="50000"/>
                </a:schemeClr>
              </a:buClr>
              <a:buSzPct val="80000"/>
              <a:buNone/>
              <a:defRPr sz="1200" b="0">
                <a:solidFill>
                  <a:srgbClr val="FF0000"/>
                </a:solidFill>
                <a:latin typeface="微软雅黑" panose="020B0503020204020204" pitchFamily="34" charset="-122"/>
                <a:ea typeface="微软雅黑" panose="020B0503020204020204" pitchFamily="34" charset="-122"/>
                <a:cs typeface="Arial" panose="020B0604020202020204" pitchFamily="34" charset="0"/>
              </a:defRPr>
            </a:lvl1pPr>
          </a:lstStyle>
          <a:p>
            <a:r>
              <a:rPr lang="zh-CN" altLang="en-US" sz="1600" b="1" dirty="0"/>
              <a:t>提高传输速率：</a:t>
            </a:r>
            <a:r>
              <a:rPr lang="en-US" altLang="zh-CN" sz="1600" b="1" dirty="0">
                <a:solidFill>
                  <a:schemeClr val="tx1"/>
                </a:solidFill>
              </a:rPr>
              <a:t>100M-1G</a:t>
            </a:r>
            <a:endParaRPr lang="en-US" altLang="zh-CN" sz="1600" b="1" dirty="0">
              <a:solidFill>
                <a:schemeClr val="tx1"/>
              </a:solidFill>
            </a:endParaRPr>
          </a:p>
          <a:p>
            <a:pPr>
              <a:spcBef>
                <a:spcPts val="0"/>
              </a:spcBef>
            </a:pPr>
            <a:r>
              <a:rPr lang="zh-CN" altLang="en-US" sz="1600" b="1" dirty="0"/>
              <a:t>拓展个人应用：</a:t>
            </a:r>
            <a:r>
              <a:rPr lang="zh-CN" altLang="en-US" sz="1600" b="1" dirty="0">
                <a:solidFill>
                  <a:schemeClr val="tx1"/>
                </a:solidFill>
              </a:rPr>
              <a:t>增强现实和虚拟现实（</a:t>
            </a:r>
            <a:r>
              <a:rPr lang="en-US" altLang="zh-CN" sz="1600" b="1" dirty="0">
                <a:solidFill>
                  <a:schemeClr val="tx1"/>
                </a:solidFill>
              </a:rPr>
              <a:t>AR/VR</a:t>
            </a:r>
            <a:r>
              <a:rPr lang="zh-CN" altLang="en-US" sz="1600" b="1" dirty="0">
                <a:solidFill>
                  <a:schemeClr val="tx1"/>
                </a:solidFill>
              </a:rPr>
              <a:t>）、增强型室内无线宽带覆盖</a:t>
            </a:r>
            <a:endParaRPr lang="zh-CN" altLang="en-US" sz="1600" b="1" dirty="0">
              <a:solidFill>
                <a:schemeClr val="tx1"/>
              </a:solidFill>
            </a:endParaRPr>
          </a:p>
        </p:txBody>
      </p:sp>
      <p:sp>
        <p:nvSpPr>
          <p:cNvPr id="16" name="文本框 15"/>
          <p:cNvSpPr txBox="1"/>
          <p:nvPr/>
        </p:nvSpPr>
        <p:spPr>
          <a:xfrm>
            <a:off x="5818025" y="1600365"/>
            <a:ext cx="2738291" cy="584775"/>
          </a:xfrm>
          <a:prstGeom prst="rect">
            <a:avLst/>
          </a:prstGeom>
          <a:noFill/>
        </p:spPr>
        <p:txBody>
          <a:bodyPr wrap="square" rtlCol="0">
            <a:spAutoFit/>
          </a:bodyPr>
          <a:lstStyle>
            <a:defPPr>
              <a:defRPr lang="zh-CN"/>
            </a:defPPr>
            <a:lvl1pPr>
              <a:spcBef>
                <a:spcPts val="600"/>
              </a:spcBef>
              <a:buClr>
                <a:schemeClr val="bg1">
                  <a:lumMod val="50000"/>
                </a:schemeClr>
              </a:buClr>
              <a:buSzPct val="80000"/>
              <a:buNone/>
              <a:defRPr sz="1200" b="0">
                <a:solidFill>
                  <a:srgbClr val="FF0000"/>
                </a:solidFill>
                <a:latin typeface="微软雅黑" panose="020B0503020204020204" pitchFamily="34" charset="-122"/>
                <a:ea typeface="微软雅黑" panose="020B0503020204020204" pitchFamily="34" charset="-122"/>
                <a:cs typeface="Arial" panose="020B0604020202020204" pitchFamily="34" charset="0"/>
              </a:defRPr>
            </a:lvl1pPr>
          </a:lstStyle>
          <a:p>
            <a:r>
              <a:rPr lang="zh-CN" altLang="en-US" sz="1600" b="1" dirty="0"/>
              <a:t>应用拓展进入行业</a:t>
            </a:r>
            <a:r>
              <a:rPr lang="zh-CN" altLang="en-US" sz="1600" b="1" dirty="0">
                <a:solidFill>
                  <a:schemeClr val="tx1"/>
                </a:solidFill>
              </a:rPr>
              <a:t>：自动驾驶、工业</a:t>
            </a:r>
            <a:r>
              <a:rPr lang="en-US" altLang="zh-CN" sz="1600" b="1" dirty="0">
                <a:solidFill>
                  <a:schemeClr val="tx1"/>
                </a:solidFill>
              </a:rPr>
              <a:t>4.0</a:t>
            </a:r>
            <a:r>
              <a:rPr lang="zh-CN" altLang="en-US" sz="1600" b="1" dirty="0">
                <a:solidFill>
                  <a:schemeClr val="tx1"/>
                </a:solidFill>
              </a:rPr>
              <a:t>、机器人控制等</a:t>
            </a:r>
            <a:endParaRPr lang="zh-CN" altLang="en-US" sz="1600" b="1" dirty="0">
              <a:solidFill>
                <a:schemeClr val="tx1"/>
              </a:solidFill>
            </a:endParaRPr>
          </a:p>
        </p:txBody>
      </p:sp>
      <p:grpSp>
        <p:nvGrpSpPr>
          <p:cNvPr id="17" name="组合 16"/>
          <p:cNvGrpSpPr/>
          <p:nvPr/>
        </p:nvGrpSpPr>
        <p:grpSpPr>
          <a:xfrm>
            <a:off x="4307727" y="3302288"/>
            <a:ext cx="848185" cy="709930"/>
            <a:chOff x="2679265" y="3621405"/>
            <a:chExt cx="746125" cy="709930"/>
          </a:xfrm>
        </p:grpSpPr>
        <p:sp>
          <p:nvSpPr>
            <p:cNvPr id="18" name="椭圆 17"/>
            <p:cNvSpPr>
              <a:spLocks noChangeAspect="1"/>
            </p:cNvSpPr>
            <p:nvPr/>
          </p:nvSpPr>
          <p:spPr bwMode="auto">
            <a:xfrm>
              <a:off x="2689860" y="3621405"/>
              <a:ext cx="709930" cy="709930"/>
            </a:xfrm>
            <a:prstGeom prst="ellipse">
              <a:avLst/>
            </a:prstGeom>
            <a:solidFill>
              <a:schemeClr val="bg1"/>
            </a:solidFill>
            <a:ln>
              <a:noFill/>
            </a:ln>
            <a:effectLst/>
          </p:spPr>
          <p:txBody>
            <a:bodyPr vert="horz" wrap="square" lIns="0" tIns="0" rIns="0" bIns="0" numCol="1" rtlCol="0" anchor="ctr" anchorCtr="0" compatLnSpc="1"/>
            <a:lstStyle/>
            <a:p>
              <a:pPr algn="ctr">
                <a:buNone/>
              </a:pPr>
              <a:endParaRPr lang="zh-CN" altLang="en-US" dirty="0">
                <a:latin typeface="Arial" panose="020B0604020202020204" pitchFamily="34" charset="0"/>
                <a:ea typeface="华文细黑" panose="02010600040101010101" pitchFamily="2" charset="-122"/>
                <a:cs typeface="Arial" panose="020B0604020202020204" pitchFamily="34" charset="0"/>
              </a:endParaRPr>
            </a:p>
          </p:txBody>
        </p:sp>
        <p:sp>
          <p:nvSpPr>
            <p:cNvPr id="19" name="文本框 18"/>
            <p:cNvSpPr txBox="1">
              <a:spLocks noChangeAspect="1"/>
            </p:cNvSpPr>
            <p:nvPr/>
          </p:nvSpPr>
          <p:spPr>
            <a:xfrm>
              <a:off x="2679265" y="3719303"/>
              <a:ext cx="746125" cy="523240"/>
            </a:xfrm>
            <a:prstGeom prst="rect">
              <a:avLst/>
            </a:prstGeom>
            <a:noFill/>
          </p:spPr>
          <p:txBody>
            <a:bodyPr wrap="square" rtlCol="0">
              <a:spAutoFit/>
            </a:bodyPr>
            <a:lstStyle/>
            <a:p>
              <a:pPr algn="ctr">
                <a:spcBef>
                  <a:spcPts val="600"/>
                </a:spcBef>
                <a:buClr>
                  <a:schemeClr val="bg1">
                    <a:lumMod val="50000"/>
                  </a:schemeClr>
                </a:buClr>
                <a:buSzPct val="80000"/>
                <a:buNone/>
              </a:pPr>
              <a:r>
                <a:rPr lang="en-US" altLang="zh-CN" sz="2800" b="1" dirty="0">
                  <a:latin typeface="Arial" panose="020B0604020202020204" pitchFamily="34" charset="0"/>
                  <a:ea typeface="华文细黑" panose="02010600040101010101" pitchFamily="2" charset="-122"/>
                  <a:cs typeface="Arial" panose="020B0604020202020204" pitchFamily="34" charset="0"/>
                </a:rPr>
                <a:t>5G</a:t>
              </a:r>
              <a:endParaRPr lang="zh-CN" altLang="en-US" sz="2800" b="1" dirty="0" err="1">
                <a:latin typeface="Arial" panose="020B0604020202020204" pitchFamily="34" charset="0"/>
                <a:ea typeface="华文细黑" panose="02010600040101010101" pitchFamily="2" charset="-122"/>
                <a:cs typeface="Arial" panose="020B0604020202020204" pitchFamily="34" charset="0"/>
              </a:endParaRPr>
            </a:p>
          </p:txBody>
        </p:sp>
      </p:grpSp>
      <p:sp>
        <p:nvSpPr>
          <p:cNvPr id="20" name="文本框 19"/>
          <p:cNvSpPr txBox="1"/>
          <p:nvPr/>
        </p:nvSpPr>
        <p:spPr>
          <a:xfrm>
            <a:off x="1211500" y="4092081"/>
            <a:ext cx="6325271" cy="1077218"/>
          </a:xfrm>
          <a:prstGeom prst="rect">
            <a:avLst/>
          </a:prstGeom>
          <a:noFill/>
          <a:ln w="41275">
            <a:solidFill>
              <a:srgbClr val="A8A9AD"/>
            </a:solidFill>
            <a:prstDash val="dash"/>
          </a:ln>
        </p:spPr>
        <p:txBody>
          <a:bodyPr wrap="square" rtlCol="0">
            <a:spAutoFit/>
          </a:bodyPr>
          <a:lstStyle/>
          <a:p>
            <a:pPr>
              <a:spcBef>
                <a:spcPts val="600"/>
              </a:spcBef>
              <a:buClr>
                <a:schemeClr val="bg1">
                  <a:lumMod val="50000"/>
                </a:schemeClr>
              </a:buClr>
              <a:buSzPct val="80000"/>
              <a:buNone/>
            </a:pPr>
            <a:endParaRPr lang="en-US" altLang="zh-CN" b="1" dirty="0">
              <a:latin typeface="微软雅黑" panose="020B0503020204020204" pitchFamily="34" charset="-122"/>
              <a:ea typeface="微软雅黑" panose="020B0503020204020204" pitchFamily="34" charset="-122"/>
              <a:cs typeface="Arial" panose="020B0604020202020204" pitchFamily="34" charset="0"/>
            </a:endParaRPr>
          </a:p>
          <a:p>
            <a:pPr>
              <a:spcBef>
                <a:spcPts val="600"/>
              </a:spcBef>
              <a:buClr>
                <a:schemeClr val="bg1">
                  <a:lumMod val="50000"/>
                </a:schemeClr>
              </a:buClr>
              <a:buSzPct val="80000"/>
              <a:buNone/>
            </a:pPr>
            <a:r>
              <a:rPr lang="zh-CN" altLang="en-US" b="1" dirty="0">
                <a:latin typeface="微软雅黑" panose="020B0503020204020204" pitchFamily="34" charset="-122"/>
                <a:ea typeface="微软雅黑" panose="020B0503020204020204" pitchFamily="34" charset="-122"/>
                <a:cs typeface="Arial" panose="020B0604020202020204" pitchFamily="34" charset="0"/>
              </a:rPr>
              <a:t>提高传输效率</a:t>
            </a:r>
            <a:endParaRPr lang="en-US" altLang="zh-CN" b="1" dirty="0">
              <a:latin typeface="微软雅黑" panose="020B0503020204020204" pitchFamily="34" charset="-122"/>
              <a:ea typeface="微软雅黑" panose="020B0503020204020204" pitchFamily="34" charset="-122"/>
              <a:cs typeface="Arial" panose="020B0604020202020204" pitchFamily="34" charset="0"/>
            </a:endParaRPr>
          </a:p>
          <a:p>
            <a:pPr>
              <a:spcBef>
                <a:spcPts val="600"/>
              </a:spcBef>
              <a:buClr>
                <a:schemeClr val="bg1">
                  <a:lumMod val="50000"/>
                </a:schemeClr>
              </a:buClr>
              <a:buSzPct val="80000"/>
              <a:buNone/>
            </a:pPr>
            <a:endParaRPr lang="zh-CN" altLang="en-US" b="1" dirty="0">
              <a:latin typeface="微软雅黑" panose="020B0503020204020204" pitchFamily="34" charset="-122"/>
              <a:ea typeface="微软雅黑" panose="020B0503020204020204" pitchFamily="34" charset="-122"/>
              <a:cs typeface="Arial" panose="020B0604020202020204" pitchFamily="34" charset="0"/>
            </a:endParaRPr>
          </a:p>
        </p:txBody>
      </p:sp>
      <p:sp>
        <p:nvSpPr>
          <p:cNvPr id="21" name="文本框 20"/>
          <p:cNvSpPr txBox="1"/>
          <p:nvPr/>
        </p:nvSpPr>
        <p:spPr>
          <a:xfrm>
            <a:off x="1211500" y="2406393"/>
            <a:ext cx="6325272" cy="1077218"/>
          </a:xfrm>
          <a:prstGeom prst="rect">
            <a:avLst/>
          </a:prstGeom>
          <a:noFill/>
          <a:ln w="41275" cap="flat" cmpd="sng">
            <a:solidFill>
              <a:srgbClr val="A8A9AD"/>
            </a:solidFill>
            <a:prstDash val="dash"/>
          </a:ln>
        </p:spPr>
        <p:txBody>
          <a:bodyPr vert="horz" wrap="square" lIns="91440" tIns="45720" rIns="91440" bIns="45720" numCol="1" anchor="t">
            <a:spAutoFit/>
          </a:bodyPr>
          <a:lstStyle/>
          <a:p>
            <a:pPr marL="0" indent="0" algn="l" defTabSz="914400" eaLnBrk="0" fontAlgn="auto" latinLnBrk="0">
              <a:lnSpc>
                <a:spcPct val="100000"/>
              </a:lnSpc>
              <a:spcBef>
                <a:spcPts val="600"/>
              </a:spcBef>
              <a:spcAft>
                <a:spcPts val="0"/>
              </a:spcAft>
              <a:buFontTx/>
              <a:buNone/>
            </a:pPr>
            <a:endParaRPr lang="en-US" altLang="ko-KR" b="1" dirty="0">
              <a:latin typeface="微软雅黑" panose="020B0503020204020204" pitchFamily="34" charset="-122"/>
              <a:ea typeface="微软雅黑" panose="020B0503020204020204" pitchFamily="34" charset="-122"/>
            </a:endParaRPr>
          </a:p>
          <a:p>
            <a:pPr eaLnBrk="0">
              <a:spcBef>
                <a:spcPts val="600"/>
              </a:spcBef>
            </a:pPr>
            <a:r>
              <a:rPr lang="en-US" altLang="ko-KR" b="1" dirty="0" err="1">
                <a:latin typeface="微软雅黑" panose="020B0503020204020204" pitchFamily="34" charset="-122"/>
                <a:ea typeface="微软雅黑" panose="020B0503020204020204" pitchFamily="34" charset="-122"/>
              </a:rPr>
              <a:t>万物互联时代</a:t>
            </a:r>
            <a:endParaRPr lang="en-US" altLang="ko-KR" sz="1800" b="1" strike="noStrike" cap="none" dirty="0">
              <a:latin typeface="微软雅黑" panose="020B0503020204020204" pitchFamily="34" charset="-122"/>
              <a:ea typeface="微软雅黑" panose="020B0503020204020204" pitchFamily="34" charset="-122"/>
            </a:endParaRPr>
          </a:p>
          <a:p>
            <a:pPr marL="0" indent="0" algn="l" defTabSz="914400" eaLnBrk="0" fontAlgn="auto" latinLnBrk="0">
              <a:lnSpc>
                <a:spcPct val="100000"/>
              </a:lnSpc>
              <a:spcBef>
                <a:spcPts val="600"/>
              </a:spcBef>
              <a:spcAft>
                <a:spcPts val="0"/>
              </a:spcAft>
              <a:buFontTx/>
              <a:buNone/>
            </a:pPr>
            <a:endParaRPr lang="ko-KR" altLang="en-US" sz="1800" b="1" strike="noStrike" cap="none" dirty="0">
              <a:latin typeface="微软雅黑" panose="020B0503020204020204" pitchFamily="34" charset="-122"/>
              <a:ea typeface="宋体" panose="02010600030101010101" pitchFamily="2" charset="-122"/>
            </a:endParaRPr>
          </a:p>
        </p:txBody>
      </p:sp>
      <p:sp>
        <p:nvSpPr>
          <p:cNvPr id="22" name="矩形 21"/>
          <p:cNvSpPr/>
          <p:nvPr/>
        </p:nvSpPr>
        <p:spPr>
          <a:xfrm>
            <a:off x="756989" y="1052736"/>
            <a:ext cx="2098651" cy="523220"/>
          </a:xfrm>
          <a:prstGeom prst="rect">
            <a:avLst/>
          </a:prstGeom>
        </p:spPr>
        <p:txBody>
          <a:bodyPr wrap="none">
            <a:spAutoFit/>
          </a:bodyPr>
          <a:lstStyle/>
          <a:p>
            <a:pPr>
              <a:buNone/>
            </a:pPr>
            <a:r>
              <a:rPr lang="en-US" altLang="zh-CN" sz="2800" b="0" dirty="0">
                <a:latin typeface="微软雅黑" panose="020B0503020204020204" pitchFamily="34" charset="-122"/>
                <a:ea typeface="微软雅黑" panose="020B0503020204020204" pitchFamily="34" charset="-122"/>
              </a:rPr>
              <a:t>5G</a:t>
            </a:r>
            <a:r>
              <a:rPr lang="zh-CN" altLang="en-US" sz="2800" b="0" dirty="0">
                <a:latin typeface="微软雅黑" panose="020B0503020204020204" pitchFamily="34" charset="-122"/>
                <a:ea typeface="微软雅黑" panose="020B0503020204020204" pitchFamily="34" charset="-122"/>
              </a:rPr>
              <a:t>三大场景</a:t>
            </a:r>
            <a:endParaRPr lang="zh-CN" altLang="en-US" sz="2800" dirty="0">
              <a:latin typeface="微软雅黑" panose="020B0503020204020204" pitchFamily="34" charset="-122"/>
              <a:ea typeface="微软雅黑" panose="020B0503020204020204" pitchFamily="34" charset="-122"/>
            </a:endParaRPr>
          </a:p>
        </p:txBody>
      </p:sp>
      <p:sp>
        <p:nvSpPr>
          <p:cNvPr id="3" name="文本框 2"/>
          <p:cNvSpPr txBox="1"/>
          <p:nvPr/>
        </p:nvSpPr>
        <p:spPr>
          <a:xfrm>
            <a:off x="8868643" y="2241614"/>
            <a:ext cx="2823631" cy="3000821"/>
          </a:xfrm>
          <a:prstGeom prst="rect">
            <a:avLst/>
          </a:prstGeom>
          <a:noFill/>
        </p:spPr>
        <p:txBody>
          <a:bodyPr wrap="square" rtlCol="0">
            <a:spAutoFit/>
          </a:bodyPr>
          <a:lstStyle/>
          <a:p>
            <a:pPr>
              <a:lnSpc>
                <a:spcPct val="150000"/>
              </a:lnSpc>
            </a:pPr>
            <a:r>
              <a:rPr lang="zh-CN" altLang="en-US" dirty="0">
                <a:latin typeface="微软雅黑" panose="020B0503020204020204" pitchFamily="34" charset="-122"/>
                <a:ea typeface="微软雅黑" panose="020B0503020204020204" pitchFamily="34" charset="-122"/>
              </a:rPr>
              <a:t>其中</a:t>
            </a:r>
            <a:r>
              <a:rPr lang="en-US" altLang="zh-CN" dirty="0" err="1">
                <a:solidFill>
                  <a:srgbClr val="FF0000"/>
                </a:solidFill>
                <a:latin typeface="微软雅黑" panose="020B0503020204020204" pitchFamily="34" charset="-122"/>
                <a:ea typeface="微软雅黑" panose="020B0503020204020204" pitchFamily="34" charset="-122"/>
              </a:rPr>
              <a:t>eMBB</a:t>
            </a:r>
            <a:r>
              <a:rPr lang="zh-CN" altLang="en-US" dirty="0">
                <a:latin typeface="微软雅黑" panose="020B0503020204020204" pitchFamily="34" charset="-122"/>
                <a:ea typeface="微软雅黑" panose="020B0503020204020204" pitchFamily="34" charset="-122"/>
              </a:rPr>
              <a:t>相当于</a:t>
            </a:r>
            <a:r>
              <a:rPr lang="en-US" altLang="zh-CN" dirty="0">
                <a:latin typeface="微软雅黑" panose="020B0503020204020204" pitchFamily="34" charset="-122"/>
                <a:ea typeface="微软雅黑" panose="020B0503020204020204" pitchFamily="34" charset="-122"/>
              </a:rPr>
              <a:t>3-4G</a:t>
            </a:r>
            <a:r>
              <a:rPr lang="zh-CN" altLang="en-US" dirty="0">
                <a:latin typeface="微软雅黑" panose="020B0503020204020204" pitchFamily="34" charset="-122"/>
                <a:ea typeface="微软雅黑" panose="020B0503020204020204" pitchFamily="34" charset="-122"/>
              </a:rPr>
              <a:t>网络速率的变化，用于为用户提升更好的</a:t>
            </a:r>
            <a:r>
              <a:rPr lang="zh-CN" altLang="en-US" dirty="0">
                <a:solidFill>
                  <a:srgbClr val="FF0000"/>
                </a:solidFill>
                <a:latin typeface="微软雅黑" panose="020B0503020204020204" pitchFamily="34" charset="-122"/>
                <a:ea typeface="微软雅黑" panose="020B0503020204020204" pitchFamily="34" charset="-122"/>
              </a:rPr>
              <a:t>应用体验</a:t>
            </a:r>
            <a:br>
              <a:rPr lang="zh-CN" altLang="en-US" dirty="0">
                <a:latin typeface="微软雅黑" panose="020B0503020204020204" pitchFamily="34" charset="-122"/>
                <a:ea typeface="微软雅黑" panose="020B0503020204020204" pitchFamily="34" charset="-122"/>
              </a:rPr>
            </a:br>
            <a:r>
              <a:rPr lang="zh-CN" altLang="en-US" dirty="0">
                <a:latin typeface="微软雅黑" panose="020B0503020204020204" pitchFamily="34" charset="-122"/>
                <a:ea typeface="微软雅黑" panose="020B0503020204020204" pitchFamily="34" charset="-122"/>
              </a:rPr>
              <a:t>而</a:t>
            </a:r>
            <a:r>
              <a:rPr lang="en-US" altLang="zh-CN" dirty="0" err="1">
                <a:solidFill>
                  <a:srgbClr val="FF0000"/>
                </a:solidFill>
                <a:latin typeface="微软雅黑" panose="020B0503020204020204" pitchFamily="34" charset="-122"/>
                <a:ea typeface="微软雅黑" panose="020B0503020204020204" pitchFamily="34" charset="-122"/>
              </a:rPr>
              <a:t>mMTC</a:t>
            </a:r>
            <a:r>
              <a:rPr lang="zh-CN" altLang="en-US" dirty="0">
                <a:latin typeface="微软雅黑" panose="020B0503020204020204" pitchFamily="34" charset="-122"/>
                <a:ea typeface="微软雅黑" panose="020B0503020204020204" pitchFamily="34" charset="-122"/>
              </a:rPr>
              <a:t>和</a:t>
            </a:r>
            <a:r>
              <a:rPr lang="en-US" altLang="zh-CN" dirty="0" err="1">
                <a:solidFill>
                  <a:srgbClr val="FF0000"/>
                </a:solidFill>
                <a:latin typeface="微软雅黑" panose="020B0503020204020204" pitchFamily="34" charset="-122"/>
                <a:ea typeface="微软雅黑" panose="020B0503020204020204" pitchFamily="34" charset="-122"/>
              </a:rPr>
              <a:t>uRLLC</a:t>
            </a:r>
            <a:r>
              <a:rPr lang="zh-CN" altLang="en-US" dirty="0">
                <a:latin typeface="微软雅黑" panose="020B0503020204020204" pitchFamily="34" charset="-122"/>
                <a:ea typeface="微软雅黑" panose="020B0503020204020204" pitchFamily="34" charset="-122"/>
              </a:rPr>
              <a:t>则是针对行业推出的全新场景，推动</a:t>
            </a:r>
            <a:r>
              <a:rPr lang="en-US" altLang="zh-CN" dirty="0">
                <a:latin typeface="微软雅黑" panose="020B0503020204020204" pitchFamily="34" charset="-122"/>
                <a:ea typeface="微软雅黑" panose="020B0503020204020204" pitchFamily="34" charset="-122"/>
              </a:rPr>
              <a:t>5G</a:t>
            </a:r>
            <a:r>
              <a:rPr lang="zh-CN" altLang="en-US" dirty="0">
                <a:latin typeface="微软雅黑" panose="020B0503020204020204" pitchFamily="34" charset="-122"/>
                <a:ea typeface="微软雅黑" panose="020B0503020204020204" pitchFamily="34" charset="-122"/>
              </a:rPr>
              <a:t>由移动物联网时代向</a:t>
            </a:r>
            <a:r>
              <a:rPr lang="zh-CN" altLang="en-US" dirty="0">
                <a:solidFill>
                  <a:srgbClr val="FF0000"/>
                </a:solidFill>
                <a:latin typeface="微软雅黑" panose="020B0503020204020204" pitchFamily="34" charset="-122"/>
                <a:ea typeface="微软雅黑" panose="020B0503020204020204" pitchFamily="34" charset="-122"/>
              </a:rPr>
              <a:t>万物互联时代</a:t>
            </a:r>
            <a:r>
              <a:rPr lang="zh-CN" altLang="en-US" dirty="0">
                <a:latin typeface="微软雅黑" panose="020B0503020204020204" pitchFamily="34" charset="-122"/>
                <a:ea typeface="微软雅黑" panose="020B0503020204020204" pitchFamily="34" charset="-122"/>
              </a:rPr>
              <a:t>转变 </a:t>
            </a: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0"/>
          </p:nvPr>
        </p:nvSpPr>
        <p:spPr/>
        <p:txBody>
          <a:bodyPr/>
          <a:lstStyle/>
          <a:p>
            <a:pPr>
              <a:defRPr/>
            </a:pPr>
            <a:endParaRPr lang="zh-CN" altLang="en-US" dirty="0"/>
          </a:p>
        </p:txBody>
      </p:sp>
      <p:sp>
        <p:nvSpPr>
          <p:cNvPr id="41988" name="文本框 7"/>
          <p:cNvSpPr txBox="1">
            <a:spLocks noChangeArrowheads="1"/>
          </p:cNvSpPr>
          <p:nvPr/>
        </p:nvSpPr>
        <p:spPr bwMode="auto">
          <a:xfrm>
            <a:off x="613300" y="2958527"/>
            <a:ext cx="4870450" cy="826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9pPr>
          </a:lstStyle>
          <a:p>
            <a:pPr>
              <a:lnSpc>
                <a:spcPct val="125000"/>
              </a:lnSpc>
              <a:spcBef>
                <a:spcPct val="0"/>
              </a:spcBef>
              <a:buFont typeface="Arial" panose="020B0604020202020204" pitchFamily="34" charset="0"/>
              <a:buNone/>
            </a:pPr>
            <a:r>
              <a:rPr lang="zh-CN" altLang="en-US" sz="2000" dirty="0">
                <a:latin typeface="微软雅黑" panose="020B0503020204020204" pitchFamily="34" charset="-122"/>
                <a:ea typeface="微软雅黑" panose="020B0503020204020204" pitchFamily="34" charset="-122"/>
              </a:rPr>
              <a:t>采用集中式或分布式的鉴权和认证方法，通过虚拟机隔离提升虚拟化安全。</a:t>
            </a:r>
            <a:endParaRPr lang="zh-CN" altLang="en-US" sz="2000" dirty="0">
              <a:latin typeface="微软雅黑" panose="020B0503020204020204" pitchFamily="34" charset="-122"/>
              <a:ea typeface="微软雅黑" panose="020B0503020204020204" pitchFamily="34" charset="-122"/>
            </a:endParaRPr>
          </a:p>
        </p:txBody>
      </p:sp>
      <p:sp>
        <p:nvSpPr>
          <p:cNvPr id="41989" name="文本框 8"/>
          <p:cNvSpPr txBox="1">
            <a:spLocks noChangeArrowheads="1"/>
          </p:cNvSpPr>
          <p:nvPr/>
        </p:nvSpPr>
        <p:spPr bwMode="auto">
          <a:xfrm>
            <a:off x="634310" y="5787169"/>
            <a:ext cx="61102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9pPr>
          </a:lstStyle>
          <a:p>
            <a:pPr>
              <a:lnSpc>
                <a:spcPct val="100000"/>
              </a:lnSpc>
              <a:spcBef>
                <a:spcPct val="0"/>
              </a:spcBef>
              <a:buFont typeface="Arial" panose="020B0604020202020204" pitchFamily="34" charset="0"/>
              <a:buNone/>
            </a:pPr>
            <a:r>
              <a:rPr lang="zh-CN" altLang="en-US" sz="2000" dirty="0">
                <a:latin typeface="微软雅黑" panose="020B0503020204020204" pitchFamily="34" charset="-122"/>
                <a:ea typeface="微软雅黑" panose="020B0503020204020204" pitchFamily="34" charset="-122"/>
              </a:rPr>
              <a:t>充分利用已有通信安全协议、密码加密和解密体系。</a:t>
            </a:r>
            <a:endParaRPr lang="zh-CN" altLang="en-US" sz="2000" dirty="0">
              <a:latin typeface="微软雅黑" panose="020B0503020204020204" pitchFamily="34" charset="-122"/>
              <a:ea typeface="微软雅黑" panose="020B0503020204020204" pitchFamily="34" charset="-122"/>
            </a:endParaRPr>
          </a:p>
        </p:txBody>
      </p:sp>
      <p:sp>
        <p:nvSpPr>
          <p:cNvPr id="41990" name="文本框 9"/>
          <p:cNvSpPr txBox="1">
            <a:spLocks noChangeArrowheads="1"/>
          </p:cNvSpPr>
          <p:nvPr/>
        </p:nvSpPr>
        <p:spPr bwMode="auto">
          <a:xfrm>
            <a:off x="613300" y="1768289"/>
            <a:ext cx="41021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9pPr>
          </a:lstStyle>
          <a:p>
            <a:pPr>
              <a:lnSpc>
                <a:spcPct val="100000"/>
              </a:lnSpc>
              <a:spcBef>
                <a:spcPct val="0"/>
              </a:spcBef>
              <a:buFont typeface="Arial" panose="020B0604020202020204" pitchFamily="34" charset="0"/>
              <a:buNone/>
            </a:pPr>
            <a:r>
              <a:rPr lang="zh-CN" altLang="en-US" sz="2000" dirty="0">
                <a:latin typeface="微软雅黑" panose="020B0503020204020204" pitchFamily="34" charset="-122"/>
                <a:ea typeface="微软雅黑" panose="020B0503020204020204" pitchFamily="34" charset="-122"/>
              </a:rPr>
              <a:t>采用入侵检测技术发现恶意攻击。</a:t>
            </a:r>
            <a:endParaRPr lang="zh-CN" altLang="en-US" sz="2000" dirty="0">
              <a:latin typeface="微软雅黑" panose="020B0503020204020204" pitchFamily="34" charset="-122"/>
              <a:ea typeface="微软雅黑" panose="020B0503020204020204" pitchFamily="34" charset="-122"/>
            </a:endParaRPr>
          </a:p>
        </p:txBody>
      </p:sp>
      <p:sp>
        <p:nvSpPr>
          <p:cNvPr id="41991" name="文本框 10"/>
          <p:cNvSpPr txBox="1">
            <a:spLocks noChangeArrowheads="1"/>
          </p:cNvSpPr>
          <p:nvPr/>
        </p:nvSpPr>
        <p:spPr bwMode="auto">
          <a:xfrm>
            <a:off x="630197" y="4593666"/>
            <a:ext cx="42354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9pPr>
          </a:lstStyle>
          <a:p>
            <a:pPr>
              <a:lnSpc>
                <a:spcPct val="100000"/>
              </a:lnSpc>
              <a:spcBef>
                <a:spcPct val="0"/>
              </a:spcBef>
              <a:buFont typeface="Arial" panose="020B0604020202020204" pitchFamily="34" charset="0"/>
              <a:buNone/>
            </a:pPr>
            <a:r>
              <a:rPr lang="zh-CN" altLang="en-US" sz="2000" dirty="0">
                <a:latin typeface="微软雅黑" panose="020B0503020204020204" pitchFamily="34" charset="-122"/>
                <a:ea typeface="微软雅黑" panose="020B0503020204020204" pitchFamily="34" charset="-122"/>
              </a:rPr>
              <a:t>应用数据加密增强用户隐私安全。</a:t>
            </a:r>
            <a:endParaRPr lang="zh-CN" altLang="en-US" sz="2000" dirty="0">
              <a:latin typeface="微软雅黑" panose="020B0503020204020204" pitchFamily="34" charset="-122"/>
              <a:ea typeface="微软雅黑" panose="020B0503020204020204" pitchFamily="34" charset="-122"/>
            </a:endParaRPr>
          </a:p>
        </p:txBody>
      </p:sp>
      <p:sp>
        <p:nvSpPr>
          <p:cNvPr id="44043" name="矩形 13"/>
          <p:cNvSpPr>
            <a:spLocks noChangeArrowheads="1"/>
          </p:cNvSpPr>
          <p:nvPr/>
        </p:nvSpPr>
        <p:spPr bwMode="auto">
          <a:xfrm>
            <a:off x="604838" y="2334233"/>
            <a:ext cx="3847528" cy="461665"/>
          </a:xfrm>
          <a:prstGeom prst="rect">
            <a:avLst/>
          </a:prstGeom>
          <a:solidFill>
            <a:schemeClr val="accent1">
              <a:lumMod val="75000"/>
            </a:schemeClr>
          </a:solidFill>
          <a:ln>
            <a:noFill/>
          </a:ln>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9pPr>
          </a:lstStyle>
          <a:p>
            <a:pPr>
              <a:lnSpc>
                <a:spcPct val="100000"/>
              </a:lnSpc>
              <a:spcBef>
                <a:spcPct val="0"/>
              </a:spcBef>
              <a:buFontTx/>
              <a:buNone/>
            </a:pPr>
            <a:r>
              <a:rPr lang="en-US" altLang="zh-CN" sz="2400" b="1">
                <a:solidFill>
                  <a:schemeClr val="bg1"/>
                </a:solidFill>
                <a:latin typeface="微软雅黑" panose="020B0503020204020204" pitchFamily="34" charset="-122"/>
                <a:ea typeface="微软雅黑" panose="020B0503020204020204" pitchFamily="34" charset="-122"/>
              </a:rPr>
              <a:t>2.</a:t>
            </a:r>
            <a:r>
              <a:rPr lang="zh-CN" altLang="en-US" sz="2400" b="1">
                <a:solidFill>
                  <a:schemeClr val="bg1"/>
                </a:solidFill>
                <a:latin typeface="微软雅黑" panose="020B0503020204020204" pitchFamily="34" charset="-122"/>
                <a:ea typeface="微软雅黑" panose="020B0503020204020204" pitchFamily="34" charset="-122"/>
              </a:rPr>
              <a:t>访问控制和用户设备安全</a:t>
            </a:r>
            <a:endParaRPr lang="zh-CN" altLang="en-US" sz="2400" b="1">
              <a:solidFill>
                <a:schemeClr val="bg1"/>
              </a:solidFill>
              <a:latin typeface="微软雅黑" panose="020B0503020204020204" pitchFamily="34" charset="-122"/>
              <a:ea typeface="微软雅黑" panose="020B0503020204020204" pitchFamily="34" charset="-122"/>
            </a:endParaRPr>
          </a:p>
        </p:txBody>
      </p:sp>
      <p:sp>
        <p:nvSpPr>
          <p:cNvPr id="44044" name="矩形 14"/>
          <p:cNvSpPr>
            <a:spLocks noChangeArrowheads="1"/>
          </p:cNvSpPr>
          <p:nvPr/>
        </p:nvSpPr>
        <p:spPr bwMode="auto">
          <a:xfrm>
            <a:off x="630197" y="5159610"/>
            <a:ext cx="1693092" cy="461665"/>
          </a:xfrm>
          <a:prstGeom prst="rect">
            <a:avLst/>
          </a:prstGeom>
          <a:solidFill>
            <a:schemeClr val="accent1">
              <a:lumMod val="75000"/>
            </a:schemeClr>
          </a:solidFill>
          <a:ln>
            <a:noFill/>
          </a:ln>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9pPr>
          </a:lstStyle>
          <a:p>
            <a:pPr>
              <a:lnSpc>
                <a:spcPct val="100000"/>
              </a:lnSpc>
              <a:spcBef>
                <a:spcPct val="0"/>
              </a:spcBef>
              <a:buFontTx/>
              <a:buNone/>
            </a:pPr>
            <a:r>
              <a:rPr lang="en-US" altLang="zh-CN" sz="2400" b="1">
                <a:solidFill>
                  <a:schemeClr val="bg1"/>
                </a:solidFill>
                <a:latin typeface="微软雅黑" panose="020B0503020204020204" pitchFamily="34" charset="-122"/>
                <a:ea typeface="微软雅黑" panose="020B0503020204020204" pitchFamily="34" charset="-122"/>
              </a:rPr>
              <a:t>4.</a:t>
            </a:r>
            <a:r>
              <a:rPr lang="zh-CN" altLang="en-US" sz="2400" b="1">
                <a:solidFill>
                  <a:schemeClr val="bg1"/>
                </a:solidFill>
                <a:latin typeface="微软雅黑" panose="020B0503020204020204" pitchFamily="34" charset="-122"/>
                <a:ea typeface="微软雅黑" panose="020B0503020204020204" pitchFamily="34" charset="-122"/>
              </a:rPr>
              <a:t>密钥管理</a:t>
            </a:r>
            <a:endParaRPr lang="en-US" altLang="zh-CN" sz="2400" b="1">
              <a:solidFill>
                <a:schemeClr val="bg1"/>
              </a:solidFill>
              <a:latin typeface="微软雅黑" panose="020B0503020204020204" pitchFamily="34" charset="-122"/>
              <a:ea typeface="微软雅黑" panose="020B0503020204020204" pitchFamily="34" charset="-122"/>
            </a:endParaRPr>
          </a:p>
        </p:txBody>
      </p:sp>
      <p:sp>
        <p:nvSpPr>
          <p:cNvPr id="44045" name="矩形 15"/>
          <p:cNvSpPr>
            <a:spLocks noChangeArrowheads="1"/>
          </p:cNvSpPr>
          <p:nvPr/>
        </p:nvSpPr>
        <p:spPr bwMode="auto">
          <a:xfrm>
            <a:off x="604838" y="1140433"/>
            <a:ext cx="3803650" cy="461963"/>
          </a:xfrm>
          <a:prstGeom prst="rect">
            <a:avLst/>
          </a:prstGeom>
          <a:solidFill>
            <a:schemeClr val="accent1">
              <a:lumMod val="75000"/>
            </a:schemeClr>
          </a:solidFill>
          <a:ln>
            <a:noFill/>
          </a:ln>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9pPr>
          </a:lstStyle>
          <a:p>
            <a:pPr>
              <a:lnSpc>
                <a:spcPct val="100000"/>
              </a:lnSpc>
              <a:spcBef>
                <a:spcPct val="0"/>
              </a:spcBef>
              <a:buFontTx/>
              <a:buNone/>
            </a:pPr>
            <a:r>
              <a:rPr lang="en-US" altLang="zh-CN" sz="2400" b="1" dirty="0">
                <a:solidFill>
                  <a:schemeClr val="bg1"/>
                </a:solidFill>
                <a:latin typeface="微软雅黑" panose="020B0503020204020204" pitchFamily="34" charset="-122"/>
                <a:ea typeface="微软雅黑" panose="020B0503020204020204" pitchFamily="34" charset="-122"/>
              </a:rPr>
              <a:t>1.MEC</a:t>
            </a:r>
            <a:r>
              <a:rPr lang="zh-CN" altLang="en-US" sz="2400" b="1" dirty="0">
                <a:solidFill>
                  <a:schemeClr val="bg1"/>
                </a:solidFill>
                <a:latin typeface="微软雅黑" panose="020B0503020204020204" pitchFamily="34" charset="-122"/>
                <a:ea typeface="微软雅黑" panose="020B0503020204020204" pitchFamily="34" charset="-122"/>
              </a:rPr>
              <a:t>边缘数据中心安全</a:t>
            </a:r>
            <a:endParaRPr lang="en-US" altLang="zh-CN" sz="2400" b="1" dirty="0">
              <a:solidFill>
                <a:schemeClr val="bg1"/>
              </a:solidFill>
              <a:latin typeface="微软雅黑" panose="020B0503020204020204" pitchFamily="34" charset="-122"/>
              <a:ea typeface="微软雅黑" panose="020B0503020204020204" pitchFamily="34" charset="-122"/>
            </a:endParaRPr>
          </a:p>
        </p:txBody>
      </p:sp>
      <p:sp>
        <p:nvSpPr>
          <p:cNvPr id="44046" name="矩形 16"/>
          <p:cNvSpPr>
            <a:spLocks noChangeArrowheads="1"/>
          </p:cNvSpPr>
          <p:nvPr/>
        </p:nvSpPr>
        <p:spPr bwMode="auto">
          <a:xfrm>
            <a:off x="634310" y="3966107"/>
            <a:ext cx="1693092" cy="461665"/>
          </a:xfrm>
          <a:prstGeom prst="rect">
            <a:avLst/>
          </a:prstGeom>
          <a:solidFill>
            <a:schemeClr val="accent1">
              <a:lumMod val="75000"/>
            </a:schemeClr>
          </a:solidFill>
          <a:ln>
            <a:noFill/>
          </a:ln>
        </p:spPr>
        <p:txBody>
          <a:bodyPr wrap="non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defRPr/>
            </a:pPr>
            <a:r>
              <a:rPr lang="en-US" altLang="zh-CN" sz="2400" b="1" dirty="0">
                <a:solidFill>
                  <a:schemeClr val="bg1"/>
                </a:solidFill>
                <a:latin typeface="微软雅黑" panose="020B0503020204020204" pitchFamily="34" charset="-122"/>
                <a:ea typeface="微软雅黑" panose="020B0503020204020204" pitchFamily="34" charset="-122"/>
              </a:rPr>
              <a:t>3.</a:t>
            </a:r>
            <a:r>
              <a:rPr lang="zh-CN" altLang="en-US" sz="2400" b="1" dirty="0">
                <a:solidFill>
                  <a:schemeClr val="bg1"/>
                </a:solidFill>
                <a:latin typeface="微软雅黑" panose="020B0503020204020204" pitchFamily="34" charset="-122"/>
                <a:ea typeface="微软雅黑" panose="020B0503020204020204" pitchFamily="34" charset="-122"/>
              </a:rPr>
              <a:t>防御策略</a:t>
            </a:r>
            <a:endParaRPr lang="en-US" altLang="zh-CN" sz="2400" b="1" dirty="0">
              <a:solidFill>
                <a:schemeClr val="bg1"/>
              </a:solidFill>
              <a:latin typeface="微软雅黑" panose="020B0503020204020204" pitchFamily="34" charset="-122"/>
              <a:ea typeface="微软雅黑" panose="020B0503020204020204" pitchFamily="34" charset="-122"/>
            </a:endParaRPr>
          </a:p>
        </p:txBody>
      </p:sp>
      <p:pic>
        <p:nvPicPr>
          <p:cNvPr id="41996" name="Picture 5"/>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138545" y="1014095"/>
            <a:ext cx="5803900" cy="45123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997" name="文本框 1"/>
          <p:cNvSpPr txBox="1">
            <a:spLocks noChangeArrowheads="1"/>
          </p:cNvSpPr>
          <p:nvPr/>
        </p:nvSpPr>
        <p:spPr bwMode="auto">
          <a:xfrm>
            <a:off x="7549822" y="5621098"/>
            <a:ext cx="352839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9pPr>
          </a:lstStyle>
          <a:p>
            <a:pPr algn="ctr">
              <a:lnSpc>
                <a:spcPct val="100000"/>
              </a:lnSpc>
              <a:spcBef>
                <a:spcPct val="0"/>
              </a:spcBef>
              <a:buFontTx/>
              <a:buNone/>
            </a:pPr>
            <a:r>
              <a:rPr lang="zh-CN" altLang="en-US" sz="2000" b="1" dirty="0">
                <a:latin typeface="微软雅黑" panose="020B0503020204020204" pitchFamily="34" charset="-122"/>
                <a:ea typeface="微软雅黑" panose="020B0503020204020204" pitchFamily="34" charset="-122"/>
              </a:rPr>
              <a:t>移动边缘计算安全技术框架</a:t>
            </a:r>
            <a:endParaRPr lang="zh-CN" altLang="en-US" sz="2000" b="1" dirty="0">
              <a:latin typeface="微软雅黑" panose="020B0503020204020204" pitchFamily="34" charset="-122"/>
              <a:ea typeface="微软雅黑" panose="020B0503020204020204" pitchFamily="34" charset="-122"/>
            </a:endParaRPr>
          </a:p>
        </p:txBody>
      </p:sp>
      <p:sp>
        <p:nvSpPr>
          <p:cNvPr id="14" name="标题 1"/>
          <p:cNvSpPr txBox="1"/>
          <p:nvPr/>
        </p:nvSpPr>
        <p:spPr>
          <a:xfrm>
            <a:off x="838200" y="306070"/>
            <a:ext cx="10515600" cy="5302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pPr>
            <a:r>
              <a:rPr lang="zh-CN" altLang="en-US" sz="3200" b="1" dirty="0">
                <a:solidFill>
                  <a:srgbClr val="415199"/>
                </a:solidFill>
                <a:latin typeface="微软雅黑" panose="020B0503020204020204" pitchFamily="34" charset="-122"/>
                <a:ea typeface="微软雅黑" panose="020B0503020204020204" pitchFamily="34" charset="-122"/>
              </a:rPr>
              <a:t>5G 安全解决方案：</a:t>
            </a:r>
            <a:r>
              <a:rPr lang="en-US" altLang="zh-CN" sz="3200" b="1" dirty="0">
                <a:solidFill>
                  <a:srgbClr val="415199"/>
                </a:solidFill>
                <a:latin typeface="微软雅黑" panose="020B0503020204020204" pitchFamily="34" charset="-122"/>
                <a:ea typeface="微软雅黑" panose="020B0503020204020204" pitchFamily="34" charset="-122"/>
              </a:rPr>
              <a:t>MEC</a:t>
            </a:r>
            <a:r>
              <a:rPr lang="zh-CN" altLang="en-US" sz="3200" b="1" dirty="0">
                <a:solidFill>
                  <a:srgbClr val="415199"/>
                </a:solidFill>
                <a:latin typeface="微软雅黑" panose="020B0503020204020204" pitchFamily="34" charset="-122"/>
                <a:ea typeface="微软雅黑" panose="020B0503020204020204" pitchFamily="34" charset="-122"/>
              </a:rPr>
              <a:t>安全框架</a:t>
            </a:r>
            <a:endParaRPr lang="zh-CN" altLang="en-US" sz="3200" b="1" dirty="0">
              <a:solidFill>
                <a:srgbClr val="415199"/>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2113E9BD-5FE3-48C4-85C4-2D5992B50EB6}" type="slidenum">
              <a:rPr lang="zh-CN" altLang="en-US" smtClean="0"/>
            </a:fld>
            <a:endParaRPr lang="zh-CN" altLang="en-US"/>
          </a:p>
        </p:txBody>
      </p:sp>
      <p:sp>
        <p:nvSpPr>
          <p:cNvPr id="6" name="文本框 5"/>
          <p:cNvSpPr txBox="1"/>
          <p:nvPr/>
        </p:nvSpPr>
        <p:spPr>
          <a:xfrm>
            <a:off x="502945" y="2779305"/>
            <a:ext cx="3384376" cy="461665"/>
          </a:xfrm>
          <a:prstGeom prst="rect">
            <a:avLst/>
          </a:prstGeom>
          <a:solidFill>
            <a:schemeClr val="accent1">
              <a:lumMod val="75000"/>
            </a:schemeClr>
          </a:solid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提供差异化隐私保护</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7" name="文本框 6"/>
          <p:cNvSpPr txBox="1"/>
          <p:nvPr/>
        </p:nvSpPr>
        <p:spPr>
          <a:xfrm>
            <a:off x="502945" y="1089216"/>
            <a:ext cx="3384376" cy="461665"/>
          </a:xfrm>
          <a:prstGeom prst="rect">
            <a:avLst/>
          </a:prstGeom>
          <a:solidFill>
            <a:schemeClr val="accent1">
              <a:lumMod val="75000"/>
            </a:schemeClr>
          </a:solid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提供用户偏好隐私保护</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502945" y="4751165"/>
            <a:ext cx="3384376" cy="461665"/>
          </a:xfrm>
          <a:prstGeom prst="rect">
            <a:avLst/>
          </a:prstGeom>
          <a:solidFill>
            <a:schemeClr val="accent1">
              <a:lumMod val="75000"/>
            </a:schemeClr>
          </a:solidFill>
        </p:spPr>
        <p:txBody>
          <a:bodyPr wrap="square"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提供用户行为隐私保护</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12" name="矩形 11"/>
          <p:cNvSpPr/>
          <p:nvPr/>
        </p:nvSpPr>
        <p:spPr>
          <a:xfrm>
            <a:off x="420845" y="5277308"/>
            <a:ext cx="5560709" cy="753220"/>
          </a:xfrm>
          <a:prstGeom prst="rect">
            <a:avLst/>
          </a:prstGeom>
        </p:spPr>
        <p:txBody>
          <a:bodyPr wrap="square">
            <a:spAutoFit/>
          </a:bodyPr>
          <a:lstStyle/>
          <a:p>
            <a:pPr>
              <a:lnSpc>
                <a:spcPct val="125000"/>
              </a:lnSpc>
            </a:pPr>
            <a:r>
              <a:rPr lang="zh-CN" altLang="en-US" dirty="0">
                <a:latin typeface="微软雅黑" panose="020B0503020204020204" pitchFamily="34" charset="-122"/>
                <a:ea typeface="微软雅黑" panose="020B0503020204020204" pitchFamily="34" charset="-122"/>
              </a:rPr>
              <a:t>对用户行为相关的数据分析提供保护，防止从公开信息中挖掘和分析用户隐私信息。</a:t>
            </a:r>
            <a:endParaRPr lang="zh-CN" altLang="en-US" dirty="0">
              <a:latin typeface="微软雅黑" panose="020B0503020204020204" pitchFamily="34" charset="-122"/>
              <a:ea typeface="微软雅黑" panose="020B0503020204020204" pitchFamily="34" charset="-122"/>
            </a:endParaRPr>
          </a:p>
        </p:txBody>
      </p:sp>
      <p:sp>
        <p:nvSpPr>
          <p:cNvPr id="13" name="矩形 12"/>
          <p:cNvSpPr/>
          <p:nvPr/>
        </p:nvSpPr>
        <p:spPr>
          <a:xfrm>
            <a:off x="420845" y="1615359"/>
            <a:ext cx="5888053" cy="1099468"/>
          </a:xfrm>
          <a:prstGeom prst="rect">
            <a:avLst/>
          </a:prstGeom>
        </p:spPr>
        <p:txBody>
          <a:bodyPr wrap="square">
            <a:spAutoFit/>
          </a:bodyPr>
          <a:lstStyle/>
          <a:p>
            <a:pPr>
              <a:lnSpc>
                <a:spcPct val="125000"/>
              </a:lnSpc>
            </a:pPr>
            <a:r>
              <a:rPr lang="zh-CN" altLang="en-US" dirty="0">
                <a:latin typeface="微软雅黑" panose="020B0503020204020204" pitchFamily="34" charset="-122"/>
                <a:ea typeface="微软雅黑" panose="020B0503020204020204" pitchFamily="34" charset="-122"/>
              </a:rPr>
              <a:t>我们可以通过大数据分析相关的技术来防止用户偏好的信息被一些攻击者利用，根据用户的偏好，设置可配置、可视化的隐私保护能力。</a:t>
            </a:r>
            <a:endParaRPr lang="zh-CN" altLang="en-US" dirty="0">
              <a:latin typeface="微软雅黑" panose="020B0503020204020204" pitchFamily="34" charset="-122"/>
              <a:ea typeface="微软雅黑" panose="020B0503020204020204" pitchFamily="34" charset="-122"/>
            </a:endParaRPr>
          </a:p>
        </p:txBody>
      </p:sp>
      <p:sp>
        <p:nvSpPr>
          <p:cNvPr id="14" name="文本框 13"/>
          <p:cNvSpPr txBox="1"/>
          <p:nvPr/>
        </p:nvSpPr>
        <p:spPr>
          <a:xfrm>
            <a:off x="398298" y="3240970"/>
            <a:ext cx="5697703" cy="1445717"/>
          </a:xfrm>
          <a:prstGeom prst="rect">
            <a:avLst/>
          </a:prstGeom>
          <a:noFill/>
        </p:spPr>
        <p:txBody>
          <a:bodyPr wrap="square" rtlCol="0">
            <a:spAutoFit/>
          </a:bodyPr>
          <a:lstStyle/>
          <a:p>
            <a:pPr>
              <a:lnSpc>
                <a:spcPct val="125000"/>
              </a:lnSpc>
            </a:pPr>
            <a:r>
              <a:rPr lang="zh-CN" altLang="en-US" dirty="0">
                <a:latin typeface="微软雅黑" panose="020B0503020204020204" pitchFamily="34" charset="-122"/>
                <a:ea typeface="微软雅黑" panose="020B0503020204020204" pitchFamily="34" charset="-122"/>
              </a:rPr>
              <a:t>针对不同的应用，不同的服务，设定隐私保护范围和保护强度</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提供不同的机密性、完整性保护，选择不同的算法，选择不同的密钥的长度，或者选择不同的密钥更新的周期</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endParaRPr>
          </a:p>
        </p:txBody>
      </p:sp>
      <p:pic>
        <p:nvPicPr>
          <p:cNvPr id="15" name="图片 1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210448" y="1494057"/>
            <a:ext cx="5706710" cy="3623007"/>
          </a:xfrm>
          <a:prstGeom prst="rect">
            <a:avLst/>
          </a:prstGeom>
          <a:ln>
            <a:noFill/>
          </a:ln>
          <a:effectLst>
            <a:outerShdw blurRad="292100" dist="139700" dir="2700000" algn="tl" rotWithShape="0">
              <a:srgbClr val="333333">
                <a:alpha val="65000"/>
              </a:srgbClr>
            </a:outerShdw>
          </a:effectLst>
        </p:spPr>
      </p:pic>
      <p:sp>
        <p:nvSpPr>
          <p:cNvPr id="16" name="文本框 15"/>
          <p:cNvSpPr txBox="1"/>
          <p:nvPr/>
        </p:nvSpPr>
        <p:spPr>
          <a:xfrm>
            <a:off x="7509215" y="5405494"/>
            <a:ext cx="3109175" cy="369332"/>
          </a:xfrm>
          <a:prstGeom prst="rect">
            <a:avLst/>
          </a:prstGeom>
          <a:noFill/>
        </p:spPr>
        <p:txBody>
          <a:bodyPr wrap="square" rtlCol="0">
            <a:spAutoFit/>
          </a:bodyPr>
          <a:lstStyle/>
          <a:p>
            <a:pPr algn="ctr"/>
            <a:r>
              <a:rPr lang="zh-CN" altLang="en-US" b="1" dirty="0">
                <a:latin typeface="微软雅黑" panose="020B0503020204020204" pitchFamily="34" charset="-122"/>
                <a:ea typeface="微软雅黑" panose="020B0503020204020204" pitchFamily="34" charset="-122"/>
              </a:rPr>
              <a:t>医疗信息系统隐私保护模型</a:t>
            </a:r>
            <a:endParaRPr lang="zh-CN" altLang="en-US" b="1" dirty="0">
              <a:latin typeface="微软雅黑" panose="020B0503020204020204" pitchFamily="34" charset="-122"/>
              <a:ea typeface="微软雅黑" panose="020B0503020204020204" pitchFamily="34" charset="-122"/>
            </a:endParaRPr>
          </a:p>
        </p:txBody>
      </p:sp>
      <p:sp>
        <p:nvSpPr>
          <p:cNvPr id="17" name="标题 1"/>
          <p:cNvSpPr txBox="1"/>
          <p:nvPr/>
        </p:nvSpPr>
        <p:spPr>
          <a:xfrm>
            <a:off x="838200" y="306070"/>
            <a:ext cx="10515600" cy="5302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200" b="1" dirty="0">
                <a:solidFill>
                  <a:srgbClr val="415199"/>
                </a:solidFill>
                <a:latin typeface="微软雅黑" panose="020B0503020204020204" pitchFamily="34" charset="-122"/>
                <a:ea typeface="微软雅黑" panose="020B0503020204020204" pitchFamily="34" charset="-122"/>
              </a:rPr>
              <a:t>5G 安全解决方案：按需的用户隐私保护</a:t>
            </a:r>
            <a:endParaRPr lang="zh-CN" altLang="en-US" sz="3200" b="1" dirty="0">
              <a:solidFill>
                <a:srgbClr val="415199"/>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294967295"/>
          </p:nvPr>
        </p:nvSpPr>
        <p:spPr/>
        <p:txBody>
          <a:bodyPr/>
          <a:lstStyle/>
          <a:p>
            <a:pPr>
              <a:defRPr/>
            </a:pPr>
            <a:fld id="{BC629860-9D33-6542-90F6-64BC890831E8}" type="slidenum">
              <a:rPr lang="zh-CN" altLang="en-US" smtClean="0"/>
            </a:fld>
            <a:endParaRPr lang="zh-CN" altLang="en-US"/>
          </a:p>
        </p:txBody>
      </p:sp>
      <p:sp>
        <p:nvSpPr>
          <p:cNvPr id="17" name="文本框 9"/>
          <p:cNvSpPr txBox="1">
            <a:spLocks noChangeArrowheads="1"/>
          </p:cNvSpPr>
          <p:nvPr/>
        </p:nvSpPr>
        <p:spPr bwMode="auto">
          <a:xfrm>
            <a:off x="833438" y="909638"/>
            <a:ext cx="10225136" cy="1689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9pPr>
          </a:lstStyle>
          <a:p>
            <a:pPr>
              <a:lnSpc>
                <a:spcPct val="150000"/>
              </a:lnSpc>
              <a:spcBef>
                <a:spcPct val="0"/>
              </a:spcBef>
              <a:buNone/>
            </a:pPr>
            <a:r>
              <a:rPr lang="zh-CN" altLang="en-US" sz="2400" dirty="0">
                <a:latin typeface="微软雅黑" panose="020B0503020204020204" pitchFamily="34" charset="-122"/>
                <a:ea typeface="微软雅黑" panose="020B0503020204020204" pitchFamily="34" charset="-122"/>
              </a:rPr>
              <a:t>　　通过和业务的交往，</a:t>
            </a:r>
            <a:r>
              <a:rPr lang="en-US" altLang="zh-CN" sz="2400" dirty="0">
                <a:latin typeface="微软雅黑" panose="020B0503020204020204" pitchFamily="34" charset="-122"/>
                <a:ea typeface="微软雅黑" panose="020B0503020204020204" pitchFamily="34" charset="-122"/>
              </a:rPr>
              <a:t>5G</a:t>
            </a:r>
            <a:r>
              <a:rPr lang="zh-CN" altLang="en-US" sz="2400" dirty="0">
                <a:latin typeface="微软雅黑" panose="020B0503020204020204" pitchFamily="34" charset="-122"/>
                <a:ea typeface="微软雅黑" panose="020B0503020204020204" pitchFamily="34" charset="-122"/>
              </a:rPr>
              <a:t>系统获取不同业务的安全需求，并</a:t>
            </a:r>
            <a:r>
              <a:rPr lang="zh-CN" altLang="en-US" sz="2400" b="1" dirty="0">
                <a:latin typeface="微软雅黑" panose="020B0503020204020204" pitchFamily="34" charset="-122"/>
                <a:ea typeface="微软雅黑" panose="020B0503020204020204" pitchFamily="34" charset="-122"/>
              </a:rPr>
              <a:t>根据业务、网络、终端的安全需求和安全能力，运营商网络可以按需定制不同业务的差异化数据保护策略。</a:t>
            </a:r>
            <a:endParaRPr lang="zh-CN" altLang="en-US" sz="2400" b="1" dirty="0">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1"/>
          <a:stretch>
            <a:fillRect/>
          </a:stretch>
        </p:blipFill>
        <p:spPr>
          <a:xfrm>
            <a:off x="2118886" y="2708897"/>
            <a:ext cx="7954228" cy="3353090"/>
          </a:xfrm>
          <a:prstGeom prst="rect">
            <a:avLst/>
          </a:prstGeom>
          <a:ln>
            <a:noFill/>
          </a:ln>
          <a:effectLst>
            <a:outerShdw blurRad="292100" dist="139700" dir="2700000" algn="tl" rotWithShape="0">
              <a:srgbClr val="333333">
                <a:alpha val="65000"/>
              </a:srgbClr>
            </a:outerShdw>
          </a:effectLst>
        </p:spPr>
      </p:pic>
      <p:sp>
        <p:nvSpPr>
          <p:cNvPr id="9" name="标题 1"/>
          <p:cNvSpPr txBox="1"/>
          <p:nvPr/>
        </p:nvSpPr>
        <p:spPr>
          <a:xfrm>
            <a:off x="838200" y="306070"/>
            <a:ext cx="10515600" cy="5302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200" b="1" dirty="0">
                <a:solidFill>
                  <a:srgbClr val="415199"/>
                </a:solidFill>
                <a:latin typeface="微软雅黑" panose="020B0503020204020204" pitchFamily="34" charset="-122"/>
                <a:ea typeface="微软雅黑" panose="020B0503020204020204" pitchFamily="34" charset="-122"/>
              </a:rPr>
              <a:t>5G 安全解决方案：差异化安全保护</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45" name="标题 1"/>
          <p:cNvSpPr>
            <a:spLocks noGrp="1"/>
          </p:cNvSpPr>
          <p:nvPr>
            <p:ph type="title"/>
          </p:nvPr>
        </p:nvSpPr>
        <p:spPr>
          <a:xfrm>
            <a:off x="838200" y="306070"/>
            <a:ext cx="10515600" cy="530225"/>
          </a:xfrm>
        </p:spPr>
        <p:txBody>
          <a:bodyPr>
            <a:noAutofit/>
          </a:bodyPr>
          <a:lstStyle/>
          <a:p>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时代通信网络的安全挑战和机遇</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grpSp>
        <p:nvGrpSpPr>
          <p:cNvPr id="99" name="组合 98"/>
          <p:cNvGrpSpPr/>
          <p:nvPr/>
        </p:nvGrpSpPr>
        <p:grpSpPr>
          <a:xfrm>
            <a:off x="2949893" y="1091392"/>
            <a:ext cx="6289040" cy="806235"/>
            <a:chOff x="2951480" y="1374971"/>
            <a:chExt cx="6289040" cy="806235"/>
          </a:xfrm>
        </p:grpSpPr>
        <p:sp>
          <p:nvSpPr>
            <p:cNvPr id="100"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01" name="TextBox 105"/>
            <p:cNvSpPr txBox="1">
              <a:spLocks noChangeArrowheads="1"/>
            </p:cNvSpPr>
            <p:nvPr/>
          </p:nvSpPr>
          <p:spPr bwMode="auto">
            <a:xfrm>
              <a:off x="4090032" y="1501229"/>
              <a:ext cx="4437380" cy="553720"/>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en-US" altLang="en-US" sz="3000" b="1" dirty="0">
                  <a:solidFill>
                    <a:srgbClr val="3C3C3C"/>
                  </a:solidFill>
                  <a:latin typeface="微软雅黑" panose="020B0503020204020204" pitchFamily="34" charset="-122"/>
                  <a:ea typeface="微软雅黑" panose="020B0503020204020204" pitchFamily="34" charset="-122"/>
                </a:rPr>
                <a:t>研究概述</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02" name="组合 101"/>
            <p:cNvGrpSpPr/>
            <p:nvPr/>
          </p:nvGrpSpPr>
          <p:grpSpPr>
            <a:xfrm>
              <a:off x="3059744" y="1374971"/>
              <a:ext cx="892175" cy="806235"/>
              <a:chOff x="3066159" y="4509814"/>
              <a:chExt cx="892175" cy="754892"/>
            </a:xfrm>
          </p:grpSpPr>
          <p:grpSp>
            <p:nvGrpSpPr>
              <p:cNvPr id="103" name="组合 102"/>
              <p:cNvGrpSpPr/>
              <p:nvPr/>
            </p:nvGrpSpPr>
            <p:grpSpPr>
              <a:xfrm>
                <a:off x="3066159" y="4509814"/>
                <a:ext cx="892175" cy="700723"/>
                <a:chOff x="2711131" y="2016532"/>
                <a:chExt cx="892175" cy="700723"/>
              </a:xfrm>
            </p:grpSpPr>
            <p:sp>
              <p:nvSpPr>
                <p:cNvPr id="105"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06"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04" name="TextBox 106"/>
              <p:cNvSpPr txBox="1">
                <a:spLocks noChangeArrowheads="1"/>
              </p:cNvSpPr>
              <p:nvPr/>
            </p:nvSpPr>
            <p:spPr bwMode="auto">
              <a:xfrm>
                <a:off x="3277296" y="4556681"/>
                <a:ext cx="4699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1</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164" name="组合 163"/>
          <p:cNvGrpSpPr/>
          <p:nvPr/>
        </p:nvGrpSpPr>
        <p:grpSpPr>
          <a:xfrm>
            <a:off x="2949893" y="1964716"/>
            <a:ext cx="6289040" cy="757940"/>
            <a:chOff x="2951480" y="1374968"/>
            <a:chExt cx="6289040" cy="757940"/>
          </a:xfrm>
        </p:grpSpPr>
        <p:sp>
          <p:nvSpPr>
            <p:cNvPr id="165"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66" name="TextBox 105"/>
            <p:cNvSpPr txBox="1">
              <a:spLocks noChangeArrowheads="1"/>
            </p:cNvSpPr>
            <p:nvPr/>
          </p:nvSpPr>
          <p:spPr bwMode="auto">
            <a:xfrm>
              <a:off x="4090032" y="1501229"/>
              <a:ext cx="4437380"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安全需求</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67" name="组合 166"/>
            <p:cNvGrpSpPr/>
            <p:nvPr/>
          </p:nvGrpSpPr>
          <p:grpSpPr>
            <a:xfrm>
              <a:off x="3059744" y="1374968"/>
              <a:ext cx="892175" cy="757940"/>
              <a:chOff x="3066159" y="4509814"/>
              <a:chExt cx="892175" cy="709673"/>
            </a:xfrm>
          </p:grpSpPr>
          <p:grpSp>
            <p:nvGrpSpPr>
              <p:cNvPr id="168" name="组合 167"/>
              <p:cNvGrpSpPr/>
              <p:nvPr/>
            </p:nvGrpSpPr>
            <p:grpSpPr>
              <a:xfrm>
                <a:off x="3066159" y="4509814"/>
                <a:ext cx="892175" cy="700723"/>
                <a:chOff x="2711131" y="2016532"/>
                <a:chExt cx="892175" cy="700723"/>
              </a:xfrm>
            </p:grpSpPr>
            <p:sp>
              <p:nvSpPr>
                <p:cNvPr id="170"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71"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69"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2</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172" name="组合 171"/>
          <p:cNvGrpSpPr/>
          <p:nvPr/>
        </p:nvGrpSpPr>
        <p:grpSpPr>
          <a:xfrm>
            <a:off x="2949893" y="2833815"/>
            <a:ext cx="6289040" cy="757940"/>
            <a:chOff x="2951480" y="1374968"/>
            <a:chExt cx="6289040" cy="757940"/>
          </a:xfrm>
        </p:grpSpPr>
        <p:sp>
          <p:nvSpPr>
            <p:cNvPr id="173"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74" name="TextBox 105"/>
            <p:cNvSpPr txBox="1">
              <a:spLocks noChangeArrowheads="1"/>
            </p:cNvSpPr>
            <p:nvPr/>
          </p:nvSpPr>
          <p:spPr bwMode="auto">
            <a:xfrm>
              <a:off x="4090032" y="1501229"/>
              <a:ext cx="4437380"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安全架构</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75" name="组合 174"/>
            <p:cNvGrpSpPr/>
            <p:nvPr/>
          </p:nvGrpSpPr>
          <p:grpSpPr>
            <a:xfrm>
              <a:off x="3059744" y="1374968"/>
              <a:ext cx="892175" cy="757940"/>
              <a:chOff x="3066159" y="4509814"/>
              <a:chExt cx="892175" cy="709673"/>
            </a:xfrm>
          </p:grpSpPr>
          <p:grpSp>
            <p:nvGrpSpPr>
              <p:cNvPr id="176" name="组合 175"/>
              <p:cNvGrpSpPr/>
              <p:nvPr/>
            </p:nvGrpSpPr>
            <p:grpSpPr>
              <a:xfrm>
                <a:off x="3066159" y="4509814"/>
                <a:ext cx="892175" cy="700723"/>
                <a:chOff x="2711131" y="2016532"/>
                <a:chExt cx="892175" cy="700723"/>
              </a:xfrm>
            </p:grpSpPr>
            <p:sp>
              <p:nvSpPr>
                <p:cNvPr id="178"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79"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77"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3</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180" name="组合 179"/>
          <p:cNvGrpSpPr/>
          <p:nvPr/>
        </p:nvGrpSpPr>
        <p:grpSpPr>
          <a:xfrm>
            <a:off x="2949893" y="3690105"/>
            <a:ext cx="6289040" cy="757940"/>
            <a:chOff x="2951480" y="1374968"/>
            <a:chExt cx="6289040" cy="757940"/>
          </a:xfrm>
        </p:grpSpPr>
        <p:sp>
          <p:nvSpPr>
            <p:cNvPr id="181"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182" name="TextBox 105"/>
            <p:cNvSpPr txBox="1">
              <a:spLocks noChangeArrowheads="1"/>
            </p:cNvSpPr>
            <p:nvPr/>
          </p:nvSpPr>
          <p:spPr bwMode="auto">
            <a:xfrm>
              <a:off x="4090032" y="1501229"/>
              <a:ext cx="443738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安全问题与挑战</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183" name="组合 182"/>
            <p:cNvGrpSpPr/>
            <p:nvPr/>
          </p:nvGrpSpPr>
          <p:grpSpPr>
            <a:xfrm>
              <a:off x="3059744" y="1374968"/>
              <a:ext cx="892175" cy="757940"/>
              <a:chOff x="3066159" y="4509814"/>
              <a:chExt cx="892175" cy="709673"/>
            </a:xfrm>
          </p:grpSpPr>
          <p:grpSp>
            <p:nvGrpSpPr>
              <p:cNvPr id="184" name="组合 183"/>
              <p:cNvGrpSpPr/>
              <p:nvPr/>
            </p:nvGrpSpPr>
            <p:grpSpPr>
              <a:xfrm>
                <a:off x="3066159" y="4509814"/>
                <a:ext cx="892175" cy="700723"/>
                <a:chOff x="2711131" y="2016532"/>
                <a:chExt cx="892175" cy="700723"/>
              </a:xfrm>
            </p:grpSpPr>
            <p:sp>
              <p:nvSpPr>
                <p:cNvPr id="186"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187"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185"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4</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204" name="组合 203"/>
          <p:cNvGrpSpPr/>
          <p:nvPr/>
        </p:nvGrpSpPr>
        <p:grpSpPr>
          <a:xfrm>
            <a:off x="2949893" y="4559204"/>
            <a:ext cx="6289040" cy="757940"/>
            <a:chOff x="2951480" y="1374968"/>
            <a:chExt cx="6289040" cy="757940"/>
          </a:xfrm>
        </p:grpSpPr>
        <p:sp>
          <p:nvSpPr>
            <p:cNvPr id="205"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206" name="TextBox 105"/>
            <p:cNvSpPr txBox="1">
              <a:spLocks noChangeArrowheads="1"/>
            </p:cNvSpPr>
            <p:nvPr/>
          </p:nvSpPr>
          <p:spPr bwMode="auto">
            <a:xfrm>
              <a:off x="4090032" y="1501229"/>
              <a:ext cx="443738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en-US" sz="3000" b="1" dirty="0">
                  <a:solidFill>
                    <a:srgbClr val="3C3C3C"/>
                  </a:solidFill>
                  <a:latin typeface="微软雅黑" panose="020B0503020204020204" pitchFamily="34" charset="-122"/>
                  <a:ea typeface="微软雅黑" panose="020B0503020204020204" pitchFamily="34" charset="-122"/>
                </a:rPr>
                <a:t>5G</a:t>
              </a:r>
              <a:r>
                <a:rPr lang="zh-CN" altLang="en-US" sz="3000" b="1" dirty="0">
                  <a:solidFill>
                    <a:srgbClr val="3C3C3C"/>
                  </a:solidFill>
                  <a:latin typeface="微软雅黑" panose="020B0503020204020204" pitchFamily="34" charset="-122"/>
                  <a:ea typeface="微软雅黑" panose="020B0503020204020204" pitchFamily="34" charset="-122"/>
                </a:rPr>
                <a:t>安全解决方案</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207" name="组合 206"/>
            <p:cNvGrpSpPr/>
            <p:nvPr/>
          </p:nvGrpSpPr>
          <p:grpSpPr>
            <a:xfrm>
              <a:off x="3059744" y="1374968"/>
              <a:ext cx="892175" cy="757940"/>
              <a:chOff x="3066159" y="4509814"/>
              <a:chExt cx="892175" cy="709673"/>
            </a:xfrm>
          </p:grpSpPr>
          <p:grpSp>
            <p:nvGrpSpPr>
              <p:cNvPr id="208" name="组合 207"/>
              <p:cNvGrpSpPr/>
              <p:nvPr/>
            </p:nvGrpSpPr>
            <p:grpSpPr>
              <a:xfrm>
                <a:off x="3066159" y="4509814"/>
                <a:ext cx="892175" cy="700723"/>
                <a:chOff x="2711131" y="2016532"/>
                <a:chExt cx="892175" cy="700723"/>
              </a:xfrm>
            </p:grpSpPr>
            <p:sp>
              <p:nvSpPr>
                <p:cNvPr id="210"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211"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209"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5</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grpSp>
        <p:nvGrpSpPr>
          <p:cNvPr id="212" name="组合 211"/>
          <p:cNvGrpSpPr/>
          <p:nvPr/>
        </p:nvGrpSpPr>
        <p:grpSpPr>
          <a:xfrm>
            <a:off x="2949893" y="5428303"/>
            <a:ext cx="6289040" cy="757940"/>
            <a:chOff x="2951480" y="1374968"/>
            <a:chExt cx="6289040" cy="757940"/>
          </a:xfrm>
        </p:grpSpPr>
        <p:sp>
          <p:nvSpPr>
            <p:cNvPr id="213" name="Freeform 10"/>
            <p:cNvSpPr/>
            <p:nvPr/>
          </p:nvSpPr>
          <p:spPr bwMode="auto">
            <a:xfrm>
              <a:off x="2951480" y="1495197"/>
              <a:ext cx="6289040" cy="56578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endParaRPr lang="zh-CN" altLang="en-US"/>
            </a:p>
          </p:txBody>
        </p:sp>
        <p:sp>
          <p:nvSpPr>
            <p:cNvPr id="214" name="TextBox 105"/>
            <p:cNvSpPr txBox="1">
              <a:spLocks noChangeArrowheads="1"/>
            </p:cNvSpPr>
            <p:nvPr/>
          </p:nvSpPr>
          <p:spPr bwMode="auto">
            <a:xfrm>
              <a:off x="4090032" y="1501229"/>
              <a:ext cx="4437380"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3000" b="1" dirty="0" smtClean="0">
                  <a:solidFill>
                    <a:srgbClr val="3C3C3C"/>
                  </a:solidFill>
                  <a:latin typeface="微软雅黑" panose="020B0503020204020204" pitchFamily="34" charset="-122"/>
                  <a:ea typeface="微软雅黑" panose="020B0503020204020204" pitchFamily="34" charset="-122"/>
                </a:rPr>
                <a:t>6</a:t>
              </a:r>
              <a:r>
                <a:rPr lang="en-US" altLang="en-US" sz="3000" b="1" dirty="0" smtClean="0">
                  <a:solidFill>
                    <a:srgbClr val="3C3C3C"/>
                  </a:solidFill>
                  <a:latin typeface="微软雅黑" panose="020B0503020204020204" pitchFamily="34" charset="-122"/>
                  <a:ea typeface="微软雅黑" panose="020B0503020204020204" pitchFamily="34" charset="-122"/>
                </a:rPr>
                <a:t>G</a:t>
              </a:r>
              <a:r>
                <a:rPr lang="zh-CN" altLang="en-US" sz="3000" b="1" dirty="0">
                  <a:solidFill>
                    <a:srgbClr val="3C3C3C"/>
                  </a:solidFill>
                  <a:latin typeface="微软雅黑" panose="020B0503020204020204" pitchFamily="34" charset="-122"/>
                  <a:ea typeface="微软雅黑" panose="020B0503020204020204" pitchFamily="34" charset="-122"/>
                </a:rPr>
                <a:t>前景布局</a:t>
              </a:r>
              <a:endParaRPr lang="zh-CN" altLang="en-US" sz="3000" b="1" dirty="0">
                <a:solidFill>
                  <a:srgbClr val="3C3C3C"/>
                </a:solidFill>
                <a:latin typeface="微软雅黑" panose="020B0503020204020204" pitchFamily="34" charset="-122"/>
                <a:ea typeface="微软雅黑" panose="020B0503020204020204" pitchFamily="34" charset="-122"/>
              </a:endParaRPr>
            </a:p>
          </p:txBody>
        </p:sp>
        <p:grpSp>
          <p:nvGrpSpPr>
            <p:cNvPr id="215" name="组合 214"/>
            <p:cNvGrpSpPr/>
            <p:nvPr/>
          </p:nvGrpSpPr>
          <p:grpSpPr>
            <a:xfrm>
              <a:off x="3059744" y="1374968"/>
              <a:ext cx="892175" cy="757940"/>
              <a:chOff x="3066159" y="4509814"/>
              <a:chExt cx="892175" cy="709673"/>
            </a:xfrm>
          </p:grpSpPr>
          <p:grpSp>
            <p:nvGrpSpPr>
              <p:cNvPr id="216" name="组合 215"/>
              <p:cNvGrpSpPr/>
              <p:nvPr/>
            </p:nvGrpSpPr>
            <p:grpSpPr>
              <a:xfrm>
                <a:off x="3066159" y="4509814"/>
                <a:ext cx="892175" cy="700723"/>
                <a:chOff x="2711131" y="2016532"/>
                <a:chExt cx="892175" cy="700723"/>
              </a:xfrm>
            </p:grpSpPr>
            <p:sp>
              <p:nvSpPr>
                <p:cNvPr id="218" name="Freeform 11"/>
                <p:cNvSpPr/>
                <p:nvPr/>
              </p:nvSpPr>
              <p:spPr bwMode="auto">
                <a:xfrm>
                  <a:off x="2711131" y="2016532"/>
                  <a:ext cx="892175" cy="112395"/>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C00000"/>
                </a:solidFill>
                <a:ln>
                  <a:noFill/>
                </a:ln>
              </p:spPr>
              <p:txBody>
                <a:bodyPr/>
                <a:lstStyle/>
                <a:p>
                  <a:endParaRPr lang="zh-CN" altLang="en-US" dirty="0"/>
                </a:p>
              </p:txBody>
            </p:sp>
            <p:sp>
              <p:nvSpPr>
                <p:cNvPr id="219" name="Rectangle 12"/>
                <p:cNvSpPr>
                  <a:spLocks noChangeArrowheads="1"/>
                </p:cNvSpPr>
                <p:nvPr/>
              </p:nvSpPr>
              <p:spPr bwMode="auto">
                <a:xfrm>
                  <a:off x="2818447" y="2122260"/>
                  <a:ext cx="677545" cy="594995"/>
                </a:xfrm>
                <a:prstGeom prst="rect">
                  <a:avLst/>
                </a:prstGeom>
                <a:solidFill>
                  <a:srgbClr val="C00000"/>
                </a:solidFill>
                <a:ln>
                  <a:noFill/>
                </a:ln>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dirty="0"/>
                </a:p>
              </p:txBody>
            </p:sp>
          </p:grpSp>
          <p:sp>
            <p:nvSpPr>
              <p:cNvPr id="217" name="TextBox 106"/>
              <p:cNvSpPr txBox="1">
                <a:spLocks noChangeArrowheads="1"/>
              </p:cNvSpPr>
              <p:nvPr/>
            </p:nvSpPr>
            <p:spPr bwMode="auto">
              <a:xfrm>
                <a:off x="3277296" y="4556681"/>
                <a:ext cx="469900" cy="662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4000" b="1" dirty="0">
                    <a:solidFill>
                      <a:srgbClr val="FFFFFF"/>
                    </a:solidFill>
                    <a:latin typeface="微软雅黑" panose="020B0503020204020204" pitchFamily="34" charset="-122"/>
                    <a:ea typeface="微软雅黑" panose="020B0503020204020204" pitchFamily="34" charset="-122"/>
                  </a:rPr>
                  <a:t>6</a:t>
                </a:r>
                <a:endParaRPr lang="zh-CN" altLang="en-US" sz="4000" b="1" dirty="0">
                  <a:solidFill>
                    <a:srgbClr val="FFFFFF"/>
                  </a:solidFill>
                  <a:latin typeface="微软雅黑" panose="020B0503020204020204" pitchFamily="34" charset="-122"/>
                  <a:ea typeface="微软雅黑" panose="020B0503020204020204" pitchFamily="34" charset="-122"/>
                </a:endParaRPr>
              </a:p>
            </p:txBody>
          </p:sp>
        </p:grpSp>
      </p:gr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txBox="1">
            <a:spLocks noGrp="1"/>
          </p:cNvSpPr>
          <p:nvPr>
            <p:ph type="sldNum"/>
          </p:nvPr>
        </p:nvSpPr>
        <p:spPr>
          <a:xfrm>
            <a:off x="8610600" y="6356350"/>
            <a:ext cx="2743835" cy="365760"/>
          </a:xfrm>
          <a:prstGeom prst="rect">
            <a:avLst/>
          </a:prstGeom>
        </p:spPr>
        <p:txBody>
          <a:bodyPr vert="horz" wrap="square" lIns="91440" tIns="45720" rIns="91440" bIns="45720" anchor="ctr">
            <a:noAutofit/>
          </a:bodyPr>
          <a:lstStyle/>
          <a:p>
            <a:pPr marL="0" indent="0" algn="r" defTabSz="914400" eaLnBrk="0" fontAlgn="auto">
              <a:lnSpc>
                <a:spcPct val="100000"/>
              </a:lnSpc>
              <a:spcBef>
                <a:spcPts val="0"/>
              </a:spcBef>
              <a:spcAft>
                <a:spcPts val="0"/>
              </a:spcAft>
              <a:buFontTx/>
              <a:buNone/>
            </a:pPr>
            <a:fld id="{B9320F77-B9A0-41C5-862A-B4B631284C64}" type="slidenum">
              <a:rPr lang="en-US" altLang="ko-KR" sz="1200" b="0" strike="noStrike" cap="none" dirty="0" smtClean="0">
                <a:solidFill>
                  <a:schemeClr val="tx1">
                    <a:tint val="75000"/>
                  </a:schemeClr>
                </a:solidFill>
                <a:latin typeface="宋体" panose="02010600030101010101" pitchFamily="2" charset="-122"/>
                <a:ea typeface="宋体" panose="02010600030101010101" pitchFamily="2" charset="-122"/>
              </a:rPr>
            </a:fld>
            <a:endParaRPr lang="ko-KR" altLang="en-US" sz="1200" b="0" strike="noStrike" cap="none" dirty="0">
              <a:solidFill>
                <a:schemeClr val="tx1">
                  <a:tint val="75000"/>
                </a:schemeClr>
              </a:solidFill>
              <a:latin typeface="宋体" panose="02010600030101010101" pitchFamily="2" charset="-122"/>
              <a:ea typeface="宋体" panose="02010600030101010101" pitchFamily="2" charset="-122"/>
            </a:endParaRPr>
          </a:p>
        </p:txBody>
      </p:sp>
      <p:sp>
        <p:nvSpPr>
          <p:cNvPr id="5" name="文本框 4"/>
          <p:cNvSpPr txBox="1"/>
          <p:nvPr/>
        </p:nvSpPr>
        <p:spPr>
          <a:xfrm>
            <a:off x="839470" y="260350"/>
            <a:ext cx="2546985" cy="585470"/>
          </a:xfrm>
          <a:prstGeom prst="rect">
            <a:avLst/>
          </a:prstGeom>
          <a:noFill/>
        </p:spPr>
        <p:txBody>
          <a:bodyPr vert="horz" wrap="none" lIns="91440" tIns="45720" rIns="91440" bIns="45720" anchor="t">
            <a:spAutoFit/>
          </a:bodyPr>
          <a:lstStyle/>
          <a:p>
            <a:pPr marL="0" indent="0" algn="l" defTabSz="914400" eaLnBrk="0" fontAlgn="auto">
              <a:lnSpc>
                <a:spcPct val="100000"/>
              </a:lnSpc>
              <a:spcBef>
                <a:spcPts val="0"/>
              </a:spcBef>
              <a:spcAft>
                <a:spcPts val="0"/>
              </a:spcAft>
              <a:buFontTx/>
              <a:buNone/>
            </a:pPr>
            <a:r>
              <a:rPr lang="en-US" altLang="ko-KR" sz="3200" b="1" strike="noStrike" cap="none" dirty="0">
                <a:solidFill>
                  <a:srgbClr val="415199"/>
                </a:solidFill>
                <a:latin typeface="微软雅黑" panose="020B0503020204020204" pitchFamily="34" charset="-122"/>
                <a:ea typeface="微软雅黑" panose="020B0503020204020204" pitchFamily="34" charset="-122"/>
              </a:rPr>
              <a:t>6G时代-布局</a:t>
            </a:r>
            <a:endParaRPr lang="ko-KR" altLang="en-US" sz="3200" b="1" strike="noStrike" cap="none" dirty="0">
              <a:solidFill>
                <a:srgbClr val="415199"/>
              </a:solidFill>
              <a:latin typeface="微软雅黑" panose="020B0503020204020204" pitchFamily="34" charset="-122"/>
              <a:ea typeface="微软雅黑" panose="020B0503020204020204" pitchFamily="34" charset="-122"/>
            </a:endParaRPr>
          </a:p>
        </p:txBody>
      </p:sp>
      <p:sp>
        <p:nvSpPr>
          <p:cNvPr id="7" name="形状 6"/>
          <p:cNvSpPr/>
          <p:nvPr/>
        </p:nvSpPr>
        <p:spPr>
          <a:xfrm rot="5400000">
            <a:off x="6258591" y="3057313"/>
            <a:ext cx="1594556" cy="1473835"/>
          </a:xfrm>
          <a:prstGeom prst="hexagon">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defTabSz="914400" eaLnBrk="0" fontAlgn="auto">
              <a:lnSpc>
                <a:spcPct val="100000"/>
              </a:lnSpc>
              <a:spcBef>
                <a:spcPts val="0"/>
              </a:spcBef>
              <a:spcAft>
                <a:spcPts val="0"/>
              </a:spcAft>
              <a:buFontTx/>
              <a:buNone/>
            </a:pPr>
            <a:endParaRPr lang="ko-KR" altLang="en-US" sz="1800" b="0" strike="noStrike" cap="none" dirty="0">
              <a:latin typeface="宋体" panose="02010600030101010101" pitchFamily="2" charset="-122"/>
              <a:ea typeface="宋体" panose="02010600030101010101" pitchFamily="2" charset="-122"/>
            </a:endParaRPr>
          </a:p>
        </p:txBody>
      </p:sp>
      <p:sp>
        <p:nvSpPr>
          <p:cNvPr id="11" name="形状 10"/>
          <p:cNvSpPr/>
          <p:nvPr/>
        </p:nvSpPr>
        <p:spPr>
          <a:xfrm rot="5400000">
            <a:off x="4587899" y="4450107"/>
            <a:ext cx="1594555" cy="1474470"/>
          </a:xfrm>
          <a:prstGeom prst="hexagon">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ctr">
            <a:noAutofit/>
          </a:bodyPr>
          <a:lstStyle/>
          <a:p>
            <a:pPr marL="0" indent="0" algn="ctr" defTabSz="914400" eaLnBrk="0" fontAlgn="auto" latinLnBrk="0">
              <a:lnSpc>
                <a:spcPct val="100000"/>
              </a:lnSpc>
              <a:spcBef>
                <a:spcPts val="0"/>
              </a:spcBef>
              <a:spcAft>
                <a:spcPts val="0"/>
              </a:spcAft>
              <a:buFontTx/>
              <a:buNone/>
            </a:pPr>
            <a:endParaRPr lang="ko-KR" altLang="en-US" sz="1800" b="0" strike="noStrike" cap="none" dirty="0">
              <a:latin typeface="宋体" panose="02010600030101010101" pitchFamily="2" charset="-122"/>
              <a:ea typeface="宋体" panose="02010600030101010101" pitchFamily="2" charset="-122"/>
            </a:endParaRPr>
          </a:p>
        </p:txBody>
      </p:sp>
      <p:sp>
        <p:nvSpPr>
          <p:cNvPr id="13" name="形状 12"/>
          <p:cNvSpPr/>
          <p:nvPr/>
        </p:nvSpPr>
        <p:spPr>
          <a:xfrm rot="5400000">
            <a:off x="5896224" y="1259027"/>
            <a:ext cx="1599209" cy="1473835"/>
          </a:xfrm>
          <a:prstGeom prst="hexagon">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defTabSz="914400" eaLnBrk="0" fontAlgn="auto">
              <a:lnSpc>
                <a:spcPct val="100000"/>
              </a:lnSpc>
              <a:spcBef>
                <a:spcPts val="0"/>
              </a:spcBef>
              <a:spcAft>
                <a:spcPts val="0"/>
              </a:spcAft>
              <a:buFontTx/>
              <a:buNone/>
            </a:pPr>
            <a:endParaRPr lang="ko-KR" altLang="en-US" sz="1800" b="0" strike="noStrike" cap="none" dirty="0">
              <a:latin typeface="宋体" panose="02010600030101010101" pitchFamily="2" charset="-122"/>
              <a:ea typeface="宋体" panose="02010600030101010101" pitchFamily="2" charset="-122"/>
            </a:endParaRPr>
          </a:p>
        </p:txBody>
      </p:sp>
      <p:sp>
        <p:nvSpPr>
          <p:cNvPr id="14" name="形状 13"/>
          <p:cNvSpPr/>
          <p:nvPr/>
        </p:nvSpPr>
        <p:spPr>
          <a:xfrm rot="5400000">
            <a:off x="4307837" y="2697273"/>
            <a:ext cx="1594556" cy="1473835"/>
          </a:xfrm>
          <a:prstGeom prst="hexagon">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defTabSz="914400" eaLnBrk="0" fontAlgn="auto">
              <a:lnSpc>
                <a:spcPct val="100000"/>
              </a:lnSpc>
              <a:spcBef>
                <a:spcPts val="0"/>
              </a:spcBef>
              <a:spcAft>
                <a:spcPts val="0"/>
              </a:spcAft>
              <a:buFontTx/>
              <a:buNone/>
            </a:pPr>
            <a:endParaRPr lang="ko-KR" altLang="en-US" sz="1800" b="0" strike="noStrike" cap="none" dirty="0">
              <a:latin typeface="宋体" panose="02010600030101010101" pitchFamily="2" charset="-122"/>
              <a:ea typeface="宋体" panose="02010600030101010101" pitchFamily="2" charset="-122"/>
            </a:endParaRPr>
          </a:p>
        </p:txBody>
      </p:sp>
      <p:sp>
        <p:nvSpPr>
          <p:cNvPr id="15" name="形状 14"/>
          <p:cNvSpPr/>
          <p:nvPr/>
        </p:nvSpPr>
        <p:spPr>
          <a:xfrm rot="5400000">
            <a:off x="3920907" y="1031593"/>
            <a:ext cx="1594557" cy="1473835"/>
          </a:xfrm>
          <a:prstGeom prst="hexagon">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defTabSz="914400" eaLnBrk="0" fontAlgn="auto">
              <a:lnSpc>
                <a:spcPct val="100000"/>
              </a:lnSpc>
              <a:spcBef>
                <a:spcPts val="0"/>
              </a:spcBef>
              <a:spcAft>
                <a:spcPts val="0"/>
              </a:spcAft>
              <a:buFontTx/>
              <a:buNone/>
            </a:pPr>
            <a:endParaRPr lang="ko-KR" altLang="en-US" sz="1800" b="0" strike="noStrike" cap="none" dirty="0">
              <a:latin typeface="宋体" panose="02010600030101010101" pitchFamily="2" charset="-122"/>
              <a:ea typeface="宋体" panose="02010600030101010101" pitchFamily="2" charset="-122"/>
            </a:endParaRPr>
          </a:p>
        </p:txBody>
      </p:sp>
      <p:sp>
        <p:nvSpPr>
          <p:cNvPr id="18" name="形状 17"/>
          <p:cNvSpPr/>
          <p:nvPr/>
        </p:nvSpPr>
        <p:spPr>
          <a:xfrm>
            <a:off x="3935760" y="1584886"/>
            <a:ext cx="1564852" cy="400110"/>
          </a:xfrm>
          <a:prstGeom prst="rect">
            <a:avLst/>
          </a:prstGeom>
        </p:spPr>
        <p:txBody>
          <a:bodyPr vert="horz" wrap="square" lIns="91440" tIns="45720" rIns="91440" bIns="45720" anchor="t">
            <a:spAutoFit/>
          </a:bodyPr>
          <a:lstStyle/>
          <a:p>
            <a:pPr marL="0" indent="0" algn="l" defTabSz="914400" eaLnBrk="0" fontAlgn="auto">
              <a:lnSpc>
                <a:spcPct val="100000"/>
              </a:lnSpc>
              <a:spcBef>
                <a:spcPts val="0"/>
              </a:spcBef>
              <a:spcAft>
                <a:spcPts val="0"/>
              </a:spcAft>
              <a:buFontTx/>
              <a:buNone/>
            </a:pPr>
            <a:r>
              <a:rPr lang="en-US" altLang="ko-KR" sz="2000" b="1" strike="noStrike" cap="none" dirty="0">
                <a:solidFill>
                  <a:schemeClr val="bg1"/>
                </a:solidFill>
                <a:latin typeface="微软雅黑" panose="020B0503020204020204" pitchFamily="34" charset="-122"/>
                <a:ea typeface="微软雅黑" panose="020B0503020204020204" pitchFamily="34" charset="-122"/>
              </a:rPr>
              <a:t>6G应用场景</a:t>
            </a:r>
            <a:endParaRPr lang="ko-KR" altLang="en-US" sz="2000" b="1" strike="noStrike" cap="none" dirty="0">
              <a:solidFill>
                <a:schemeClr val="bg1"/>
              </a:solidFill>
              <a:latin typeface="微软雅黑" panose="020B0503020204020204" pitchFamily="34" charset="-122"/>
              <a:ea typeface="微软雅黑" panose="020B0503020204020204" pitchFamily="34" charset="-122"/>
            </a:endParaRPr>
          </a:p>
        </p:txBody>
      </p:sp>
      <p:sp>
        <p:nvSpPr>
          <p:cNvPr id="19" name="形状 18"/>
          <p:cNvSpPr/>
          <p:nvPr/>
        </p:nvSpPr>
        <p:spPr>
          <a:xfrm>
            <a:off x="4579422" y="3198355"/>
            <a:ext cx="1051891" cy="400110"/>
          </a:xfrm>
          <a:prstGeom prst="rect">
            <a:avLst/>
          </a:prstGeom>
        </p:spPr>
        <p:txBody>
          <a:bodyPr vert="horz" wrap="square" lIns="91440" tIns="45720" rIns="91440" bIns="45720" anchor="t">
            <a:spAutoFit/>
          </a:bodyPr>
          <a:lstStyle/>
          <a:p>
            <a:pPr marL="0" indent="0" algn="l" defTabSz="914400" eaLnBrk="0" fontAlgn="auto">
              <a:lnSpc>
                <a:spcPct val="100000"/>
              </a:lnSpc>
              <a:spcBef>
                <a:spcPts val="0"/>
              </a:spcBef>
              <a:spcAft>
                <a:spcPts val="0"/>
              </a:spcAft>
              <a:buFontTx/>
              <a:buNone/>
            </a:pPr>
            <a:r>
              <a:rPr lang="en-US" altLang="ko-KR" sz="2000" b="1" strike="noStrike" cap="none" dirty="0">
                <a:solidFill>
                  <a:schemeClr val="bg1"/>
                </a:solidFill>
                <a:latin typeface="微软雅黑" panose="020B0503020204020204" pitchFamily="34" charset="-122"/>
                <a:ea typeface="微软雅黑" panose="020B0503020204020204" pitchFamily="34" charset="-122"/>
              </a:rPr>
              <a:t>6G网络</a:t>
            </a:r>
            <a:endParaRPr lang="ko-KR" altLang="en-US" sz="2000" b="1" strike="noStrike" cap="none" dirty="0">
              <a:solidFill>
                <a:schemeClr val="bg1"/>
              </a:solidFill>
              <a:latin typeface="微软雅黑" panose="020B0503020204020204" pitchFamily="34" charset="-122"/>
              <a:ea typeface="微软雅黑" panose="020B0503020204020204" pitchFamily="34" charset="-122"/>
            </a:endParaRPr>
          </a:p>
        </p:txBody>
      </p:sp>
      <p:sp>
        <p:nvSpPr>
          <p:cNvPr id="20" name="形状 19"/>
          <p:cNvSpPr/>
          <p:nvPr/>
        </p:nvSpPr>
        <p:spPr>
          <a:xfrm>
            <a:off x="5930118" y="1628800"/>
            <a:ext cx="1569660" cy="646331"/>
          </a:xfrm>
          <a:prstGeom prst="rect">
            <a:avLst/>
          </a:prstGeom>
        </p:spPr>
        <p:txBody>
          <a:bodyPr vert="horz" wrap="square" lIns="91440" tIns="45720" rIns="91440" bIns="45720" anchor="t">
            <a:spAutoFit/>
          </a:bodyPr>
          <a:lstStyle/>
          <a:p>
            <a:pPr marL="0" indent="0" algn="l" defTabSz="914400" eaLnBrk="0" fontAlgn="auto">
              <a:lnSpc>
                <a:spcPct val="100000"/>
              </a:lnSpc>
              <a:spcBef>
                <a:spcPts val="0"/>
              </a:spcBef>
              <a:spcAft>
                <a:spcPts val="0"/>
              </a:spcAft>
              <a:buFontTx/>
              <a:buNone/>
            </a:pPr>
            <a:r>
              <a:rPr lang="en-US" altLang="ko-KR" b="1" strike="noStrike" cap="none" dirty="0">
                <a:solidFill>
                  <a:schemeClr val="bg1"/>
                </a:solidFill>
                <a:latin typeface="微软雅黑" panose="020B0503020204020204" pitchFamily="34" charset="-122"/>
                <a:ea typeface="微软雅黑" panose="020B0503020204020204" pitchFamily="34" charset="-122"/>
              </a:rPr>
              <a:t>集成卫星网络</a:t>
            </a:r>
            <a:endParaRPr lang="ko-KR" altLang="en-US" b="1" strike="noStrike" cap="none" dirty="0">
              <a:solidFill>
                <a:schemeClr val="bg1"/>
              </a:solidFill>
              <a:latin typeface="微软雅黑" panose="020B0503020204020204" pitchFamily="34" charset="-122"/>
              <a:ea typeface="微软雅黑" panose="020B0503020204020204" pitchFamily="34" charset="-122"/>
            </a:endParaRPr>
          </a:p>
          <a:p>
            <a:pPr marL="0" indent="0" algn="l" defTabSz="914400" eaLnBrk="0" fontAlgn="auto">
              <a:lnSpc>
                <a:spcPct val="100000"/>
              </a:lnSpc>
              <a:spcBef>
                <a:spcPts val="0"/>
              </a:spcBef>
              <a:spcAft>
                <a:spcPts val="0"/>
              </a:spcAft>
              <a:buFontTx/>
              <a:buNone/>
            </a:pPr>
            <a:r>
              <a:rPr lang="en-US" altLang="ko-KR" b="1" strike="noStrike" cap="none" dirty="0" err="1">
                <a:solidFill>
                  <a:schemeClr val="bg1"/>
                </a:solidFill>
                <a:latin typeface="微软雅黑" panose="020B0503020204020204" pitchFamily="34" charset="-122"/>
                <a:ea typeface="微软雅黑" panose="020B0503020204020204" pitchFamily="34" charset="-122"/>
              </a:rPr>
              <a:t>实现全球覆盖</a:t>
            </a:r>
            <a:endParaRPr lang="ko-KR" altLang="en-US" b="1" strike="noStrike" cap="none" dirty="0">
              <a:solidFill>
                <a:schemeClr val="bg1"/>
              </a:solidFill>
              <a:latin typeface="微软雅黑" panose="020B0503020204020204" pitchFamily="34" charset="-122"/>
              <a:ea typeface="微软雅黑" panose="020B0503020204020204" pitchFamily="34" charset="-122"/>
            </a:endParaRPr>
          </a:p>
        </p:txBody>
      </p:sp>
      <p:sp>
        <p:nvSpPr>
          <p:cNvPr id="21" name="形状 20"/>
          <p:cNvSpPr/>
          <p:nvPr/>
        </p:nvSpPr>
        <p:spPr>
          <a:xfrm>
            <a:off x="6529923" y="3573929"/>
            <a:ext cx="1051891" cy="400110"/>
          </a:xfrm>
          <a:prstGeom prst="rect">
            <a:avLst/>
          </a:prstGeom>
        </p:spPr>
        <p:txBody>
          <a:bodyPr vert="horz" wrap="square" lIns="91440" tIns="45720" rIns="91440" bIns="45720" anchor="t">
            <a:spAutoFit/>
          </a:bodyPr>
          <a:lstStyle/>
          <a:p>
            <a:pPr marL="0" indent="0" algn="l" defTabSz="914400" eaLnBrk="0" fontAlgn="auto">
              <a:lnSpc>
                <a:spcPct val="100000"/>
              </a:lnSpc>
              <a:spcBef>
                <a:spcPts val="0"/>
              </a:spcBef>
              <a:spcAft>
                <a:spcPts val="0"/>
              </a:spcAft>
              <a:buFontTx/>
              <a:buNone/>
            </a:pPr>
            <a:r>
              <a:rPr lang="en-US" altLang="ko-KR" sz="2000" b="1" strike="noStrike" cap="none" dirty="0">
                <a:solidFill>
                  <a:schemeClr val="bg1"/>
                </a:solidFill>
                <a:latin typeface="微软雅黑" panose="020B0503020204020204" pitchFamily="34" charset="-122"/>
                <a:ea typeface="微软雅黑" panose="020B0503020204020204" pitchFamily="34" charset="-122"/>
              </a:rPr>
              <a:t>6G时代</a:t>
            </a:r>
            <a:endParaRPr lang="ko-KR" altLang="en-US" sz="2000" b="1" strike="noStrike" cap="none" dirty="0">
              <a:solidFill>
                <a:schemeClr val="bg1"/>
              </a:solidFill>
              <a:latin typeface="微软雅黑" panose="020B0503020204020204" pitchFamily="34" charset="-122"/>
              <a:ea typeface="微软雅黑" panose="020B0503020204020204" pitchFamily="34" charset="-122"/>
            </a:endParaRPr>
          </a:p>
        </p:txBody>
      </p:sp>
      <p:sp>
        <p:nvSpPr>
          <p:cNvPr id="22" name="形状 21"/>
          <p:cNvSpPr/>
          <p:nvPr/>
        </p:nvSpPr>
        <p:spPr>
          <a:xfrm>
            <a:off x="4835013" y="4926547"/>
            <a:ext cx="1051891" cy="400110"/>
          </a:xfrm>
          <a:prstGeom prst="rect">
            <a:avLst/>
          </a:prstGeom>
        </p:spPr>
        <p:txBody>
          <a:bodyPr vert="horz" wrap="square" lIns="91440" tIns="45720" rIns="91440" bIns="45720" anchor="t">
            <a:spAutoFit/>
          </a:bodyPr>
          <a:lstStyle/>
          <a:p>
            <a:pPr marL="0" indent="0" algn="l" defTabSz="914400" eaLnBrk="0" fontAlgn="auto">
              <a:lnSpc>
                <a:spcPct val="100000"/>
              </a:lnSpc>
              <a:spcBef>
                <a:spcPts val="0"/>
              </a:spcBef>
              <a:spcAft>
                <a:spcPts val="0"/>
              </a:spcAft>
              <a:buFontTx/>
              <a:buNone/>
            </a:pPr>
            <a:r>
              <a:rPr lang="en-US" altLang="ko-KR" sz="2000" b="1" strike="noStrike" cap="none" dirty="0">
                <a:solidFill>
                  <a:schemeClr val="bg1"/>
                </a:solidFill>
                <a:latin typeface="微软雅黑" panose="020B0503020204020204" pitchFamily="34" charset="-122"/>
                <a:ea typeface="微软雅黑" panose="020B0503020204020204" pitchFamily="34" charset="-122"/>
              </a:rPr>
              <a:t>6G挑战</a:t>
            </a:r>
            <a:endParaRPr lang="ko-KR" altLang="en-US" sz="2000" b="1" strike="noStrike" cap="none" dirty="0">
              <a:solidFill>
                <a:schemeClr val="bg1"/>
              </a:solidFill>
              <a:latin typeface="微软雅黑" panose="020B0503020204020204" pitchFamily="34" charset="-122"/>
              <a:ea typeface="微软雅黑" panose="020B0503020204020204" pitchFamily="34" charset="-122"/>
            </a:endParaRPr>
          </a:p>
        </p:txBody>
      </p:sp>
      <p:sp>
        <p:nvSpPr>
          <p:cNvPr id="24" name="文本框 23"/>
          <p:cNvSpPr txBox="1"/>
          <p:nvPr/>
        </p:nvSpPr>
        <p:spPr>
          <a:xfrm>
            <a:off x="734060" y="836712"/>
            <a:ext cx="2637155" cy="2169825"/>
          </a:xfrm>
          <a:prstGeom prst="rect">
            <a:avLst/>
          </a:prstGeom>
          <a:noFill/>
          <a:ln w="0">
            <a:noFill/>
          </a:ln>
        </p:spPr>
        <p:txBody>
          <a:bodyPr vert="horz" wrap="square" lIns="91440" tIns="45720" rIns="91440" bIns="45720" anchor="t">
            <a:spAutoFit/>
          </a:bodyPr>
          <a:lstStyle/>
          <a:p>
            <a:pPr marL="285750" indent="-285750" algn="l" defTabSz="914400" fontAlgn="auto">
              <a:lnSpc>
                <a:spcPct val="150000"/>
              </a:lnSpc>
              <a:spcBef>
                <a:spcPts val="0"/>
              </a:spcBef>
              <a:spcAft>
                <a:spcPts val="0"/>
              </a:spcAft>
              <a:buClr>
                <a:srgbClr val="000000"/>
              </a:buClr>
              <a:buFont typeface="Wingdings" panose="05000000000000000000"/>
              <a:buChar char="n"/>
            </a:pPr>
            <a:r>
              <a:rPr lang="en-US" altLang="ko-KR" b="0" strike="noStrike" cap="none" dirty="0" err="1">
                <a:solidFill>
                  <a:schemeClr val="tx1"/>
                </a:solidFill>
                <a:latin typeface="微软雅黑" panose="020B0503020204020204" pitchFamily="34" charset="-122"/>
                <a:ea typeface="微软雅黑" panose="020B0503020204020204" pitchFamily="34" charset="-122"/>
              </a:rPr>
              <a:t>家庭自动化</a:t>
            </a:r>
            <a:r>
              <a:rPr lang="en-US" altLang="ko-KR" b="0" strike="noStrike" cap="none" dirty="0">
                <a:solidFill>
                  <a:schemeClr val="tx1"/>
                </a:solidFill>
                <a:latin typeface="微软雅黑" panose="020B0503020204020204" pitchFamily="34" charset="-122"/>
                <a:ea typeface="微软雅黑" panose="020B0503020204020204" pitchFamily="34" charset="-122"/>
              </a:rPr>
              <a:t> </a:t>
            </a:r>
            <a:endParaRPr lang="ko-KR" altLang="en-US" b="0" strike="noStrike" cap="none" dirty="0">
              <a:solidFill>
                <a:schemeClr val="tx1"/>
              </a:solidFill>
              <a:latin typeface="微软雅黑" panose="020B0503020204020204" pitchFamily="34" charset="-122"/>
              <a:ea typeface="华文中宋" panose="02010600040101010101" charset="-122"/>
            </a:endParaRPr>
          </a:p>
          <a:p>
            <a:pPr marL="285750" indent="-285750" algn="l" defTabSz="914400" fontAlgn="auto">
              <a:lnSpc>
                <a:spcPct val="150000"/>
              </a:lnSpc>
              <a:spcBef>
                <a:spcPts val="0"/>
              </a:spcBef>
              <a:spcAft>
                <a:spcPts val="0"/>
              </a:spcAft>
              <a:buClr>
                <a:srgbClr val="000000"/>
              </a:buClr>
              <a:buFont typeface="Wingdings" panose="05000000000000000000"/>
              <a:buChar char="n"/>
            </a:pPr>
            <a:r>
              <a:rPr lang="en-US" altLang="ko-KR" b="0" strike="noStrike" cap="none" dirty="0">
                <a:solidFill>
                  <a:schemeClr val="tx1"/>
                </a:solidFill>
                <a:latin typeface="微软雅黑" panose="020B0503020204020204" pitchFamily="34" charset="-122"/>
                <a:ea typeface="微软雅黑" panose="020B0503020204020204" pitchFamily="34" charset="-122"/>
              </a:rPr>
              <a:t>能源生产</a:t>
            </a:r>
            <a:endParaRPr lang="ko-KR" altLang="en-US" b="0" strike="noStrike" cap="none" dirty="0">
              <a:solidFill>
                <a:schemeClr val="tx1"/>
              </a:solidFill>
              <a:latin typeface="微软雅黑" panose="020B0503020204020204" pitchFamily="34" charset="-122"/>
              <a:ea typeface="华文中宋" panose="02010600040101010101" charset="-122"/>
            </a:endParaRPr>
          </a:p>
          <a:p>
            <a:pPr marL="285750" indent="-285750" algn="l" defTabSz="914400" fontAlgn="auto">
              <a:lnSpc>
                <a:spcPct val="150000"/>
              </a:lnSpc>
              <a:spcBef>
                <a:spcPts val="0"/>
              </a:spcBef>
              <a:spcAft>
                <a:spcPts val="0"/>
              </a:spcAft>
              <a:buClr>
                <a:srgbClr val="000000"/>
              </a:buClr>
              <a:buFont typeface="Wingdings" panose="05000000000000000000"/>
              <a:buChar char="n"/>
            </a:pPr>
            <a:r>
              <a:rPr lang="en-US" altLang="ko-KR" b="0" strike="noStrike" cap="none" dirty="0">
                <a:solidFill>
                  <a:schemeClr val="tx1"/>
                </a:solidFill>
                <a:latin typeface="微软雅黑" panose="020B0503020204020204" pitchFamily="34" charset="-122"/>
                <a:ea typeface="微软雅黑" panose="020B0503020204020204" pitchFamily="34" charset="-122"/>
              </a:rPr>
              <a:t>卫星与卫星直接通信</a:t>
            </a:r>
            <a:endParaRPr lang="ko-KR" altLang="en-US" b="0" strike="noStrike" cap="none" dirty="0">
              <a:solidFill>
                <a:schemeClr val="tx1"/>
              </a:solidFill>
              <a:latin typeface="微软雅黑" panose="020B0503020204020204" pitchFamily="34" charset="-122"/>
              <a:ea typeface="华文中宋" panose="02010600040101010101" charset="-122"/>
            </a:endParaRPr>
          </a:p>
          <a:p>
            <a:pPr marL="285750" indent="-285750" algn="l" defTabSz="914400" fontAlgn="auto">
              <a:lnSpc>
                <a:spcPct val="150000"/>
              </a:lnSpc>
              <a:spcBef>
                <a:spcPts val="0"/>
              </a:spcBef>
              <a:spcAft>
                <a:spcPts val="0"/>
              </a:spcAft>
              <a:buClr>
                <a:srgbClr val="000000"/>
              </a:buClr>
              <a:buFont typeface="Wingdings" panose="05000000000000000000"/>
              <a:buChar char="n"/>
            </a:pPr>
            <a:r>
              <a:rPr lang="en-US" altLang="ko-KR" b="0" strike="noStrike" cap="none" dirty="0">
                <a:solidFill>
                  <a:schemeClr val="tx1"/>
                </a:solidFill>
                <a:latin typeface="微软雅黑" panose="020B0503020204020204" pitchFamily="34" charset="-122"/>
                <a:ea typeface="微软雅黑" panose="020B0503020204020204" pitchFamily="34" charset="-122"/>
              </a:rPr>
              <a:t>控制自然灾害</a:t>
            </a:r>
            <a:endParaRPr lang="ko-KR" altLang="en-US" b="0" strike="noStrike" cap="none" dirty="0">
              <a:solidFill>
                <a:schemeClr val="tx1"/>
              </a:solidFill>
              <a:latin typeface="微软雅黑" panose="020B0503020204020204" pitchFamily="34" charset="-122"/>
              <a:ea typeface="华文中宋" panose="02010600040101010101" charset="-122"/>
            </a:endParaRPr>
          </a:p>
          <a:p>
            <a:pPr marL="285750" indent="-285750" algn="l" defTabSz="914400" fontAlgn="auto">
              <a:lnSpc>
                <a:spcPct val="150000"/>
              </a:lnSpc>
              <a:spcBef>
                <a:spcPts val="0"/>
              </a:spcBef>
              <a:spcAft>
                <a:spcPts val="0"/>
              </a:spcAft>
              <a:buClr>
                <a:srgbClr val="000000"/>
              </a:buClr>
              <a:buFont typeface="Wingdings" panose="05000000000000000000"/>
              <a:buChar char="n"/>
            </a:pPr>
            <a:r>
              <a:rPr lang="en-US" altLang="ko-KR" b="1" strike="noStrike" cap="none" dirty="0">
                <a:solidFill>
                  <a:srgbClr val="FF0000"/>
                </a:solidFill>
                <a:latin typeface="微软雅黑" panose="020B0503020204020204" pitchFamily="34" charset="-122"/>
                <a:ea typeface="微软雅黑" panose="020B0503020204020204" pitchFamily="34" charset="-122"/>
              </a:rPr>
              <a:t>实现海上到空间通信</a:t>
            </a:r>
            <a:endParaRPr lang="ko-KR" altLang="en-US" b="1" strike="noStrike" cap="none" dirty="0">
              <a:solidFill>
                <a:srgbClr val="FF0000"/>
              </a:solidFill>
              <a:latin typeface="微软雅黑" panose="020B0503020204020204" pitchFamily="34" charset="-122"/>
              <a:ea typeface="华文中宋" panose="02010600040101010101" charset="-122"/>
            </a:endParaRPr>
          </a:p>
        </p:txBody>
      </p:sp>
      <p:sp>
        <p:nvSpPr>
          <p:cNvPr id="25" name="文本框 24"/>
          <p:cNvSpPr txBox="1"/>
          <p:nvPr/>
        </p:nvSpPr>
        <p:spPr>
          <a:xfrm>
            <a:off x="8240545" y="933054"/>
            <a:ext cx="3936365" cy="5078313"/>
          </a:xfrm>
          <a:prstGeom prst="rect">
            <a:avLst/>
          </a:prstGeom>
          <a:noFill/>
          <a:ln w="0">
            <a:noFill/>
          </a:ln>
        </p:spPr>
        <p:txBody>
          <a:bodyPr vert="horz" wrap="square" lIns="91440" tIns="45720" rIns="91440" bIns="45720" anchor="t">
            <a:spAutoFit/>
          </a:bodyPr>
          <a:lstStyle/>
          <a:p>
            <a:pPr marL="285750" indent="-285750">
              <a:lnSpc>
                <a:spcPct val="150000"/>
              </a:lnSpc>
              <a:buClr>
                <a:srgbClr val="000000"/>
              </a:buClr>
              <a:buFont typeface="Wingdings" panose="05000000000000000000"/>
              <a:buChar char="n"/>
            </a:pPr>
            <a:r>
              <a:rPr lang="zh-CN" altLang="zh-CN" dirty="0">
                <a:solidFill>
                  <a:srgbClr val="FF0000"/>
                </a:solidFill>
                <a:latin typeface="微软雅黑" panose="020B0503020204020204" pitchFamily="34" charset="-122"/>
                <a:ea typeface="微软雅黑" panose="020B0503020204020204" pitchFamily="34" charset="-122"/>
              </a:rPr>
              <a:t>毫秒时延和无限带宽</a:t>
            </a:r>
            <a:endParaRPr lang="ko-KR" altLang="en-US" dirty="0">
              <a:solidFill>
                <a:srgbClr val="FF0000"/>
              </a:solidFill>
              <a:latin typeface="微软雅黑" panose="020B0503020204020204" pitchFamily="34" charset="-122"/>
              <a:ea typeface="华文中宋" panose="02010600040101010101" charset="-122"/>
            </a:endParaRPr>
          </a:p>
          <a:p>
            <a:pPr marL="285750" indent="-285750" algn="l" defTabSz="914400" fontAlgn="auto">
              <a:lnSpc>
                <a:spcPct val="150000"/>
              </a:lnSpc>
              <a:spcBef>
                <a:spcPts val="0"/>
              </a:spcBef>
              <a:spcAft>
                <a:spcPts val="0"/>
              </a:spcAft>
              <a:buClr>
                <a:srgbClr val="000000"/>
              </a:buClr>
              <a:buFont typeface="Wingdings" panose="05000000000000000000"/>
              <a:buChar char="n"/>
            </a:pPr>
            <a:r>
              <a:rPr lang="en-US" altLang="ko-KR" b="0" strike="noStrike" cap="none" dirty="0">
                <a:solidFill>
                  <a:schemeClr val="tx1"/>
                </a:solidFill>
                <a:latin typeface="微软雅黑" panose="020B0503020204020204" pitchFamily="34" charset="-122"/>
                <a:ea typeface="微软雅黑" panose="020B0503020204020204" pitchFamily="34" charset="-122"/>
              </a:rPr>
              <a:t>因特网</a:t>
            </a:r>
            <a:r>
              <a:rPr lang="en-US" altLang="ko-KR" b="0" strike="noStrike" cap="none" dirty="0">
                <a:solidFill>
                  <a:srgbClr val="FF0000"/>
                </a:solidFill>
                <a:latin typeface="微软雅黑" panose="020B0503020204020204" pitchFamily="34" charset="-122"/>
                <a:ea typeface="微软雅黑" panose="020B0503020204020204" pitchFamily="34" charset="-122"/>
              </a:rPr>
              <a:t>速率高达1</a:t>
            </a:r>
            <a:r>
              <a:rPr lang="en-US" altLang="zh-CN" b="0" strike="noStrike" cap="none" dirty="0">
                <a:solidFill>
                  <a:srgbClr val="FF0000"/>
                </a:solidFill>
                <a:latin typeface="微软雅黑" panose="020B0503020204020204" pitchFamily="34" charset="-122"/>
                <a:ea typeface="微软雅黑" panose="020B0503020204020204" pitchFamily="34" charset="-122"/>
              </a:rPr>
              <a:t>00</a:t>
            </a:r>
            <a:r>
              <a:rPr lang="en-US" altLang="ko-KR" b="0" strike="noStrike" cap="none" dirty="0">
                <a:solidFill>
                  <a:srgbClr val="FF0000"/>
                </a:solidFill>
                <a:latin typeface="微软雅黑" panose="020B0503020204020204" pitchFamily="34" charset="-122"/>
                <a:ea typeface="微软雅黑" panose="020B0503020204020204" pitchFamily="34" charset="-122"/>
              </a:rPr>
              <a:t>Gbps</a:t>
            </a:r>
            <a:endParaRPr lang="ko-KR" altLang="en-US" b="0" strike="noStrike" cap="none" dirty="0">
              <a:solidFill>
                <a:srgbClr val="FF0000"/>
              </a:solidFill>
              <a:latin typeface="微软雅黑" panose="020B0503020204020204" pitchFamily="34" charset="-122"/>
              <a:ea typeface="华文中宋" panose="02010600040101010101" charset="-122"/>
            </a:endParaRPr>
          </a:p>
          <a:p>
            <a:pPr marL="285750" indent="-285750" algn="l" defTabSz="914400" fontAlgn="auto">
              <a:lnSpc>
                <a:spcPct val="150000"/>
              </a:lnSpc>
              <a:spcBef>
                <a:spcPts val="0"/>
              </a:spcBef>
              <a:spcAft>
                <a:spcPts val="0"/>
              </a:spcAft>
              <a:buClr>
                <a:srgbClr val="000000"/>
              </a:buClr>
              <a:buFont typeface="Wingdings" panose="05000000000000000000"/>
              <a:buChar char="n"/>
            </a:pPr>
            <a:r>
              <a:rPr lang="en-US" altLang="ko-KR" b="0" strike="noStrike" cap="none" dirty="0" smtClean="0">
                <a:solidFill>
                  <a:schemeClr val="tx1"/>
                </a:solidFill>
                <a:latin typeface="微软雅黑" panose="020B0503020204020204" pitchFamily="34" charset="-122"/>
                <a:ea typeface="微软雅黑" panose="020B0503020204020204" pitchFamily="34" charset="-122"/>
              </a:rPr>
              <a:t>6G</a:t>
            </a:r>
            <a:r>
              <a:rPr lang="en-US" altLang="ko-KR" b="0" strike="noStrike" cap="none" dirty="0">
                <a:solidFill>
                  <a:schemeClr val="tx1"/>
                </a:solidFill>
                <a:latin typeface="微软雅黑" panose="020B0503020204020204" pitchFamily="34" charset="-122"/>
                <a:ea typeface="微软雅黑" panose="020B0503020204020204" pitchFamily="34" charset="-122"/>
              </a:rPr>
              <a:t>系统的天线将是“</a:t>
            </a:r>
            <a:r>
              <a:rPr lang="en-US" altLang="ko-KR" b="0" strike="noStrike" cap="none" dirty="0">
                <a:solidFill>
                  <a:srgbClr val="FF0000"/>
                </a:solidFill>
                <a:latin typeface="微软雅黑" panose="020B0503020204020204" pitchFamily="34" charset="-122"/>
                <a:ea typeface="微软雅黑" panose="020B0503020204020204" pitchFamily="34" charset="-122"/>
              </a:rPr>
              <a:t>纳米天线</a:t>
            </a:r>
            <a:r>
              <a:rPr lang="en-US" altLang="ko-KR" b="0" strike="noStrike" cap="none" dirty="0">
                <a:solidFill>
                  <a:schemeClr val="tx1"/>
                </a:solidFill>
                <a:latin typeface="微软雅黑" panose="020B0503020204020204" pitchFamily="34" charset="-122"/>
                <a:ea typeface="微软雅黑" panose="020B0503020204020204" pitchFamily="34" charset="-122"/>
              </a:rPr>
              <a:t>”</a:t>
            </a:r>
            <a:endParaRPr lang="ko-KR" altLang="en-US" b="0" strike="noStrike" cap="none" dirty="0">
              <a:solidFill>
                <a:schemeClr val="tx1"/>
              </a:solidFill>
              <a:latin typeface="微软雅黑" panose="020B0503020204020204" pitchFamily="34" charset="-122"/>
              <a:ea typeface="华文中宋" panose="02010600040101010101" charset="-122"/>
            </a:endParaRPr>
          </a:p>
          <a:p>
            <a:pPr marL="285750" indent="-285750">
              <a:lnSpc>
                <a:spcPct val="150000"/>
              </a:lnSpc>
              <a:buClr>
                <a:srgbClr val="000000"/>
              </a:buClr>
              <a:buFont typeface="Wingdings" panose="05000000000000000000"/>
              <a:buChar char="n"/>
            </a:pPr>
            <a:r>
              <a:rPr lang="zh-CN" altLang="zh-CN" dirty="0" smtClean="0">
                <a:latin typeface="微软雅黑" panose="020B0503020204020204" pitchFamily="34" charset="-122"/>
                <a:ea typeface="微软雅黑" panose="020B0503020204020204" pitchFamily="34" charset="-122"/>
              </a:rPr>
              <a:t>太</a:t>
            </a:r>
            <a:r>
              <a:rPr lang="zh-CN" altLang="zh-CN" dirty="0">
                <a:latin typeface="微软雅黑" panose="020B0503020204020204" pitchFamily="34" charset="-122"/>
                <a:ea typeface="微软雅黑" panose="020B0503020204020204" pitchFamily="34" charset="-122"/>
              </a:rPr>
              <a:t>赫兹频率</a:t>
            </a:r>
            <a:r>
              <a:rPr lang="zh-CN" altLang="en-US" b="1"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100</a:t>
            </a:r>
            <a:r>
              <a:rPr lang="zh-CN" altLang="zh-CN" dirty="0">
                <a:latin typeface="微软雅黑" panose="020B0503020204020204" pitchFamily="34" charset="-122"/>
                <a:ea typeface="微软雅黑" panose="020B0503020204020204" pitchFamily="34" charset="-122"/>
              </a:rPr>
              <a:t>千兆</a:t>
            </a:r>
            <a:r>
              <a:rPr lang="en-US" altLang="zh-CN" dirty="0">
                <a:latin typeface="微软雅黑" panose="020B0503020204020204" pitchFamily="34" charset="-122"/>
                <a:ea typeface="微软雅黑" panose="020B0503020204020204" pitchFamily="34" charset="-122"/>
              </a:rPr>
              <a:t>HZ</a:t>
            </a:r>
            <a:r>
              <a:rPr lang="zh-CN" altLang="zh-CN" dirty="0">
                <a:latin typeface="微软雅黑" panose="020B0503020204020204" pitchFamily="34" charset="-122"/>
                <a:ea typeface="微软雅黑" panose="020B0503020204020204" pitchFamily="34" charset="-122"/>
              </a:rPr>
              <a:t>到</a:t>
            </a:r>
            <a:r>
              <a:rPr lang="en-US" altLang="zh-CN" dirty="0">
                <a:latin typeface="微软雅黑" panose="020B0503020204020204" pitchFamily="34" charset="-122"/>
                <a:ea typeface="微软雅黑" panose="020B0503020204020204" pitchFamily="34" charset="-122"/>
              </a:rPr>
              <a:t>1THZ(</a:t>
            </a:r>
            <a:r>
              <a:rPr lang="zh-CN" altLang="zh-CN" dirty="0">
                <a:latin typeface="微软雅黑" panose="020B0503020204020204" pitchFamily="34" charset="-122"/>
                <a:ea typeface="微软雅黑" panose="020B0503020204020204" pitchFamily="34" charset="-122"/>
              </a:rPr>
              <a:t>太赫兹</a:t>
            </a:r>
            <a:r>
              <a:rPr lang="en-US" altLang="zh-CN" dirty="0">
                <a:latin typeface="微软雅黑" panose="020B0503020204020204" pitchFamily="34" charset="-122"/>
                <a:ea typeface="微软雅黑" panose="020B0503020204020204" pitchFamily="34" charset="-122"/>
              </a:rPr>
              <a:t>)</a:t>
            </a:r>
            <a:r>
              <a:rPr lang="zh-CN" altLang="zh-CN" dirty="0">
                <a:latin typeface="微软雅黑" panose="020B0503020204020204" pitchFamily="34" charset="-122"/>
                <a:ea typeface="微软雅黑" panose="020B0503020204020204" pitchFamily="34" charset="-122"/>
              </a:rPr>
              <a:t>的高频</a:t>
            </a:r>
            <a:endParaRPr lang="en-US" altLang="zh-CN" dirty="0">
              <a:latin typeface="微软雅黑" panose="020B0503020204020204" pitchFamily="34" charset="-122"/>
              <a:ea typeface="微软雅黑" panose="020B0503020204020204" pitchFamily="34" charset="-122"/>
            </a:endParaRPr>
          </a:p>
          <a:p>
            <a:pPr marL="285750" indent="-285750">
              <a:lnSpc>
                <a:spcPct val="150000"/>
              </a:lnSpc>
              <a:buClr>
                <a:srgbClr val="000000"/>
              </a:buClr>
              <a:buFont typeface="Wingdings" panose="05000000000000000000"/>
              <a:buChar char="n"/>
            </a:pPr>
            <a:r>
              <a:rPr lang="zh-CN" altLang="zh-CN" dirty="0">
                <a:latin typeface="微软雅黑" panose="020B0503020204020204" pitchFamily="34" charset="-122"/>
                <a:ea typeface="微软雅黑" panose="020B0503020204020204" pitchFamily="34" charset="-122"/>
              </a:rPr>
              <a:t>实现</a:t>
            </a:r>
            <a:r>
              <a:rPr lang="zh-CN" altLang="zh-CN" dirty="0">
                <a:latin typeface="微软雅黑" panose="020B0503020204020204" pitchFamily="34" charset="-122"/>
                <a:ea typeface="微软雅黑" panose="020B0503020204020204" pitchFamily="34" charset="-122"/>
              </a:rPr>
              <a:t>网络的</a:t>
            </a:r>
            <a:r>
              <a:rPr lang="en-US" altLang="zh-CN" dirty="0">
                <a:latin typeface="微软雅黑" panose="020B0503020204020204" pitchFamily="34" charset="-122"/>
                <a:ea typeface="微软雅黑" panose="020B0503020204020204" pitchFamily="34" charset="-122"/>
              </a:rPr>
              <a:t>IT</a:t>
            </a:r>
            <a:r>
              <a:rPr lang="zh-CN" altLang="zh-CN" dirty="0">
                <a:latin typeface="微软雅黑" panose="020B0503020204020204" pitchFamily="34" charset="-122"/>
                <a:ea typeface="微软雅黑" panose="020B0503020204020204" pitchFamily="34" charset="-122"/>
              </a:rPr>
              <a:t>化和个性化</a:t>
            </a:r>
            <a:r>
              <a:rPr lang="en-US" altLang="zh-CN" dirty="0">
                <a:latin typeface="微软雅黑" panose="020B0503020204020204" pitchFamily="34" charset="-122"/>
                <a:ea typeface="微软雅黑" panose="020B0503020204020204" pitchFamily="34" charset="-122"/>
              </a:rPr>
              <a:t>---</a:t>
            </a:r>
            <a:r>
              <a:rPr lang="zh-CN" altLang="zh-CN" dirty="0">
                <a:latin typeface="微软雅黑" panose="020B0503020204020204" pitchFamily="34" charset="-122"/>
                <a:ea typeface="微软雅黑" panose="020B0503020204020204" pitchFamily="34" charset="-122"/>
              </a:rPr>
              <a:t>比如</a:t>
            </a:r>
            <a:r>
              <a:rPr lang="zh-CN" altLang="zh-CN" dirty="0">
                <a:latin typeface="微软雅黑" panose="020B0503020204020204" pitchFamily="34" charset="-122"/>
                <a:ea typeface="微软雅黑" panose="020B0503020204020204" pitchFamily="34" charset="-122"/>
              </a:rPr>
              <a:t>可</a:t>
            </a:r>
            <a:r>
              <a:rPr lang="en-US" altLang="zh-CN" dirty="0">
                <a:latin typeface="微软雅黑" panose="020B0503020204020204" pitchFamily="34" charset="-122"/>
                <a:ea typeface="微软雅黑" panose="020B0503020204020204" pitchFamily="34" charset="-122"/>
              </a:rPr>
              <a:t>“</a:t>
            </a:r>
            <a:r>
              <a:rPr lang="zh-CN" altLang="zh-CN" dirty="0">
                <a:latin typeface="微软雅黑" panose="020B0503020204020204" pitchFamily="34" charset="-122"/>
                <a:ea typeface="微软雅黑" panose="020B0503020204020204" pitchFamily="34" charset="-122"/>
              </a:rPr>
              <a:t>个人定制类型的通信网络</a:t>
            </a:r>
            <a:r>
              <a:rPr lang="en-US" altLang="zh-CN" dirty="0">
                <a:latin typeface="微软雅黑" panose="020B0503020204020204" pitchFamily="34" charset="-122"/>
                <a:ea typeface="微软雅黑" panose="020B0503020204020204" pitchFamily="34" charset="-122"/>
              </a:rPr>
              <a:t>”</a:t>
            </a:r>
            <a:r>
              <a:rPr lang="zh-CN" altLang="zh-CN" dirty="0">
                <a:latin typeface="微软雅黑" panose="020B0503020204020204" pitchFamily="34" charset="-122"/>
                <a:ea typeface="微软雅黑" panose="020B0503020204020204" pitchFamily="34" charset="-122"/>
              </a:rPr>
              <a:t>等。</a:t>
            </a:r>
            <a:endParaRPr lang="en-US" altLang="ko-KR" dirty="0">
              <a:latin typeface="微软雅黑" panose="020B0503020204020204" pitchFamily="34" charset="-122"/>
              <a:ea typeface="微软雅黑" panose="020B0503020204020204" pitchFamily="34" charset="-122"/>
            </a:endParaRPr>
          </a:p>
          <a:p>
            <a:pPr marL="285750" indent="-285750" algn="l" defTabSz="914400" fontAlgn="auto">
              <a:lnSpc>
                <a:spcPct val="150000"/>
              </a:lnSpc>
              <a:spcBef>
                <a:spcPts val="0"/>
              </a:spcBef>
              <a:spcAft>
                <a:spcPts val="0"/>
              </a:spcAft>
              <a:buClr>
                <a:srgbClr val="000000"/>
              </a:buClr>
              <a:buFont typeface="Wingdings" panose="05000000000000000000"/>
              <a:buChar char="n"/>
            </a:pPr>
            <a:endParaRPr lang="en-US" altLang="ko-KR" dirty="0">
              <a:solidFill>
                <a:srgbClr val="FF0000"/>
              </a:solidFill>
              <a:latin typeface="微软雅黑" panose="020B0503020204020204" pitchFamily="34" charset="-122"/>
              <a:ea typeface="微软雅黑" panose="020B0503020204020204" pitchFamily="34" charset="-122"/>
            </a:endParaRPr>
          </a:p>
          <a:p>
            <a:pPr marL="285750" indent="-285750" algn="l" defTabSz="914400" fontAlgn="auto">
              <a:lnSpc>
                <a:spcPct val="150000"/>
              </a:lnSpc>
              <a:spcBef>
                <a:spcPts val="0"/>
              </a:spcBef>
              <a:spcAft>
                <a:spcPts val="0"/>
              </a:spcAft>
              <a:buClr>
                <a:srgbClr val="000000"/>
              </a:buClr>
              <a:buFont typeface="Wingdings" panose="05000000000000000000"/>
              <a:buChar char="n"/>
            </a:pPr>
            <a:endParaRPr lang="en-US" altLang="ko-KR" b="0" strike="noStrike" cap="none" dirty="0" smtClean="0">
              <a:solidFill>
                <a:srgbClr val="FF0000"/>
              </a:solidFill>
              <a:latin typeface="微软雅黑" panose="020B0503020204020204" pitchFamily="34" charset="-122"/>
              <a:ea typeface="微软雅黑" panose="020B0503020204020204" pitchFamily="34" charset="-122"/>
            </a:endParaRPr>
          </a:p>
          <a:p>
            <a:pPr marL="285750" indent="-285750" algn="l" defTabSz="914400" fontAlgn="auto">
              <a:lnSpc>
                <a:spcPct val="150000"/>
              </a:lnSpc>
              <a:spcBef>
                <a:spcPts val="0"/>
              </a:spcBef>
              <a:spcAft>
                <a:spcPts val="0"/>
              </a:spcAft>
              <a:buClr>
                <a:srgbClr val="000000"/>
              </a:buClr>
              <a:buFont typeface="Wingdings" panose="05000000000000000000"/>
              <a:buChar char="n"/>
            </a:pPr>
            <a:endParaRPr lang="en-US" altLang="ko-KR" dirty="0">
              <a:solidFill>
                <a:srgbClr val="FF0000"/>
              </a:solidFill>
              <a:latin typeface="微软雅黑" panose="020B0503020204020204" pitchFamily="34" charset="-122"/>
              <a:ea typeface="微软雅黑" panose="020B0503020204020204" pitchFamily="34" charset="-122"/>
            </a:endParaRPr>
          </a:p>
          <a:p>
            <a:pPr marL="285750" indent="-285750" algn="l" defTabSz="914400" fontAlgn="auto">
              <a:lnSpc>
                <a:spcPct val="150000"/>
              </a:lnSpc>
              <a:spcBef>
                <a:spcPts val="0"/>
              </a:spcBef>
              <a:spcAft>
                <a:spcPts val="0"/>
              </a:spcAft>
              <a:buClr>
                <a:srgbClr val="000000"/>
              </a:buClr>
              <a:buFont typeface="Wingdings" panose="05000000000000000000"/>
              <a:buChar char="n"/>
            </a:pPr>
            <a:r>
              <a:rPr lang="zh-CN" altLang="en-US" b="0" strike="noStrike" cap="none" dirty="0" smtClean="0">
                <a:solidFill>
                  <a:srgbClr val="FF0000"/>
                </a:solidFill>
                <a:latin typeface="微软雅黑" panose="020B0503020204020204" pitchFamily="34" charset="-122"/>
                <a:ea typeface="微软雅黑" panose="020B0503020204020204" pitchFamily="34" charset="-122"/>
              </a:rPr>
              <a:t>“去蜂窝”网络架构，无线能量传输技术</a:t>
            </a:r>
            <a:endParaRPr lang="ko-KR" altLang="en-US" b="0" strike="noStrike" cap="none" dirty="0">
              <a:solidFill>
                <a:srgbClr val="FF0000"/>
              </a:solidFill>
              <a:latin typeface="微软雅黑" panose="020B0503020204020204" pitchFamily="34" charset="-122"/>
              <a:ea typeface="华文中宋" panose="02010600040101010101" charset="-122"/>
            </a:endParaRPr>
          </a:p>
        </p:txBody>
      </p:sp>
      <p:sp>
        <p:nvSpPr>
          <p:cNvPr id="26" name="文本框 25"/>
          <p:cNvSpPr txBox="1"/>
          <p:nvPr/>
        </p:nvSpPr>
        <p:spPr>
          <a:xfrm>
            <a:off x="734060" y="2957485"/>
            <a:ext cx="3157953" cy="1089529"/>
          </a:xfrm>
          <a:prstGeom prst="rect">
            <a:avLst/>
          </a:prstGeom>
          <a:noFill/>
          <a:ln w="0">
            <a:noFill/>
          </a:ln>
        </p:spPr>
        <p:txBody>
          <a:bodyPr vert="horz" wrap="square" lIns="91440" tIns="45720" rIns="91440" bIns="45720" numCol="1" anchor="t">
            <a:spAutoFit/>
          </a:bodyPr>
          <a:lstStyle/>
          <a:p>
            <a:pPr marL="0" indent="0" algn="l" defTabSz="914400" eaLnBrk="0" fontAlgn="auto" latinLnBrk="0">
              <a:lnSpc>
                <a:spcPct val="120000"/>
              </a:lnSpc>
              <a:spcBef>
                <a:spcPts val="0"/>
              </a:spcBef>
              <a:spcAft>
                <a:spcPts val="0"/>
              </a:spcAft>
              <a:buFontTx/>
              <a:buNone/>
            </a:pPr>
            <a:r>
              <a:rPr lang="en-US" altLang="ko-KR" b="0" strike="noStrike" cap="none" dirty="0">
                <a:solidFill>
                  <a:schemeClr val="tx1"/>
                </a:solidFill>
                <a:latin typeface="微软雅黑" panose="020B0503020204020204" pitchFamily="34" charset="-122"/>
                <a:ea typeface="微软雅黑" panose="020B0503020204020204" pitchFamily="34" charset="-122"/>
              </a:rPr>
              <a:t>6G网络将集成5G网络与卫星网络，</a:t>
            </a:r>
            <a:r>
              <a:rPr lang="en-US" altLang="ko-KR" b="0" strike="noStrike" cap="none" dirty="0">
                <a:latin typeface="微软雅黑" panose="020B0503020204020204" pitchFamily="34" charset="-122"/>
                <a:ea typeface="微软雅黑" panose="020B0503020204020204" pitchFamily="34" charset="-122"/>
              </a:rPr>
              <a:t>美国GPS、中国“北斗”、俄罗斯GLONASS</a:t>
            </a:r>
            <a:r>
              <a:rPr lang="zh-CN" altLang="en-US" b="0" strike="noStrike" cap="none" dirty="0">
                <a:latin typeface="微软雅黑" panose="020B0503020204020204" pitchFamily="34" charset="-122"/>
                <a:ea typeface="微软雅黑" panose="020B0503020204020204" pitchFamily="34" charset="-122"/>
              </a:rPr>
              <a:t>等</a:t>
            </a:r>
            <a:endParaRPr lang="ko-KR" altLang="en-US" b="0" strike="noStrike" cap="none" dirty="0">
              <a:latin typeface="微软雅黑" panose="020B0503020204020204" pitchFamily="34" charset="-122"/>
              <a:ea typeface="华文中宋" panose="02010600040101010101" charset="-122"/>
            </a:endParaRPr>
          </a:p>
        </p:txBody>
      </p:sp>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a:stretch>
            <a:fillRect/>
          </a:stretch>
        </p:blipFill>
        <p:spPr>
          <a:xfrm>
            <a:off x="740333" y="4152009"/>
            <a:ext cx="3235960" cy="1991246"/>
          </a:xfrm>
          <a:prstGeom prst="rect">
            <a:avLst/>
          </a:prstGeom>
          <a:noFill/>
        </p:spPr>
      </p:pic>
      <p:sp>
        <p:nvSpPr>
          <p:cNvPr id="2" name="文本框 1"/>
          <p:cNvSpPr txBox="1"/>
          <p:nvPr/>
        </p:nvSpPr>
        <p:spPr>
          <a:xfrm>
            <a:off x="8285416" y="3794230"/>
            <a:ext cx="3720006" cy="1289905"/>
          </a:xfrm>
          <a:prstGeom prst="rect">
            <a:avLst/>
          </a:prstGeom>
          <a:noFill/>
        </p:spPr>
        <p:txBody>
          <a:bodyPr wrap="square" rtlCol="0">
            <a:spAutoFit/>
          </a:bodyPr>
          <a:lstStyle/>
          <a:p>
            <a:pPr marL="285750" indent="-285750">
              <a:lnSpc>
                <a:spcPct val="150000"/>
              </a:lnSpc>
              <a:buClr>
                <a:srgbClr val="000000"/>
              </a:buClr>
              <a:buFont typeface="Wingdings" panose="05000000000000000000"/>
              <a:buChar char="n"/>
            </a:pPr>
            <a:r>
              <a:rPr lang="zh-CN" altLang="en-US" dirty="0" smtClean="0">
                <a:latin typeface="微软雅黑" panose="020B0503020204020204" pitchFamily="34" charset="-122"/>
                <a:ea typeface="微软雅黑" panose="020B0503020204020204" pitchFamily="34" charset="-122"/>
              </a:rPr>
              <a:t>实现</a:t>
            </a:r>
            <a:r>
              <a:rPr lang="zh-CN" altLang="en-US" dirty="0">
                <a:latin typeface="微软雅黑" panose="020B0503020204020204" pitchFamily="34" charset="-122"/>
                <a:ea typeface="微软雅黑" panose="020B0503020204020204" pitchFamily="34" charset="-122"/>
              </a:rPr>
              <a:t>更智能、分布式更强的动态</a:t>
            </a:r>
            <a:r>
              <a:rPr lang="zh-CN" altLang="en-US" dirty="0">
                <a:solidFill>
                  <a:srgbClr val="FF0000"/>
                </a:solidFill>
                <a:latin typeface="微软雅黑" panose="020B0503020204020204" pitchFamily="34" charset="-122"/>
                <a:ea typeface="微软雅黑" panose="020B0503020204020204" pitchFamily="34" charset="-122"/>
              </a:rPr>
              <a:t>频谱共享接入技术：区块链</a:t>
            </a:r>
            <a:r>
              <a:rPr lang="en-US" altLang="zh-CN" dirty="0">
                <a:solidFill>
                  <a:srgbClr val="FF0000"/>
                </a:solidFill>
                <a:latin typeface="微软雅黑" panose="020B0503020204020204" pitchFamily="34" charset="-122"/>
                <a:ea typeface="微软雅黑" panose="020B0503020204020204" pitchFamily="34" charset="-122"/>
              </a:rPr>
              <a:t>+</a:t>
            </a:r>
            <a:r>
              <a:rPr lang="zh-CN" altLang="en-US" dirty="0">
                <a:solidFill>
                  <a:srgbClr val="FF0000"/>
                </a:solidFill>
                <a:latin typeface="微软雅黑" panose="020B0503020204020204" pitchFamily="34" charset="-122"/>
                <a:ea typeface="微软雅黑" panose="020B0503020204020204" pitchFamily="34" charset="-122"/>
              </a:rPr>
              <a:t>动态频谱</a:t>
            </a:r>
            <a:r>
              <a:rPr lang="zh-CN" altLang="en-US" dirty="0" smtClean="0">
                <a:solidFill>
                  <a:srgbClr val="FF0000"/>
                </a:solidFill>
                <a:latin typeface="微软雅黑" panose="020B0503020204020204" pitchFamily="34" charset="-122"/>
                <a:ea typeface="微软雅黑" panose="020B0503020204020204" pitchFamily="34" charset="-122"/>
              </a:rPr>
              <a:t>共享</a:t>
            </a:r>
            <a:endParaRPr lang="zh-CN" altLang="en-US" dirty="0">
              <a:latin typeface="微软雅黑" panose="020B0503020204020204" pitchFamily="34" charset="-122"/>
              <a:ea typeface="微软雅黑" panose="020B0503020204020204" pitchFamily="34" charset="-122"/>
            </a:endParaRPr>
          </a:p>
        </p:txBody>
      </p:sp>
      <p:sp>
        <p:nvSpPr>
          <p:cNvPr id="6" name="文本框 5"/>
          <p:cNvSpPr txBox="1"/>
          <p:nvPr/>
        </p:nvSpPr>
        <p:spPr>
          <a:xfrm>
            <a:off x="6519271" y="5085184"/>
            <a:ext cx="1896828" cy="646331"/>
          </a:xfrm>
          <a:prstGeom prst="rect">
            <a:avLst/>
          </a:prstGeom>
          <a:noFill/>
        </p:spPr>
        <p:txBody>
          <a:bodyPr wrap="square" rtlCol="0">
            <a:spAutoFit/>
          </a:bodyPr>
          <a:lstStyle/>
          <a:p>
            <a:r>
              <a:rPr lang="zh-CN" altLang="en-US" b="1" dirty="0">
                <a:solidFill>
                  <a:srgbClr val="FF0000"/>
                </a:solidFill>
                <a:latin typeface="微软雅黑" panose="020B0503020204020204" pitchFamily="34" charset="-122"/>
                <a:ea typeface="微软雅黑" panose="020B0503020204020204" pitchFamily="34" charset="-122"/>
              </a:rPr>
              <a:t>最后我们身边可能到处是基站</a:t>
            </a:r>
            <a:endParaRPr lang="zh-CN" altLang="en-US" dirty="0">
              <a:solidFill>
                <a:srgbClr val="FF0000"/>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767408" y="980728"/>
            <a:ext cx="10804267" cy="5112568"/>
          </a:xfrm>
        </p:spPr>
        <p:txBody>
          <a:bodyPr>
            <a:normAutofit fontScale="92500" lnSpcReduction="20000"/>
          </a:bodyPr>
          <a:lstStyle/>
          <a:p>
            <a:pPr marL="0" indent="0">
              <a:lnSpc>
                <a:spcPct val="150000"/>
              </a:lnSpc>
              <a:buNone/>
            </a:pPr>
            <a:r>
              <a:rPr lang="zh-CN" altLang="en-US" b="1" dirty="0"/>
              <a:t>中国</a:t>
            </a:r>
            <a:r>
              <a:rPr lang="zh-CN" altLang="en-US" b="1" dirty="0" smtClean="0"/>
              <a:t>启动</a:t>
            </a:r>
            <a:r>
              <a:rPr lang="en-US" altLang="zh-CN" b="1" dirty="0"/>
              <a:t>6G</a:t>
            </a:r>
            <a:r>
              <a:rPr lang="zh-CN" altLang="en-US" b="1" dirty="0"/>
              <a:t>研究：韩国、芬兰、美国</a:t>
            </a:r>
            <a:r>
              <a:rPr lang="zh-CN" altLang="en-US" b="1" dirty="0" smtClean="0"/>
              <a:t>是</a:t>
            </a:r>
            <a:r>
              <a:rPr lang="en-US" altLang="zh-CN" b="1" dirty="0" smtClean="0"/>
              <a:t>6G</a:t>
            </a:r>
            <a:r>
              <a:rPr lang="zh-CN" altLang="en-US" b="1" dirty="0"/>
              <a:t>赛道上的对手</a:t>
            </a:r>
            <a:endParaRPr lang="zh-CN" altLang="en-US" b="1" dirty="0"/>
          </a:p>
          <a:p>
            <a:pPr marL="0" indent="0">
              <a:lnSpc>
                <a:spcPct val="150000"/>
              </a:lnSpc>
              <a:buNone/>
            </a:pPr>
            <a:r>
              <a:rPr lang="en-US" altLang="zh-CN" dirty="0" smtClean="0"/>
              <a:t>2019</a:t>
            </a:r>
            <a:r>
              <a:rPr lang="zh-CN" altLang="en-US" dirty="0" smtClean="0"/>
              <a:t>年</a:t>
            </a:r>
            <a:r>
              <a:rPr lang="en-US" altLang="zh-CN" dirty="0" smtClean="0"/>
              <a:t>2</a:t>
            </a:r>
            <a:r>
              <a:rPr lang="zh-CN" altLang="en-US" dirty="0" smtClean="0"/>
              <a:t>月，特</a:t>
            </a:r>
            <a:r>
              <a:rPr lang="zh-CN" altLang="en-US" dirty="0"/>
              <a:t>朗普在推特上说：“我希望美国尽可能快地发展</a:t>
            </a:r>
            <a:r>
              <a:rPr lang="en-US" altLang="zh-CN" dirty="0"/>
              <a:t>5G</a:t>
            </a:r>
            <a:r>
              <a:rPr lang="zh-CN" altLang="en-US" dirty="0"/>
              <a:t>，甚至</a:t>
            </a:r>
            <a:r>
              <a:rPr lang="en-US" altLang="zh-CN" dirty="0"/>
              <a:t>6G</a:t>
            </a:r>
            <a:r>
              <a:rPr lang="zh-CN" altLang="en-US" dirty="0"/>
              <a:t>技术</a:t>
            </a:r>
            <a:r>
              <a:rPr lang="zh-CN" altLang="en-US" dirty="0" smtClean="0"/>
              <a:t>，</a:t>
            </a:r>
            <a:r>
              <a:rPr lang="en-US" altLang="zh-CN" dirty="0" smtClean="0"/>
              <a:t>……</a:t>
            </a:r>
            <a:r>
              <a:rPr lang="zh-CN" altLang="en-US" dirty="0" smtClean="0"/>
              <a:t>不论</a:t>
            </a:r>
            <a:r>
              <a:rPr lang="zh-CN" altLang="en-US" dirty="0"/>
              <a:t>在我们从事的哪个领域，美国都必须是领导者，尤其是在令人兴奋的科技世界！</a:t>
            </a:r>
            <a:r>
              <a:rPr lang="zh-CN" altLang="en-US" dirty="0" smtClean="0"/>
              <a:t>”</a:t>
            </a:r>
            <a:endParaRPr lang="en-US" altLang="zh-CN" dirty="0" smtClean="0"/>
          </a:p>
          <a:p>
            <a:pPr marL="0" indent="0">
              <a:lnSpc>
                <a:spcPct val="150000"/>
              </a:lnSpc>
              <a:buNone/>
            </a:pPr>
            <a:r>
              <a:rPr lang="en-US" altLang="zh-CN" dirty="0" smtClean="0"/>
              <a:t>2019</a:t>
            </a:r>
            <a:r>
              <a:rPr lang="zh-CN" altLang="en-US" dirty="0" smtClean="0"/>
              <a:t>年</a:t>
            </a:r>
            <a:r>
              <a:rPr lang="en-US" altLang="zh-CN" dirty="0" smtClean="0"/>
              <a:t>1</a:t>
            </a:r>
            <a:r>
              <a:rPr lang="zh-CN" altLang="en-US" dirty="0"/>
              <a:t>月韩国</a:t>
            </a:r>
            <a:r>
              <a:rPr lang="en-US" altLang="zh-CN" dirty="0"/>
              <a:t>LG</a:t>
            </a:r>
            <a:r>
              <a:rPr lang="zh-CN" altLang="en-US" dirty="0"/>
              <a:t>设立了</a:t>
            </a:r>
            <a:r>
              <a:rPr lang="en-US" altLang="zh-CN" dirty="0"/>
              <a:t>6G</a:t>
            </a:r>
            <a:r>
              <a:rPr lang="zh-CN" altLang="en-US" dirty="0" smtClean="0"/>
              <a:t>研究室，韩国</a:t>
            </a:r>
            <a:r>
              <a:rPr lang="zh-CN" altLang="en-US" dirty="0"/>
              <a:t>政府预计将在</a:t>
            </a:r>
            <a:r>
              <a:rPr lang="en-US" altLang="zh-CN" dirty="0"/>
              <a:t>2021</a:t>
            </a:r>
            <a:r>
              <a:rPr lang="zh-CN" altLang="en-US" dirty="0"/>
              <a:t>年开始制订</a:t>
            </a:r>
            <a:r>
              <a:rPr lang="en-US" altLang="zh-CN" dirty="0"/>
              <a:t>6G</a:t>
            </a:r>
            <a:r>
              <a:rPr lang="zh-CN" altLang="en-US" dirty="0"/>
              <a:t>标准</a:t>
            </a:r>
            <a:r>
              <a:rPr lang="zh-CN" altLang="en-US" dirty="0" smtClean="0"/>
              <a:t>。</a:t>
            </a:r>
            <a:endParaRPr lang="en-US" altLang="zh-CN" dirty="0" smtClean="0"/>
          </a:p>
          <a:p>
            <a:pPr marL="0" indent="0">
              <a:lnSpc>
                <a:spcPct val="150000"/>
              </a:lnSpc>
              <a:buNone/>
            </a:pPr>
            <a:r>
              <a:rPr lang="en-US" altLang="zh-CN" dirty="0"/>
              <a:t>2018</a:t>
            </a:r>
            <a:r>
              <a:rPr lang="zh-CN" altLang="en-US" dirty="0"/>
              <a:t>年</a:t>
            </a:r>
            <a:r>
              <a:rPr lang="en-US" altLang="zh-CN" dirty="0"/>
              <a:t>9</a:t>
            </a:r>
            <a:r>
              <a:rPr lang="zh-CN" altLang="en-US" dirty="0"/>
              <a:t>月，芬兰开通了世界上第一个商用</a:t>
            </a:r>
            <a:r>
              <a:rPr lang="en-US" altLang="zh-CN" dirty="0"/>
              <a:t>5G</a:t>
            </a:r>
            <a:r>
              <a:rPr lang="zh-CN" altLang="en-US" dirty="0"/>
              <a:t>网络</a:t>
            </a:r>
            <a:r>
              <a:rPr lang="zh-CN" altLang="en-US" dirty="0" smtClean="0"/>
              <a:t>。同年，诺基亚</a:t>
            </a:r>
            <a:r>
              <a:rPr lang="zh-CN" altLang="en-US" dirty="0"/>
              <a:t>与奥卢大学、芬兰</a:t>
            </a:r>
            <a:r>
              <a:rPr lang="en-US" altLang="zh-CN" dirty="0"/>
              <a:t>VTT</a:t>
            </a:r>
            <a:r>
              <a:rPr lang="zh-CN" altLang="en-US" dirty="0"/>
              <a:t>技术研究中心等合作开展的“</a:t>
            </a:r>
            <a:r>
              <a:rPr lang="en-US" altLang="zh-CN" dirty="0"/>
              <a:t>6Genesis——</a:t>
            </a:r>
            <a:r>
              <a:rPr lang="zh-CN" altLang="en-US" dirty="0"/>
              <a:t>支持</a:t>
            </a:r>
            <a:r>
              <a:rPr lang="en-US" altLang="zh-CN" dirty="0"/>
              <a:t>6G</a:t>
            </a:r>
            <a:r>
              <a:rPr lang="zh-CN" altLang="en-US" dirty="0"/>
              <a:t>的无线智能社会与生态系统”</a:t>
            </a:r>
            <a:r>
              <a:rPr lang="zh-CN" altLang="en-US" dirty="0" smtClean="0"/>
              <a:t>项目，将</a:t>
            </a:r>
            <a:r>
              <a:rPr lang="zh-CN" altLang="en-US" dirty="0"/>
              <a:t>在未来</a:t>
            </a:r>
            <a:r>
              <a:rPr lang="en-US" altLang="zh-CN" dirty="0"/>
              <a:t>8</a:t>
            </a:r>
            <a:r>
              <a:rPr lang="zh-CN" altLang="en-US" dirty="0"/>
              <a:t>年获得超过</a:t>
            </a:r>
            <a:r>
              <a:rPr lang="en-US" altLang="zh-CN" dirty="0"/>
              <a:t>2.5</a:t>
            </a:r>
            <a:r>
              <a:rPr lang="zh-CN" altLang="en-US" dirty="0"/>
              <a:t>亿欧元的资金。</a:t>
            </a:r>
            <a:endParaRPr lang="en-US" altLang="zh-CN" dirty="0" smtClean="0"/>
          </a:p>
          <a:p>
            <a:pPr marL="0" indent="0">
              <a:lnSpc>
                <a:spcPct val="150000"/>
              </a:lnSpc>
              <a:buNone/>
            </a:pPr>
            <a:endParaRPr lang="en-US" altLang="zh-CN" dirty="0"/>
          </a:p>
          <a:p>
            <a:pPr marL="0" indent="0">
              <a:lnSpc>
                <a:spcPct val="150000"/>
              </a:lnSpc>
              <a:buNone/>
            </a:pPr>
            <a:endParaRPr lang="en-US" altLang="zh-CN" dirty="0" smtClean="0"/>
          </a:p>
          <a:p>
            <a:pPr marL="0" indent="0">
              <a:lnSpc>
                <a:spcPct val="150000"/>
              </a:lnSpc>
              <a:buNone/>
            </a:pPr>
            <a:endParaRPr lang="zh-CN" altLang="zh-CN" sz="3000" dirty="0"/>
          </a:p>
          <a:p>
            <a:endParaRPr lang="zh-CN" altLang="en-US" dirty="0"/>
          </a:p>
        </p:txBody>
      </p:sp>
      <p:sp>
        <p:nvSpPr>
          <p:cNvPr id="4" name="灯片编号占位符 3"/>
          <p:cNvSpPr>
            <a:spLocks noGrp="1"/>
          </p:cNvSpPr>
          <p:nvPr>
            <p:ph type="sldNum" sz="quarter" idx="12"/>
          </p:nvPr>
        </p:nvSpPr>
        <p:spPr/>
        <p:txBody>
          <a:bodyPr/>
          <a:lstStyle/>
          <a:p>
            <a:fld id="{2113E9BD-5FE3-48C4-85C4-2D5992B50EB6}" type="slidenum">
              <a:rPr lang="zh-CN" altLang="en-US" smtClean="0"/>
            </a:fld>
            <a:endParaRPr lang="zh-CN" altLang="en-US"/>
          </a:p>
        </p:txBody>
      </p:sp>
      <p:sp>
        <p:nvSpPr>
          <p:cNvPr id="5" name="文本框 4"/>
          <p:cNvSpPr txBox="1"/>
          <p:nvPr/>
        </p:nvSpPr>
        <p:spPr>
          <a:xfrm>
            <a:off x="839470" y="260350"/>
            <a:ext cx="2546985" cy="585470"/>
          </a:xfrm>
          <a:prstGeom prst="rect">
            <a:avLst/>
          </a:prstGeom>
          <a:noFill/>
        </p:spPr>
        <p:txBody>
          <a:bodyPr vert="horz" wrap="none" lIns="91440" tIns="45720" rIns="91440" bIns="45720" anchor="t">
            <a:spAutoFit/>
          </a:bodyPr>
          <a:lstStyle/>
          <a:p>
            <a:pPr marL="0" indent="0" algn="l" defTabSz="914400" eaLnBrk="0" fontAlgn="auto">
              <a:lnSpc>
                <a:spcPct val="100000"/>
              </a:lnSpc>
              <a:spcBef>
                <a:spcPts val="0"/>
              </a:spcBef>
              <a:spcAft>
                <a:spcPts val="0"/>
              </a:spcAft>
              <a:buFontTx/>
              <a:buNone/>
            </a:pPr>
            <a:r>
              <a:rPr lang="en-US" altLang="ko-KR" sz="3200" b="1" strike="noStrike" cap="none" dirty="0">
                <a:solidFill>
                  <a:srgbClr val="415199"/>
                </a:solidFill>
                <a:latin typeface="微软雅黑" panose="020B0503020204020204" pitchFamily="34" charset="-122"/>
                <a:ea typeface="微软雅黑" panose="020B0503020204020204" pitchFamily="34" charset="-122"/>
              </a:rPr>
              <a:t>6G时代-布局</a:t>
            </a:r>
            <a:endParaRPr lang="ko-KR" altLang="en-US" sz="3200" b="1" strike="noStrike" cap="none" dirty="0">
              <a:solidFill>
                <a:srgbClr val="415199"/>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19138" y="980728"/>
            <a:ext cx="10516235" cy="4968552"/>
          </a:xfrm>
        </p:spPr>
        <p:txBody>
          <a:bodyPr>
            <a:normAutofit/>
          </a:bodyPr>
          <a:lstStyle/>
          <a:p>
            <a:pPr>
              <a:lnSpc>
                <a:spcPct val="150000"/>
              </a:lnSpc>
            </a:pPr>
            <a:r>
              <a:rPr lang="en-US" altLang="zh-CN" dirty="0"/>
              <a:t>5G</a:t>
            </a:r>
            <a:r>
              <a:rPr lang="zh-CN" altLang="zh-CN" dirty="0"/>
              <a:t>启动初期，确立的</a:t>
            </a:r>
            <a:r>
              <a:rPr lang="en-US" altLang="zh-CN" dirty="0">
                <a:solidFill>
                  <a:srgbClr val="FF0000"/>
                </a:solidFill>
              </a:rPr>
              <a:t>5G</a:t>
            </a:r>
            <a:r>
              <a:rPr lang="zh-CN" altLang="zh-CN" dirty="0">
                <a:solidFill>
                  <a:srgbClr val="FF0000"/>
                </a:solidFill>
              </a:rPr>
              <a:t>愿景</a:t>
            </a:r>
            <a:r>
              <a:rPr lang="zh-CN" altLang="zh-CN" dirty="0"/>
              <a:t>为</a:t>
            </a:r>
            <a:r>
              <a:rPr lang="zh-CN" altLang="zh-CN" dirty="0">
                <a:solidFill>
                  <a:srgbClr val="FF0000"/>
                </a:solidFill>
              </a:rPr>
              <a:t>“信息随心至，万物触手及”</a:t>
            </a:r>
            <a:r>
              <a:rPr lang="zh-CN" altLang="zh-CN" dirty="0"/>
              <a:t>。</a:t>
            </a:r>
            <a:endParaRPr lang="zh-CN" altLang="zh-CN" dirty="0"/>
          </a:p>
          <a:p>
            <a:pPr>
              <a:lnSpc>
                <a:spcPct val="150000"/>
              </a:lnSpc>
            </a:pPr>
            <a:r>
              <a:rPr lang="en-US" altLang="zh-CN" dirty="0" smtClean="0"/>
              <a:t>6G</a:t>
            </a:r>
            <a:r>
              <a:rPr lang="zh-CN" altLang="zh-CN" dirty="0"/>
              <a:t>目标是满足十年后（</a:t>
            </a:r>
            <a:r>
              <a:rPr lang="en-US" altLang="zh-CN" dirty="0"/>
              <a:t>2030</a:t>
            </a:r>
            <a:r>
              <a:rPr lang="zh-CN" altLang="zh-CN" dirty="0"/>
              <a:t>年～）的信息社会需求，因此</a:t>
            </a:r>
            <a:r>
              <a:rPr lang="en-US" altLang="zh-CN" b="1" dirty="0">
                <a:solidFill>
                  <a:srgbClr val="FF0000"/>
                </a:solidFill>
              </a:rPr>
              <a:t>6G</a:t>
            </a:r>
            <a:r>
              <a:rPr lang="zh-CN" altLang="zh-CN" b="1" dirty="0">
                <a:solidFill>
                  <a:srgbClr val="FF0000"/>
                </a:solidFill>
              </a:rPr>
              <a:t>愿景</a:t>
            </a:r>
            <a:r>
              <a:rPr lang="zh-CN" altLang="zh-CN" dirty="0"/>
              <a:t>应该是现有</a:t>
            </a:r>
            <a:r>
              <a:rPr lang="en-US" altLang="zh-CN" dirty="0"/>
              <a:t>5G</a:t>
            </a:r>
            <a:r>
              <a:rPr lang="zh-CN" altLang="zh-CN" dirty="0"/>
              <a:t>不能满足而需要进一步提升的需求。基于</a:t>
            </a:r>
            <a:r>
              <a:rPr lang="en-US" altLang="zh-CN" dirty="0"/>
              <a:t>5G</a:t>
            </a:r>
            <a:r>
              <a:rPr lang="zh-CN" altLang="zh-CN" dirty="0"/>
              <a:t>可以满足的需求，并结合其它相关领域的发展趋势，我们认为</a:t>
            </a:r>
            <a:r>
              <a:rPr lang="en-US" altLang="zh-CN" b="1" dirty="0"/>
              <a:t>6G</a:t>
            </a:r>
            <a:r>
              <a:rPr lang="zh-CN" altLang="zh-CN" b="1" dirty="0"/>
              <a:t>愿景可以概括为四个关键词：“智慧连接”、“深度连接”、“全息连接”、“泛在连接”，而这四个关键词共同</a:t>
            </a:r>
            <a:r>
              <a:rPr lang="zh-CN" altLang="zh-CN" b="1" dirty="0" smtClean="0"/>
              <a:t>构成</a:t>
            </a:r>
            <a:r>
              <a:rPr lang="en-US" altLang="zh-CN" b="1" dirty="0" smtClean="0"/>
              <a:t>--</a:t>
            </a:r>
            <a:endParaRPr lang="en-US" altLang="zh-CN" b="1" dirty="0" smtClean="0"/>
          </a:p>
          <a:p>
            <a:pPr marL="0" indent="0">
              <a:lnSpc>
                <a:spcPct val="150000"/>
              </a:lnSpc>
              <a:buNone/>
            </a:pPr>
            <a:r>
              <a:rPr lang="en-US" altLang="zh-CN" b="1" dirty="0" smtClean="0">
                <a:solidFill>
                  <a:srgbClr val="FF0000"/>
                </a:solidFill>
              </a:rPr>
              <a:t>                     </a:t>
            </a:r>
            <a:r>
              <a:rPr lang="zh-CN" altLang="zh-CN" b="1" dirty="0" smtClean="0">
                <a:solidFill>
                  <a:srgbClr val="FF0000"/>
                </a:solidFill>
              </a:rPr>
              <a:t>“</a:t>
            </a:r>
            <a:r>
              <a:rPr lang="zh-CN" altLang="zh-CN" b="1" dirty="0">
                <a:solidFill>
                  <a:srgbClr val="FF0000"/>
                </a:solidFill>
              </a:rPr>
              <a:t>一念天地，万物随心”的</a:t>
            </a:r>
            <a:r>
              <a:rPr lang="en-US" altLang="zh-CN" b="1" dirty="0">
                <a:solidFill>
                  <a:srgbClr val="FF0000"/>
                </a:solidFill>
              </a:rPr>
              <a:t>6G</a:t>
            </a:r>
            <a:r>
              <a:rPr lang="zh-CN" altLang="zh-CN" b="1" dirty="0">
                <a:solidFill>
                  <a:srgbClr val="FF0000"/>
                </a:solidFill>
              </a:rPr>
              <a:t>总体愿景</a:t>
            </a:r>
            <a:r>
              <a:rPr lang="zh-CN" altLang="zh-CN" b="1" dirty="0" smtClean="0"/>
              <a:t>。</a:t>
            </a:r>
            <a:endParaRPr lang="en-US" altLang="zh-CN" b="1" dirty="0" smtClean="0"/>
          </a:p>
          <a:p>
            <a:pPr marL="0" indent="0">
              <a:lnSpc>
                <a:spcPct val="150000"/>
              </a:lnSpc>
              <a:buNone/>
            </a:pPr>
            <a:endParaRPr lang="en-US" altLang="zh-CN" b="1" dirty="0"/>
          </a:p>
        </p:txBody>
      </p:sp>
      <p:sp>
        <p:nvSpPr>
          <p:cNvPr id="4" name="灯片编号占位符 3"/>
          <p:cNvSpPr>
            <a:spLocks noGrp="1"/>
          </p:cNvSpPr>
          <p:nvPr>
            <p:ph type="sldNum" sz="quarter" idx="12"/>
          </p:nvPr>
        </p:nvSpPr>
        <p:spPr/>
        <p:txBody>
          <a:bodyPr/>
          <a:lstStyle/>
          <a:p>
            <a:fld id="{2113E9BD-5FE3-48C4-85C4-2D5992B50EB6}" type="slidenum">
              <a:rPr lang="zh-CN" altLang="en-US" smtClean="0"/>
            </a:fld>
            <a:endParaRPr lang="zh-CN" altLang="en-US"/>
          </a:p>
        </p:txBody>
      </p:sp>
      <p:sp>
        <p:nvSpPr>
          <p:cNvPr id="5" name="文本框 4"/>
          <p:cNvSpPr txBox="1"/>
          <p:nvPr/>
        </p:nvSpPr>
        <p:spPr>
          <a:xfrm>
            <a:off x="839470" y="260350"/>
            <a:ext cx="2546985" cy="585470"/>
          </a:xfrm>
          <a:prstGeom prst="rect">
            <a:avLst/>
          </a:prstGeom>
          <a:noFill/>
        </p:spPr>
        <p:txBody>
          <a:bodyPr vert="horz" wrap="none" lIns="91440" tIns="45720" rIns="91440" bIns="45720" anchor="t">
            <a:spAutoFit/>
          </a:bodyPr>
          <a:lstStyle/>
          <a:p>
            <a:pPr marL="0" indent="0" algn="l" defTabSz="914400" eaLnBrk="0" fontAlgn="auto">
              <a:lnSpc>
                <a:spcPct val="100000"/>
              </a:lnSpc>
              <a:spcBef>
                <a:spcPts val="0"/>
              </a:spcBef>
              <a:spcAft>
                <a:spcPts val="0"/>
              </a:spcAft>
              <a:buFontTx/>
              <a:buNone/>
            </a:pPr>
            <a:r>
              <a:rPr lang="en-US" altLang="ko-KR" sz="3200" b="1" strike="noStrike" cap="none" dirty="0">
                <a:solidFill>
                  <a:srgbClr val="415199"/>
                </a:solidFill>
                <a:latin typeface="微软雅黑" panose="020B0503020204020204" pitchFamily="34" charset="-122"/>
                <a:ea typeface="微软雅黑" panose="020B0503020204020204" pitchFamily="34" charset="-122"/>
              </a:rPr>
              <a:t>6G时代-布局</a:t>
            </a:r>
            <a:endParaRPr lang="ko-KR" altLang="en-US" sz="3200" b="1" strike="noStrike" cap="none" dirty="0">
              <a:solidFill>
                <a:srgbClr val="415199"/>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19138" y="980728"/>
            <a:ext cx="10516235" cy="4352290"/>
          </a:xfrm>
        </p:spPr>
        <p:txBody>
          <a:bodyPr>
            <a:normAutofit fontScale="92500" lnSpcReduction="10000"/>
          </a:bodyPr>
          <a:lstStyle/>
          <a:p>
            <a:pPr marL="0" indent="0">
              <a:lnSpc>
                <a:spcPct val="150000"/>
              </a:lnSpc>
              <a:buNone/>
            </a:pPr>
            <a:r>
              <a:rPr lang="en-US" altLang="zh-CN" b="1" dirty="0"/>
              <a:t>6G</a:t>
            </a:r>
            <a:r>
              <a:rPr lang="zh-CN" altLang="zh-CN" b="1" dirty="0"/>
              <a:t>总体愿景是基于</a:t>
            </a:r>
            <a:r>
              <a:rPr lang="en-US" altLang="zh-CN" b="1" dirty="0"/>
              <a:t>5G</a:t>
            </a:r>
            <a:r>
              <a:rPr lang="zh-CN" altLang="zh-CN" b="1" dirty="0"/>
              <a:t>愿景的进一步扩展</a:t>
            </a:r>
            <a:r>
              <a:rPr lang="zh-CN" altLang="zh-CN" b="1" dirty="0" smtClean="0"/>
              <a:t>：</a:t>
            </a:r>
            <a:endParaRPr lang="en-US" altLang="zh-CN" b="1" dirty="0" smtClean="0"/>
          </a:p>
          <a:p>
            <a:pPr>
              <a:lnSpc>
                <a:spcPct val="150000"/>
              </a:lnSpc>
            </a:pPr>
            <a:r>
              <a:rPr lang="zh-CN" altLang="zh-CN" b="1" dirty="0" smtClean="0"/>
              <a:t>“一念天地”</a:t>
            </a:r>
            <a:r>
              <a:rPr lang="zh-CN" altLang="zh-CN" b="1" dirty="0"/>
              <a:t>中的“一念”一词强调实时性，指无处不在的低时延、大带宽的连接，“念”还体现了思维与思维通信的“深度连接”，“天地”对应空天地海无处不在的“泛在连接”</a:t>
            </a:r>
            <a:r>
              <a:rPr lang="zh-CN" altLang="zh-CN" b="1" dirty="0" smtClean="0"/>
              <a:t>；</a:t>
            </a:r>
            <a:endParaRPr lang="en-US" altLang="zh-CN" b="1" dirty="0" smtClean="0"/>
          </a:p>
          <a:p>
            <a:pPr>
              <a:lnSpc>
                <a:spcPct val="150000"/>
              </a:lnSpc>
            </a:pPr>
            <a:r>
              <a:rPr lang="zh-CN" altLang="zh-CN" b="1" dirty="0" smtClean="0"/>
              <a:t>“万物随心”</a:t>
            </a:r>
            <a:r>
              <a:rPr lang="zh-CN" altLang="zh-CN" b="1" dirty="0"/>
              <a:t>所指的万物为智能对象，能够“随心”所想而智能响应，即“智慧连接”；呈现方式也将支持“随心”无处不在的沉浸式全息交互体验，即“全息连接”。</a:t>
            </a:r>
            <a:endParaRPr lang="zh-CN" altLang="en-US" dirty="0"/>
          </a:p>
        </p:txBody>
      </p:sp>
      <p:sp>
        <p:nvSpPr>
          <p:cNvPr id="4" name="灯片编号占位符 3"/>
          <p:cNvSpPr>
            <a:spLocks noGrp="1"/>
          </p:cNvSpPr>
          <p:nvPr>
            <p:ph type="sldNum" sz="quarter" idx="12"/>
          </p:nvPr>
        </p:nvSpPr>
        <p:spPr/>
        <p:txBody>
          <a:bodyPr/>
          <a:lstStyle/>
          <a:p>
            <a:fld id="{2113E9BD-5FE3-48C4-85C4-2D5992B50EB6}" type="slidenum">
              <a:rPr lang="zh-CN" altLang="en-US" smtClean="0"/>
            </a:fld>
            <a:endParaRPr lang="zh-CN" altLang="en-US"/>
          </a:p>
        </p:txBody>
      </p:sp>
      <p:sp>
        <p:nvSpPr>
          <p:cNvPr id="5" name="文本框 4"/>
          <p:cNvSpPr txBox="1"/>
          <p:nvPr/>
        </p:nvSpPr>
        <p:spPr>
          <a:xfrm>
            <a:off x="839470" y="260350"/>
            <a:ext cx="2546985" cy="585470"/>
          </a:xfrm>
          <a:prstGeom prst="rect">
            <a:avLst/>
          </a:prstGeom>
          <a:noFill/>
        </p:spPr>
        <p:txBody>
          <a:bodyPr vert="horz" wrap="none" lIns="91440" tIns="45720" rIns="91440" bIns="45720" anchor="t">
            <a:spAutoFit/>
          </a:bodyPr>
          <a:lstStyle/>
          <a:p>
            <a:pPr marL="0" indent="0" algn="l" defTabSz="914400" eaLnBrk="0" fontAlgn="auto">
              <a:lnSpc>
                <a:spcPct val="100000"/>
              </a:lnSpc>
              <a:spcBef>
                <a:spcPts val="0"/>
              </a:spcBef>
              <a:spcAft>
                <a:spcPts val="0"/>
              </a:spcAft>
              <a:buFontTx/>
              <a:buNone/>
            </a:pPr>
            <a:r>
              <a:rPr lang="en-US" altLang="ko-KR" sz="3200" b="1" strike="noStrike" cap="none" dirty="0">
                <a:solidFill>
                  <a:srgbClr val="415199"/>
                </a:solidFill>
                <a:latin typeface="微软雅黑" panose="020B0503020204020204" pitchFamily="34" charset="-122"/>
                <a:ea typeface="微软雅黑" panose="020B0503020204020204" pitchFamily="34" charset="-122"/>
              </a:rPr>
              <a:t>6G时代-布局</a:t>
            </a:r>
            <a:endParaRPr lang="ko-KR" altLang="en-US" sz="3200" b="1" strike="noStrike" cap="none" dirty="0">
              <a:solidFill>
                <a:srgbClr val="415199"/>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txBox="1">
            <a:spLocks noGrp="1"/>
          </p:cNvSpPr>
          <p:nvPr>
            <p:ph type="sldNum"/>
          </p:nvPr>
        </p:nvSpPr>
        <p:spPr>
          <a:xfrm>
            <a:off x="8610600" y="6356350"/>
            <a:ext cx="2743835" cy="365760"/>
          </a:xfrm>
          <a:prstGeom prst="rect">
            <a:avLst/>
          </a:prstGeom>
        </p:spPr>
        <p:txBody>
          <a:bodyPr vert="horz" wrap="square" lIns="91440" tIns="45720" rIns="91440" bIns="45720" anchor="ctr">
            <a:noAutofit/>
          </a:bodyPr>
          <a:lstStyle/>
          <a:p>
            <a:pPr marL="0" indent="0" algn="r" defTabSz="914400" eaLnBrk="0" fontAlgn="auto">
              <a:lnSpc>
                <a:spcPct val="100000"/>
              </a:lnSpc>
              <a:spcBef>
                <a:spcPts val="0"/>
              </a:spcBef>
              <a:spcAft>
                <a:spcPts val="0"/>
              </a:spcAft>
              <a:buFontTx/>
              <a:buNone/>
            </a:pPr>
            <a:fld id="{B9320F77-B9A0-41C5-862A-B4B631284C64}" type="slidenum">
              <a:rPr lang="en-US" altLang="ko-KR" sz="1200" b="0" strike="noStrike" cap="none" dirty="0" smtClean="0">
                <a:solidFill>
                  <a:schemeClr val="tx1">
                    <a:tint val="75000"/>
                  </a:schemeClr>
                </a:solidFill>
                <a:latin typeface="宋体" panose="02010600030101010101" pitchFamily="2" charset="-122"/>
                <a:ea typeface="宋体" panose="02010600030101010101" pitchFamily="2" charset="-122"/>
              </a:rPr>
            </a:fld>
            <a:endParaRPr lang="ko-KR" altLang="en-US" sz="1200" b="0" strike="noStrike" cap="none" dirty="0">
              <a:solidFill>
                <a:schemeClr val="tx1">
                  <a:tint val="75000"/>
                </a:schemeClr>
              </a:solidFill>
              <a:latin typeface="宋体" panose="02010600030101010101" pitchFamily="2" charset="-122"/>
              <a:ea typeface="宋体" panose="02010600030101010101" pitchFamily="2" charset="-122"/>
            </a:endParaRPr>
          </a:p>
        </p:txBody>
      </p:sp>
      <p:sp>
        <p:nvSpPr>
          <p:cNvPr id="5" name="文本框 4"/>
          <p:cNvSpPr txBox="1"/>
          <p:nvPr/>
        </p:nvSpPr>
        <p:spPr>
          <a:xfrm>
            <a:off x="839470" y="260350"/>
            <a:ext cx="5747086" cy="584775"/>
          </a:xfrm>
          <a:prstGeom prst="rect">
            <a:avLst/>
          </a:prstGeom>
          <a:noFill/>
        </p:spPr>
        <p:txBody>
          <a:bodyPr vert="horz" wrap="none" lIns="91440" tIns="45720" rIns="91440" bIns="45720" anchor="t">
            <a:spAutoFit/>
          </a:bodyPr>
          <a:lstStyle/>
          <a:p>
            <a:pPr eaLnBrk="0"/>
            <a:r>
              <a:rPr lang="en-US" altLang="zh-CN" sz="3200" b="1" dirty="0">
                <a:solidFill>
                  <a:srgbClr val="415199"/>
                </a:solidFill>
                <a:latin typeface="微软雅黑" panose="020B0503020204020204" pitchFamily="34" charset="-122"/>
                <a:ea typeface="微软雅黑" panose="020B0503020204020204" pitchFamily="34" charset="-122"/>
                <a:sym typeface="Calibri" panose="020F0502020204030204" charset="0"/>
              </a:rPr>
              <a:t>5/6G</a:t>
            </a:r>
            <a:r>
              <a:rPr lang="zh-CN" altLang="en-US" sz="3200" b="1" dirty="0">
                <a:solidFill>
                  <a:srgbClr val="415199"/>
                </a:solidFill>
                <a:latin typeface="微软雅黑" panose="020B0503020204020204" pitchFamily="34" charset="-122"/>
                <a:ea typeface="微软雅黑" panose="020B0503020204020204" pitchFamily="34" charset="-122"/>
                <a:sym typeface="Calibri" panose="020F0502020204030204" charset="0"/>
              </a:rPr>
              <a:t>时代</a:t>
            </a:r>
            <a:r>
              <a:rPr lang="en-US" altLang="zh-CN" sz="3200" b="1" dirty="0">
                <a:solidFill>
                  <a:srgbClr val="415199"/>
                </a:solidFill>
                <a:latin typeface="微软雅黑" panose="020B0503020204020204" pitchFamily="34" charset="-122"/>
                <a:ea typeface="微软雅黑" panose="020B0503020204020204" pitchFamily="34" charset="-122"/>
                <a:sym typeface="Calibri" panose="020F0502020204030204" charset="0"/>
              </a:rPr>
              <a:t>—</a:t>
            </a:r>
            <a:r>
              <a:rPr lang="zh-CN" altLang="en-US" sz="3200" b="1" dirty="0">
                <a:solidFill>
                  <a:srgbClr val="415199"/>
                </a:solidFill>
                <a:latin typeface="微软雅黑" panose="020B0503020204020204" pitchFamily="34" charset="-122"/>
                <a:ea typeface="微软雅黑" panose="020B0503020204020204" pitchFamily="34" charset="-122"/>
                <a:sym typeface="Calibri" panose="020F0502020204030204" charset="0"/>
              </a:rPr>
              <a:t>如何筑建安全之网</a:t>
            </a:r>
            <a:endParaRPr lang="ko-KR" altLang="en-US" sz="3200" b="1" strike="noStrike" cap="none" dirty="0">
              <a:solidFill>
                <a:srgbClr val="415199"/>
              </a:solidFill>
              <a:latin typeface="微软雅黑" panose="020B0503020204020204" pitchFamily="34" charset="-122"/>
              <a:ea typeface="微软雅黑" panose="020B0503020204020204" pitchFamily="34" charset="-122"/>
            </a:endParaRPr>
          </a:p>
        </p:txBody>
      </p:sp>
      <p:sp>
        <p:nvSpPr>
          <p:cNvPr id="23" name="文本框 2"/>
          <p:cNvSpPr txBox="1"/>
          <p:nvPr/>
        </p:nvSpPr>
        <p:spPr>
          <a:xfrm>
            <a:off x="839470" y="908720"/>
            <a:ext cx="10585122" cy="1135054"/>
          </a:xfrm>
          <a:prstGeom prst="rect">
            <a:avLst/>
          </a:prstGeom>
          <a:noFill/>
          <a:ln w="9525">
            <a:noFill/>
          </a:ln>
        </p:spPr>
        <p:txBody>
          <a:bodyPr wrap="square" lIns="91440" tIns="45720" rIns="91440" bIns="45720" anchor="t">
            <a:spAutoFit/>
          </a:bodyPr>
          <a:lstStyle/>
          <a:p>
            <a:pPr defTabSz="914400" eaLnBrk="0">
              <a:lnSpc>
                <a:spcPct val="150000"/>
              </a:lnSpc>
            </a:pPr>
            <a:r>
              <a:rPr lang="zh-CN" altLang="en-US" sz="2400" dirty="0">
                <a:latin typeface="微软雅黑" panose="020B0503020204020204" pitchFamily="34" charset="-122"/>
                <a:ea typeface="微软雅黑" panose="020B0503020204020204" pitchFamily="34" charset="-122"/>
                <a:sym typeface="宋体" panose="02010600030101010101" pitchFamily="2" charset="-122"/>
              </a:rPr>
              <a:t> 　　随着</a:t>
            </a:r>
            <a:r>
              <a:rPr lang="en-US" altLang="zh-CN" sz="2400" dirty="0">
                <a:latin typeface="微软雅黑" panose="020B0503020204020204" pitchFamily="34" charset="-122"/>
                <a:ea typeface="微软雅黑" panose="020B0503020204020204" pitchFamily="34" charset="-122"/>
                <a:sym typeface="宋体" panose="02010600030101010101" pitchFamily="2" charset="-122"/>
              </a:rPr>
              <a:t>5/6G</a:t>
            </a:r>
            <a:r>
              <a:rPr lang="zh-CN" altLang="en-US" sz="2400" dirty="0">
                <a:latin typeface="微软雅黑" panose="020B0503020204020204" pitchFamily="34" charset="-122"/>
                <a:ea typeface="微软雅黑" panose="020B0503020204020204" pitchFamily="34" charset="-122"/>
                <a:sym typeface="宋体" panose="02010600030101010101" pitchFamily="2" charset="-122"/>
              </a:rPr>
              <a:t>的来临，未来世界将进入</a:t>
            </a:r>
            <a:r>
              <a:rPr lang="zh-CN" altLang="en-US" sz="2400" dirty="0">
                <a:solidFill>
                  <a:srgbClr val="FF0000"/>
                </a:solidFill>
                <a:latin typeface="微软雅黑" panose="020B0503020204020204" pitchFamily="34" charset="-122"/>
                <a:ea typeface="微软雅黑" panose="020B0503020204020204" pitchFamily="34" charset="-122"/>
                <a:sym typeface="宋体" panose="02010600030101010101" pitchFamily="2" charset="-122"/>
              </a:rPr>
              <a:t>“万物互联</a:t>
            </a:r>
            <a:r>
              <a:rPr lang="en-US" altLang="zh-CN" sz="2400" dirty="0">
                <a:solidFill>
                  <a:srgbClr val="FF0000"/>
                </a:solidFill>
                <a:latin typeface="微软雅黑" panose="020B0503020204020204" pitchFamily="34" charset="-122"/>
                <a:ea typeface="微软雅黑" panose="020B0503020204020204" pitchFamily="34" charset="-122"/>
                <a:sym typeface="宋体" panose="02010600030101010101" pitchFamily="2" charset="-122"/>
              </a:rPr>
              <a:t>+</a:t>
            </a:r>
            <a:r>
              <a:rPr lang="zh-CN" altLang="en-US" sz="2400" dirty="0">
                <a:solidFill>
                  <a:srgbClr val="FF0000"/>
                </a:solidFill>
                <a:latin typeface="微软雅黑" panose="020B0503020204020204" pitchFamily="34" charset="-122"/>
                <a:ea typeface="微软雅黑" panose="020B0503020204020204" pitchFamily="34" charset="-122"/>
                <a:sym typeface="宋体" panose="02010600030101010101" pitchFamily="2" charset="-122"/>
              </a:rPr>
              <a:t>人工智能”</a:t>
            </a:r>
            <a:r>
              <a:rPr lang="zh-CN" altLang="en-US" sz="2400" dirty="0">
                <a:latin typeface="微软雅黑" panose="020B0503020204020204" pitchFamily="34" charset="-122"/>
                <a:ea typeface="微软雅黑" panose="020B0503020204020204" pitchFamily="34" charset="-122"/>
                <a:sym typeface="宋体" panose="02010600030101010101" pitchFamily="2" charset="-122"/>
              </a:rPr>
              <a:t>时代，网络规模将达万亿量级，网络攻防呈现规模化、常态化和智能化趋势</a:t>
            </a:r>
            <a:r>
              <a:rPr lang="en-US" altLang="ko-KR" sz="2400" dirty="0">
                <a:latin typeface="微软雅黑" panose="020B0503020204020204" pitchFamily="34" charset="-122"/>
                <a:ea typeface="微软雅黑" panose="020B0503020204020204" pitchFamily="34" charset="-122"/>
                <a:sym typeface="宋体" panose="02010600030101010101" pitchFamily="2" charset="-122"/>
              </a:rPr>
              <a:t>。</a:t>
            </a:r>
            <a:endParaRPr lang="ko-KR" altLang="en-US" sz="2400" dirty="0">
              <a:latin typeface="微软雅黑" panose="020B0503020204020204" pitchFamily="34" charset="-122"/>
            </a:endParaRPr>
          </a:p>
        </p:txBody>
      </p:sp>
      <p:sp>
        <p:nvSpPr>
          <p:cNvPr id="27" name="形状 2"/>
          <p:cNvSpPr/>
          <p:nvPr/>
        </p:nvSpPr>
        <p:spPr>
          <a:xfrm>
            <a:off x="5528892" y="2185972"/>
            <a:ext cx="6151044" cy="3905043"/>
          </a:xfrm>
          <a:prstGeom prst="rect">
            <a:avLst/>
          </a:prstGeom>
          <a:ln w="38100">
            <a:prstDash val="dashDot"/>
          </a:ln>
        </p:spPr>
        <p:style>
          <a:lnRef idx="2">
            <a:schemeClr val="accent3"/>
          </a:lnRef>
          <a:fillRef idx="1">
            <a:schemeClr val="lt1"/>
          </a:fillRef>
          <a:effectRef idx="0">
            <a:schemeClr val="accent3"/>
          </a:effectRef>
          <a:fontRef idx="minor">
            <a:schemeClr val="dk1"/>
          </a:fontRef>
        </p:style>
        <p:txBody>
          <a:bodyPr vert="horz" wrap="square" lIns="91440" tIns="45720" rIns="91440" bIns="45720" anchor="t">
            <a:spAutoFit/>
          </a:bodyPr>
          <a:lstStyle/>
          <a:p>
            <a:pPr marL="457200" indent="-457200" eaLnBrk="0" fontAlgn="auto">
              <a:lnSpc>
                <a:spcPct val="150000"/>
              </a:lnSpc>
              <a:spcBef>
                <a:spcPts val="0"/>
              </a:spcBef>
              <a:spcAft>
                <a:spcPts val="0"/>
              </a:spcAft>
              <a:buFont typeface="Wingdings" panose="05000000000000000000" pitchFamily="2" charset="2"/>
              <a:buChar char="u"/>
            </a:pPr>
            <a:r>
              <a:rPr lang="zh-CN" altLang="en-US" sz="2400" noProof="1">
                <a:latin typeface="微软雅黑" panose="020B0503020204020204" pitchFamily="34" charset="-122"/>
                <a:ea typeface="微软雅黑" panose="020B0503020204020204" pitchFamily="34" charset="-122"/>
              </a:rPr>
              <a:t>智能攻防无处不在，能力越来越强，影响越来越大，攻防</a:t>
            </a:r>
            <a:r>
              <a:rPr lang="en-US" altLang="ko-KR" sz="2400" noProof="1">
                <a:solidFill>
                  <a:srgbClr val="C00000"/>
                </a:solidFill>
                <a:latin typeface="微软雅黑" panose="020B0503020204020204" pitchFamily="34" charset="-122"/>
                <a:ea typeface="微软雅黑" panose="020B0503020204020204" pitchFamily="34" charset="-122"/>
              </a:rPr>
              <a:t>有极限吗？</a:t>
            </a:r>
            <a:endParaRPr lang="ko-KR" altLang="en-US" sz="2400" noProof="1">
              <a:solidFill>
                <a:srgbClr val="C00000"/>
              </a:solidFill>
              <a:latin typeface="微软雅黑" panose="020B0503020204020204" pitchFamily="34" charset="-122"/>
            </a:endParaRPr>
          </a:p>
          <a:p>
            <a:pPr marL="457200" indent="-457200" algn="l" defTabSz="914400" eaLnBrk="0" fontAlgn="auto">
              <a:lnSpc>
                <a:spcPct val="150000"/>
              </a:lnSpc>
              <a:spcBef>
                <a:spcPts val="0"/>
              </a:spcBef>
              <a:spcAft>
                <a:spcPts val="0"/>
              </a:spcAft>
              <a:buFont typeface="Wingdings" panose="05000000000000000000" pitchFamily="2" charset="2"/>
              <a:buChar char="u"/>
            </a:pPr>
            <a:r>
              <a:rPr lang="en-US" altLang="ko-KR" sz="2400" b="0" strike="noStrike" cap="none" noProof="1">
                <a:latin typeface="微软雅黑" panose="020B0503020204020204" pitchFamily="34" charset="-122"/>
                <a:ea typeface="微软雅黑" panose="020B0503020204020204" pitchFamily="34" charset="-122"/>
              </a:rPr>
              <a:t>网络</a:t>
            </a:r>
            <a:r>
              <a:rPr lang="zh-CN" altLang="en-US" sz="2400" b="0" strike="noStrike" cap="none" noProof="1">
                <a:latin typeface="微软雅黑" panose="020B0503020204020204" pitchFamily="34" charset="-122"/>
                <a:ea typeface="微软雅黑" panose="020B0503020204020204" pitchFamily="34" charset="-122"/>
              </a:rPr>
              <a:t>规模越来越大，网络</a:t>
            </a:r>
            <a:r>
              <a:rPr lang="en-US" altLang="ko-KR" sz="2400" b="0" strike="noStrike" cap="none" noProof="1">
                <a:latin typeface="微软雅黑" panose="020B0503020204020204" pitchFamily="34" charset="-122"/>
                <a:ea typeface="微软雅黑" panose="020B0503020204020204" pitchFamily="34" charset="-122"/>
              </a:rPr>
              <a:t>有</a:t>
            </a:r>
            <a:r>
              <a:rPr lang="en-US" altLang="ko-KR" sz="2400" b="0" strike="noStrike" cap="none" noProof="1">
                <a:solidFill>
                  <a:srgbClr val="C00000"/>
                </a:solidFill>
                <a:latin typeface="微软雅黑" panose="020B0503020204020204" pitchFamily="34" charset="-122"/>
                <a:ea typeface="微软雅黑" panose="020B0503020204020204" pitchFamily="34" charset="-122"/>
              </a:rPr>
              <a:t>经络吗？</a:t>
            </a:r>
            <a:endParaRPr lang="ko-KR" altLang="en-US" sz="2400" b="0" strike="noStrike" cap="none" noProof="1">
              <a:solidFill>
                <a:srgbClr val="C00000"/>
              </a:solidFill>
              <a:latin typeface="微软雅黑" panose="020B0503020204020204" pitchFamily="34" charset="-122"/>
              <a:ea typeface="宋体" panose="02010600030101010101" pitchFamily="2" charset="-122"/>
            </a:endParaRPr>
          </a:p>
          <a:p>
            <a:pPr marL="457200" indent="-457200" algn="l" defTabSz="914400" eaLnBrk="0" fontAlgn="auto">
              <a:lnSpc>
                <a:spcPct val="150000"/>
              </a:lnSpc>
              <a:spcBef>
                <a:spcPts val="0"/>
              </a:spcBef>
              <a:spcAft>
                <a:spcPts val="0"/>
              </a:spcAft>
              <a:buFont typeface="Wingdings" panose="05000000000000000000" pitchFamily="2" charset="2"/>
              <a:buChar char="u"/>
            </a:pPr>
            <a:r>
              <a:rPr lang="en-US" altLang="ko-KR" sz="2400" b="0" strike="noStrike" cap="none" noProof="1">
                <a:latin typeface="微软雅黑" panose="020B0503020204020204" pitchFamily="34" charset="-122"/>
                <a:ea typeface="微软雅黑" panose="020B0503020204020204" pitchFamily="34" charset="-122"/>
              </a:rPr>
              <a:t>病毒传播，谣言传播，怎么</a:t>
            </a:r>
            <a:r>
              <a:rPr lang="en-US" altLang="ko-KR" sz="2400" b="0" strike="noStrike" cap="none" noProof="1">
                <a:solidFill>
                  <a:srgbClr val="C00000"/>
                </a:solidFill>
                <a:latin typeface="微软雅黑" panose="020B0503020204020204" pitchFamily="34" charset="-122"/>
                <a:ea typeface="微软雅黑" panose="020B0503020204020204" pitchFamily="34" charset="-122"/>
              </a:rPr>
              <a:t>分析？</a:t>
            </a:r>
            <a:endParaRPr lang="ko-KR" altLang="en-US" sz="2400" b="0" strike="noStrike" cap="none" noProof="1">
              <a:solidFill>
                <a:srgbClr val="C00000"/>
              </a:solidFill>
              <a:latin typeface="微软雅黑" panose="020B0503020204020204" pitchFamily="34" charset="-122"/>
              <a:ea typeface="宋体" panose="02010600030101010101" pitchFamily="2" charset="-122"/>
            </a:endParaRPr>
          </a:p>
          <a:p>
            <a:pPr marL="457200" indent="-457200" algn="l" defTabSz="914400" eaLnBrk="0" fontAlgn="auto">
              <a:lnSpc>
                <a:spcPct val="150000"/>
              </a:lnSpc>
              <a:spcBef>
                <a:spcPts val="0"/>
              </a:spcBef>
              <a:spcAft>
                <a:spcPts val="0"/>
              </a:spcAft>
              <a:buFont typeface="Wingdings" panose="05000000000000000000" pitchFamily="2" charset="2"/>
              <a:buChar char="u"/>
            </a:pPr>
            <a:r>
              <a:rPr lang="zh-CN" altLang="en-US" sz="2400" noProof="1">
                <a:latin typeface="微软雅黑" panose="020B0503020204020204" pitchFamily="34" charset="-122"/>
                <a:ea typeface="微软雅黑" panose="020B0503020204020204" pitchFamily="34" charset="-122"/>
              </a:rPr>
              <a:t>攻防博弈越来越复杂</a:t>
            </a:r>
            <a:r>
              <a:rPr lang="en-US" altLang="ko-KR" sz="2400" b="0" strike="noStrike" cap="none" noProof="1">
                <a:latin typeface="微软雅黑" panose="020B0503020204020204" pitchFamily="34" charset="-122"/>
                <a:ea typeface="微软雅黑" panose="020B0503020204020204" pitchFamily="34" charset="-122"/>
              </a:rPr>
              <a:t>，</a:t>
            </a:r>
            <a:r>
              <a:rPr lang="zh-CN" altLang="en-US" sz="2400" b="0" strike="noStrike" cap="none" noProof="1">
                <a:latin typeface="微软雅黑" panose="020B0503020204020204" pitchFamily="34" charset="-122"/>
                <a:ea typeface="微软雅黑" panose="020B0503020204020204" pitchFamily="34" charset="-122"/>
              </a:rPr>
              <a:t>最优攻防策略</a:t>
            </a:r>
            <a:r>
              <a:rPr lang="en-US" altLang="ko-KR" sz="2400" b="0" strike="noStrike" cap="none" noProof="1">
                <a:latin typeface="微软雅黑" panose="020B0503020204020204" pitchFamily="34" charset="-122"/>
                <a:ea typeface="微软雅黑" panose="020B0503020204020204" pitchFamily="34" charset="-122"/>
              </a:rPr>
              <a:t>怎么</a:t>
            </a:r>
            <a:r>
              <a:rPr lang="en-US" altLang="ko-KR" sz="2400" b="0" strike="noStrike" cap="none" noProof="1">
                <a:solidFill>
                  <a:srgbClr val="C00000"/>
                </a:solidFill>
                <a:latin typeface="微软雅黑" panose="020B0503020204020204" pitchFamily="34" charset="-122"/>
                <a:ea typeface="微软雅黑" panose="020B0503020204020204" pitchFamily="34" charset="-122"/>
              </a:rPr>
              <a:t>计算？</a:t>
            </a:r>
            <a:endParaRPr lang="en-US" altLang="ko-KR" sz="2400" b="0" strike="noStrike" cap="none" noProof="1">
              <a:solidFill>
                <a:srgbClr val="C00000"/>
              </a:solidFill>
              <a:latin typeface="微软雅黑" panose="020B0503020204020204" pitchFamily="34" charset="-122"/>
              <a:ea typeface="微软雅黑" panose="020B0503020204020204" pitchFamily="34" charset="-122"/>
            </a:endParaRPr>
          </a:p>
          <a:p>
            <a:pPr marL="0" indent="0" algn="l" defTabSz="914400" eaLnBrk="0" fontAlgn="auto">
              <a:lnSpc>
                <a:spcPct val="150000"/>
              </a:lnSpc>
              <a:spcBef>
                <a:spcPts val="0"/>
              </a:spcBef>
              <a:spcAft>
                <a:spcPts val="0"/>
              </a:spcAft>
              <a:buFontTx/>
              <a:buNone/>
            </a:pPr>
            <a:r>
              <a:rPr lang="en-US" altLang="ko-KR" sz="2400" b="1" strike="noStrike" cap="none" noProof="1">
                <a:latin typeface="微软雅黑" panose="020B0503020204020204" pitchFamily="34" charset="-122"/>
                <a:ea typeface="微软雅黑" panose="020B0503020204020204" pitchFamily="34" charset="-122"/>
              </a:rPr>
              <a:t>有统一的理论对安全</a:t>
            </a:r>
            <a:r>
              <a:rPr lang="zh-CN" altLang="en-US" sz="2400" b="1" strike="noStrike" cap="none" noProof="1">
                <a:latin typeface="微软雅黑" panose="020B0503020204020204" pitchFamily="34" charset="-122"/>
                <a:ea typeface="微软雅黑" panose="020B0503020204020204" pitchFamily="34" charset="-122"/>
              </a:rPr>
              <a:t>进行</a:t>
            </a:r>
            <a:r>
              <a:rPr lang="en-US" altLang="ko-KR" sz="2400" b="1" strike="noStrike" cap="none" noProof="1">
                <a:latin typeface="微软雅黑" panose="020B0503020204020204" pitchFamily="34" charset="-122"/>
                <a:ea typeface="微软雅黑" panose="020B0503020204020204" pitchFamily="34" charset="-122"/>
              </a:rPr>
              <a:t>描述</a:t>
            </a:r>
            <a:r>
              <a:rPr lang="zh-CN" altLang="en-US" sz="2400" b="1" strike="noStrike" cap="none" noProof="1">
                <a:latin typeface="微软雅黑" panose="020B0503020204020204" pitchFamily="34" charset="-122"/>
                <a:ea typeface="微软雅黑" panose="020B0503020204020204" pitchFamily="34" charset="-122"/>
              </a:rPr>
              <a:t>吗？</a:t>
            </a:r>
            <a:endParaRPr lang="ko-KR" altLang="en-US" sz="2400" b="1" strike="noStrike" cap="none" noProof="1">
              <a:latin typeface="微软雅黑" panose="020B0503020204020204" pitchFamily="34" charset="-122"/>
              <a:ea typeface="宋体" panose="02010600030101010101" pitchFamily="2" charset="-122"/>
            </a:endParaRPr>
          </a:p>
        </p:txBody>
      </p:sp>
      <p:pic>
        <p:nvPicPr>
          <p:cNvPr id="28" name="图片 8"/>
          <p:cNvPicPr>
            <a:picLocks noChangeAspect="1"/>
          </p:cNvPicPr>
          <p:nvPr/>
        </p:nvPicPr>
        <p:blipFill>
          <a:blip r:embed="rId1"/>
          <a:srcRect b="5798"/>
          <a:stretch>
            <a:fillRect/>
          </a:stretch>
        </p:blipFill>
        <p:spPr>
          <a:xfrm>
            <a:off x="841038" y="2185971"/>
            <a:ext cx="4413960" cy="3905043"/>
          </a:xfrm>
          <a:prstGeom prst="rect">
            <a:avLst/>
          </a:prstGeom>
          <a:noFill/>
          <a:ln w="9525">
            <a:noFill/>
          </a:ln>
        </p:spPr>
      </p:pic>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74513"/>
            <a:ext cx="10730408" cy="829806"/>
          </a:xfrm>
        </p:spPr>
        <p:txBody>
          <a:bodyPr>
            <a:normAutofit fontScale="90000"/>
          </a:bodyPr>
          <a:lstStyle/>
          <a:p>
            <a:r>
              <a:rPr lang="zh-CN" altLang="en-US" b="1" dirty="0" smtClean="0"/>
              <a:t>网络空间安全“四大名著”</a:t>
            </a:r>
            <a:r>
              <a:rPr lang="en-US" altLang="zh-CN" b="1" dirty="0" smtClean="0"/>
              <a:t>—</a:t>
            </a:r>
            <a:r>
              <a:rPr lang="zh-CN" altLang="en-US" dirty="0"/>
              <a:t>杨义</a:t>
            </a:r>
            <a:r>
              <a:rPr lang="zh-CN" altLang="en-US" dirty="0" smtClean="0"/>
              <a:t>先教授著</a:t>
            </a:r>
            <a:endParaRPr lang="zh-CN" altLang="en-US" dirty="0"/>
          </a:p>
        </p:txBody>
      </p:sp>
      <p:sp>
        <p:nvSpPr>
          <p:cNvPr id="3" name="内容占位符 2"/>
          <p:cNvSpPr>
            <a:spLocks noGrp="1"/>
          </p:cNvSpPr>
          <p:nvPr>
            <p:ph idx="1"/>
          </p:nvPr>
        </p:nvSpPr>
        <p:spPr/>
        <p:txBody>
          <a:bodyPr/>
          <a:lstStyle/>
          <a:p>
            <a:endParaRPr lang="zh-CN" altLang="en-US"/>
          </a:p>
        </p:txBody>
      </p:sp>
      <p:sp>
        <p:nvSpPr>
          <p:cNvPr id="4" name="灯片编号占位符 3"/>
          <p:cNvSpPr>
            <a:spLocks noGrp="1"/>
          </p:cNvSpPr>
          <p:nvPr>
            <p:ph type="sldNum" sz="quarter" idx="12"/>
          </p:nvPr>
        </p:nvSpPr>
        <p:spPr/>
        <p:txBody>
          <a:bodyPr/>
          <a:lstStyle/>
          <a:p>
            <a:fld id="{2113E9BD-5FE3-48C4-85C4-2D5992B50EB6}" type="slidenum">
              <a:rPr lang="zh-CN" altLang="en-US" smtClean="0"/>
            </a:fld>
            <a:endParaRPr lang="zh-CN" altLang="en-US"/>
          </a:p>
        </p:txBody>
      </p:sp>
      <p:pic>
        <p:nvPicPr>
          <p:cNvPr id="5" name="图片 4"/>
          <p:cNvPicPr>
            <a:picLocks noChangeAspect="1"/>
          </p:cNvPicPr>
          <p:nvPr/>
        </p:nvPicPr>
        <p:blipFill>
          <a:blip r:embed="rId1"/>
          <a:stretch>
            <a:fillRect/>
          </a:stretch>
        </p:blipFill>
        <p:spPr>
          <a:xfrm>
            <a:off x="838200" y="836712"/>
            <a:ext cx="10516235" cy="588539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68" name="标题 1"/>
          <p:cNvSpPr txBox="1"/>
          <p:nvPr/>
        </p:nvSpPr>
        <p:spPr>
          <a:xfrm>
            <a:off x="838200" y="306070"/>
            <a:ext cx="10515600" cy="5302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8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28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需求驱动：大视频、物联网、</a:t>
            </a:r>
            <a:r>
              <a:rPr lang="en-US" altLang="zh-CN" sz="28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VR/AR</a:t>
            </a:r>
            <a:r>
              <a:rPr lang="zh-CN" altLang="en-US" sz="28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、自动驾驶、</a:t>
            </a:r>
            <a:r>
              <a:rPr lang="en-US" altLang="en-US" sz="28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工业控制</a:t>
            </a:r>
            <a:endParaRPr kumimoji="1" lang="zh-CN" altLang="en-US" sz="2800" b="1" dirty="0">
              <a:solidFill>
                <a:srgbClr val="415199"/>
              </a:solidFill>
              <a:latin typeface="微软雅黑" panose="020B0503020204020204" pitchFamily="34" charset="-122"/>
              <a:ea typeface="微软雅黑" panose="020B0503020204020204" pitchFamily="34" charset="-122"/>
            </a:endParaRPr>
          </a:p>
        </p:txBody>
      </p:sp>
      <p:grpSp>
        <p:nvGrpSpPr>
          <p:cNvPr id="76" name="组合 75"/>
          <p:cNvGrpSpPr/>
          <p:nvPr/>
        </p:nvGrpSpPr>
        <p:grpSpPr>
          <a:xfrm>
            <a:off x="1359553" y="2899889"/>
            <a:ext cx="3692292" cy="3374226"/>
            <a:chOff x="581796" y="1137920"/>
            <a:chExt cx="2046786" cy="1831664"/>
          </a:xfrm>
        </p:grpSpPr>
        <p:sp>
          <p:nvSpPr>
            <p:cNvPr id="4" name="文本框 3"/>
            <p:cNvSpPr txBox="1"/>
            <p:nvPr/>
          </p:nvSpPr>
          <p:spPr>
            <a:xfrm>
              <a:off x="1888490" y="1137920"/>
              <a:ext cx="720725" cy="243205"/>
            </a:xfrm>
            <a:prstGeom prst="rect">
              <a:avLst/>
            </a:prstGeom>
            <a:noFill/>
          </p:spPr>
          <p:txBody>
            <a:bodyPr wrap="none" rtlCol="0">
              <a:spAutoFit/>
            </a:bodyPr>
            <a:lstStyle/>
            <a:p>
              <a:r>
                <a:rPr lang="zh-CN" altLang="en-US" dirty="0">
                  <a:solidFill>
                    <a:schemeClr val="bg1"/>
                  </a:solidFill>
                </a:rPr>
                <a:t>自动驾驶</a:t>
              </a:r>
              <a:endParaRPr lang="zh-CN" altLang="en-US" dirty="0">
                <a:solidFill>
                  <a:schemeClr val="bg1"/>
                </a:solidFill>
              </a:endParaRPr>
            </a:p>
          </p:txBody>
        </p:sp>
        <p:sp>
          <p:nvSpPr>
            <p:cNvPr id="51" name="Freeform 6"/>
            <p:cNvSpPr>
              <a:spLocks noEditPoints="1"/>
            </p:cNvSpPr>
            <p:nvPr/>
          </p:nvSpPr>
          <p:spPr bwMode="auto">
            <a:xfrm>
              <a:off x="1986280" y="1844675"/>
              <a:ext cx="629285" cy="628015"/>
            </a:xfrm>
            <a:custGeom>
              <a:avLst/>
              <a:gdLst>
                <a:gd name="T0" fmla="*/ 2795 w 2801"/>
                <a:gd name="T1" fmla="*/ 1534 h 2801"/>
                <a:gd name="T2" fmla="*/ 2801 w 2801"/>
                <a:gd name="T3" fmla="*/ 1401 h 2801"/>
                <a:gd name="T4" fmla="*/ 2795 w 2801"/>
                <a:gd name="T5" fmla="*/ 1268 h 2801"/>
                <a:gd name="T6" fmla="*/ 2509 w 2801"/>
                <a:gd name="T7" fmla="*/ 1237 h 2801"/>
                <a:gd name="T8" fmla="*/ 2443 w 2801"/>
                <a:gd name="T9" fmla="*/ 988 h 2801"/>
                <a:gd name="T10" fmla="*/ 2675 w 2801"/>
                <a:gd name="T11" fmla="*/ 819 h 2801"/>
                <a:gd name="T12" fmla="*/ 2542 w 2801"/>
                <a:gd name="T13" fmla="*/ 588 h 2801"/>
                <a:gd name="T14" fmla="*/ 2279 w 2801"/>
                <a:gd name="T15" fmla="*/ 705 h 2801"/>
                <a:gd name="T16" fmla="*/ 2097 w 2801"/>
                <a:gd name="T17" fmla="*/ 523 h 2801"/>
                <a:gd name="T18" fmla="*/ 2213 w 2801"/>
                <a:gd name="T19" fmla="*/ 260 h 2801"/>
                <a:gd name="T20" fmla="*/ 1983 w 2801"/>
                <a:gd name="T21" fmla="*/ 127 h 2801"/>
                <a:gd name="T22" fmla="*/ 1814 w 2801"/>
                <a:gd name="T23" fmla="*/ 359 h 2801"/>
                <a:gd name="T24" fmla="*/ 1564 w 2801"/>
                <a:gd name="T25" fmla="*/ 292 h 2801"/>
                <a:gd name="T26" fmla="*/ 1534 w 2801"/>
                <a:gd name="T27" fmla="*/ 7 h 2801"/>
                <a:gd name="T28" fmla="*/ 1401 w 2801"/>
                <a:gd name="T29" fmla="*/ 0 h 2801"/>
                <a:gd name="T30" fmla="*/ 1268 w 2801"/>
                <a:gd name="T31" fmla="*/ 7 h 2801"/>
                <a:gd name="T32" fmla="*/ 1238 w 2801"/>
                <a:gd name="T33" fmla="*/ 292 h 2801"/>
                <a:gd name="T34" fmla="*/ 988 w 2801"/>
                <a:gd name="T35" fmla="*/ 359 h 2801"/>
                <a:gd name="T36" fmla="*/ 819 w 2801"/>
                <a:gd name="T37" fmla="*/ 127 h 2801"/>
                <a:gd name="T38" fmla="*/ 588 w 2801"/>
                <a:gd name="T39" fmla="*/ 260 h 2801"/>
                <a:gd name="T40" fmla="*/ 705 w 2801"/>
                <a:gd name="T41" fmla="*/ 523 h 2801"/>
                <a:gd name="T42" fmla="*/ 523 w 2801"/>
                <a:gd name="T43" fmla="*/ 705 h 2801"/>
                <a:gd name="T44" fmla="*/ 260 w 2801"/>
                <a:gd name="T45" fmla="*/ 588 h 2801"/>
                <a:gd name="T46" fmla="*/ 127 w 2801"/>
                <a:gd name="T47" fmla="*/ 819 h 2801"/>
                <a:gd name="T48" fmla="*/ 359 w 2801"/>
                <a:gd name="T49" fmla="*/ 988 h 2801"/>
                <a:gd name="T50" fmla="*/ 292 w 2801"/>
                <a:gd name="T51" fmla="*/ 1237 h 2801"/>
                <a:gd name="T52" fmla="*/ 7 w 2801"/>
                <a:gd name="T53" fmla="*/ 1268 h 2801"/>
                <a:gd name="T54" fmla="*/ 0 w 2801"/>
                <a:gd name="T55" fmla="*/ 1401 h 2801"/>
                <a:gd name="T56" fmla="*/ 7 w 2801"/>
                <a:gd name="T57" fmla="*/ 1534 h 2801"/>
                <a:gd name="T58" fmla="*/ 292 w 2801"/>
                <a:gd name="T59" fmla="*/ 1564 h 2801"/>
                <a:gd name="T60" fmla="*/ 359 w 2801"/>
                <a:gd name="T61" fmla="*/ 1814 h 2801"/>
                <a:gd name="T62" fmla="*/ 127 w 2801"/>
                <a:gd name="T63" fmla="*/ 1983 h 2801"/>
                <a:gd name="T64" fmla="*/ 260 w 2801"/>
                <a:gd name="T65" fmla="*/ 2213 h 2801"/>
                <a:gd name="T66" fmla="*/ 523 w 2801"/>
                <a:gd name="T67" fmla="*/ 2097 h 2801"/>
                <a:gd name="T68" fmla="*/ 705 w 2801"/>
                <a:gd name="T69" fmla="*/ 2279 h 2801"/>
                <a:gd name="T70" fmla="*/ 588 w 2801"/>
                <a:gd name="T71" fmla="*/ 2542 h 2801"/>
                <a:gd name="T72" fmla="*/ 819 w 2801"/>
                <a:gd name="T73" fmla="*/ 2675 h 2801"/>
                <a:gd name="T74" fmla="*/ 988 w 2801"/>
                <a:gd name="T75" fmla="*/ 2443 h 2801"/>
                <a:gd name="T76" fmla="*/ 1238 w 2801"/>
                <a:gd name="T77" fmla="*/ 2509 h 2801"/>
                <a:gd name="T78" fmla="*/ 1268 w 2801"/>
                <a:gd name="T79" fmla="*/ 2795 h 2801"/>
                <a:gd name="T80" fmla="*/ 1401 w 2801"/>
                <a:gd name="T81" fmla="*/ 2801 h 2801"/>
                <a:gd name="T82" fmla="*/ 1534 w 2801"/>
                <a:gd name="T83" fmla="*/ 2795 h 2801"/>
                <a:gd name="T84" fmla="*/ 1564 w 2801"/>
                <a:gd name="T85" fmla="*/ 2509 h 2801"/>
                <a:gd name="T86" fmla="*/ 1814 w 2801"/>
                <a:gd name="T87" fmla="*/ 2443 h 2801"/>
                <a:gd name="T88" fmla="*/ 1983 w 2801"/>
                <a:gd name="T89" fmla="*/ 2675 h 2801"/>
                <a:gd name="T90" fmla="*/ 2214 w 2801"/>
                <a:gd name="T91" fmla="*/ 2542 h 2801"/>
                <a:gd name="T92" fmla="*/ 2097 w 2801"/>
                <a:gd name="T93" fmla="*/ 2279 h 2801"/>
                <a:gd name="T94" fmla="*/ 2279 w 2801"/>
                <a:gd name="T95" fmla="*/ 2097 h 2801"/>
                <a:gd name="T96" fmla="*/ 2542 w 2801"/>
                <a:gd name="T97" fmla="*/ 2213 h 2801"/>
                <a:gd name="T98" fmla="*/ 2675 w 2801"/>
                <a:gd name="T99" fmla="*/ 1983 h 2801"/>
                <a:gd name="T100" fmla="*/ 2443 w 2801"/>
                <a:gd name="T101" fmla="*/ 1814 h 2801"/>
                <a:gd name="T102" fmla="*/ 2509 w 2801"/>
                <a:gd name="T103" fmla="*/ 1564 h 2801"/>
                <a:gd name="T104" fmla="*/ 2795 w 2801"/>
                <a:gd name="T105" fmla="*/ 1534 h 2801"/>
                <a:gd name="T106" fmla="*/ 1401 w 2801"/>
                <a:gd name="T107" fmla="*/ 488 h 2801"/>
                <a:gd name="T108" fmla="*/ 2313 w 2801"/>
                <a:gd name="T109" fmla="*/ 1401 h 2801"/>
                <a:gd name="T110" fmla="*/ 1401 w 2801"/>
                <a:gd name="T111" fmla="*/ 2313 h 2801"/>
                <a:gd name="T112" fmla="*/ 488 w 2801"/>
                <a:gd name="T113" fmla="*/ 1401 h 2801"/>
                <a:gd name="T114" fmla="*/ 1401 w 2801"/>
                <a:gd name="T115" fmla="*/ 488 h 2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801" h="2801">
                  <a:moveTo>
                    <a:pt x="2795" y="1534"/>
                  </a:moveTo>
                  <a:cubicBezTo>
                    <a:pt x="2799" y="1490"/>
                    <a:pt x="2801" y="1446"/>
                    <a:pt x="2801" y="1401"/>
                  </a:cubicBezTo>
                  <a:cubicBezTo>
                    <a:pt x="2801" y="1356"/>
                    <a:pt x="2799" y="1311"/>
                    <a:pt x="2795" y="1268"/>
                  </a:cubicBezTo>
                  <a:lnTo>
                    <a:pt x="2509" y="1237"/>
                  </a:lnTo>
                  <a:cubicBezTo>
                    <a:pt x="2497" y="1151"/>
                    <a:pt x="2474" y="1067"/>
                    <a:pt x="2443" y="988"/>
                  </a:cubicBezTo>
                  <a:lnTo>
                    <a:pt x="2675" y="819"/>
                  </a:lnTo>
                  <a:cubicBezTo>
                    <a:pt x="2638" y="738"/>
                    <a:pt x="2593" y="660"/>
                    <a:pt x="2542" y="588"/>
                  </a:cubicBezTo>
                  <a:lnTo>
                    <a:pt x="2279" y="705"/>
                  </a:lnTo>
                  <a:cubicBezTo>
                    <a:pt x="2225" y="638"/>
                    <a:pt x="2164" y="576"/>
                    <a:pt x="2097" y="523"/>
                  </a:cubicBezTo>
                  <a:lnTo>
                    <a:pt x="2213" y="260"/>
                  </a:lnTo>
                  <a:cubicBezTo>
                    <a:pt x="2141" y="209"/>
                    <a:pt x="2064" y="164"/>
                    <a:pt x="1983" y="127"/>
                  </a:cubicBezTo>
                  <a:lnTo>
                    <a:pt x="1814" y="359"/>
                  </a:lnTo>
                  <a:cubicBezTo>
                    <a:pt x="1735" y="328"/>
                    <a:pt x="1651" y="305"/>
                    <a:pt x="1564" y="292"/>
                  </a:cubicBezTo>
                  <a:lnTo>
                    <a:pt x="1534" y="7"/>
                  </a:lnTo>
                  <a:cubicBezTo>
                    <a:pt x="1490" y="3"/>
                    <a:pt x="1446" y="0"/>
                    <a:pt x="1401" y="0"/>
                  </a:cubicBezTo>
                  <a:cubicBezTo>
                    <a:pt x="1356" y="0"/>
                    <a:pt x="1311" y="3"/>
                    <a:pt x="1268" y="7"/>
                  </a:cubicBezTo>
                  <a:lnTo>
                    <a:pt x="1238" y="292"/>
                  </a:lnTo>
                  <a:cubicBezTo>
                    <a:pt x="1151" y="305"/>
                    <a:pt x="1067" y="328"/>
                    <a:pt x="988" y="359"/>
                  </a:cubicBezTo>
                  <a:lnTo>
                    <a:pt x="819" y="127"/>
                  </a:lnTo>
                  <a:cubicBezTo>
                    <a:pt x="738" y="164"/>
                    <a:pt x="660" y="209"/>
                    <a:pt x="588" y="260"/>
                  </a:cubicBezTo>
                  <a:lnTo>
                    <a:pt x="705" y="523"/>
                  </a:lnTo>
                  <a:cubicBezTo>
                    <a:pt x="638" y="576"/>
                    <a:pt x="576" y="638"/>
                    <a:pt x="523" y="705"/>
                  </a:cubicBezTo>
                  <a:lnTo>
                    <a:pt x="260" y="588"/>
                  </a:lnTo>
                  <a:cubicBezTo>
                    <a:pt x="209" y="660"/>
                    <a:pt x="164" y="738"/>
                    <a:pt x="127" y="819"/>
                  </a:cubicBezTo>
                  <a:lnTo>
                    <a:pt x="359" y="988"/>
                  </a:lnTo>
                  <a:cubicBezTo>
                    <a:pt x="328" y="1067"/>
                    <a:pt x="305" y="1151"/>
                    <a:pt x="292" y="1237"/>
                  </a:cubicBezTo>
                  <a:lnTo>
                    <a:pt x="7" y="1268"/>
                  </a:lnTo>
                  <a:cubicBezTo>
                    <a:pt x="3" y="1311"/>
                    <a:pt x="0" y="1356"/>
                    <a:pt x="0" y="1401"/>
                  </a:cubicBezTo>
                  <a:cubicBezTo>
                    <a:pt x="0" y="1446"/>
                    <a:pt x="3" y="1490"/>
                    <a:pt x="7" y="1534"/>
                  </a:cubicBezTo>
                  <a:lnTo>
                    <a:pt x="292" y="1564"/>
                  </a:lnTo>
                  <a:cubicBezTo>
                    <a:pt x="305" y="1651"/>
                    <a:pt x="328" y="1735"/>
                    <a:pt x="359" y="1814"/>
                  </a:cubicBezTo>
                  <a:lnTo>
                    <a:pt x="127" y="1983"/>
                  </a:lnTo>
                  <a:cubicBezTo>
                    <a:pt x="164" y="2064"/>
                    <a:pt x="209" y="2141"/>
                    <a:pt x="260" y="2213"/>
                  </a:cubicBezTo>
                  <a:lnTo>
                    <a:pt x="523" y="2097"/>
                  </a:lnTo>
                  <a:cubicBezTo>
                    <a:pt x="576" y="2164"/>
                    <a:pt x="638" y="2226"/>
                    <a:pt x="705" y="2279"/>
                  </a:cubicBezTo>
                  <a:lnTo>
                    <a:pt x="588" y="2542"/>
                  </a:lnTo>
                  <a:cubicBezTo>
                    <a:pt x="660" y="2593"/>
                    <a:pt x="738" y="2638"/>
                    <a:pt x="819" y="2675"/>
                  </a:cubicBezTo>
                  <a:lnTo>
                    <a:pt x="988" y="2443"/>
                  </a:lnTo>
                  <a:cubicBezTo>
                    <a:pt x="1067" y="2474"/>
                    <a:pt x="1151" y="2497"/>
                    <a:pt x="1238" y="2509"/>
                  </a:cubicBezTo>
                  <a:lnTo>
                    <a:pt x="1268" y="2795"/>
                  </a:lnTo>
                  <a:cubicBezTo>
                    <a:pt x="1311" y="2799"/>
                    <a:pt x="1356" y="2801"/>
                    <a:pt x="1401" y="2801"/>
                  </a:cubicBezTo>
                  <a:cubicBezTo>
                    <a:pt x="1446" y="2801"/>
                    <a:pt x="1490" y="2799"/>
                    <a:pt x="1534" y="2795"/>
                  </a:cubicBezTo>
                  <a:lnTo>
                    <a:pt x="1564" y="2509"/>
                  </a:lnTo>
                  <a:cubicBezTo>
                    <a:pt x="1651" y="2497"/>
                    <a:pt x="1735" y="2474"/>
                    <a:pt x="1814" y="2443"/>
                  </a:cubicBezTo>
                  <a:lnTo>
                    <a:pt x="1983" y="2675"/>
                  </a:lnTo>
                  <a:cubicBezTo>
                    <a:pt x="2064" y="2638"/>
                    <a:pt x="2141" y="2593"/>
                    <a:pt x="2214" y="2542"/>
                  </a:cubicBezTo>
                  <a:lnTo>
                    <a:pt x="2097" y="2279"/>
                  </a:lnTo>
                  <a:cubicBezTo>
                    <a:pt x="2164" y="2225"/>
                    <a:pt x="2226" y="2164"/>
                    <a:pt x="2279" y="2097"/>
                  </a:cubicBezTo>
                  <a:lnTo>
                    <a:pt x="2542" y="2213"/>
                  </a:lnTo>
                  <a:cubicBezTo>
                    <a:pt x="2593" y="2141"/>
                    <a:pt x="2638" y="2064"/>
                    <a:pt x="2675" y="1983"/>
                  </a:cubicBezTo>
                  <a:lnTo>
                    <a:pt x="2443" y="1814"/>
                  </a:lnTo>
                  <a:cubicBezTo>
                    <a:pt x="2474" y="1735"/>
                    <a:pt x="2497" y="1651"/>
                    <a:pt x="2509" y="1564"/>
                  </a:cubicBezTo>
                  <a:lnTo>
                    <a:pt x="2795" y="1534"/>
                  </a:lnTo>
                  <a:close/>
                  <a:moveTo>
                    <a:pt x="1401" y="488"/>
                  </a:moveTo>
                  <a:cubicBezTo>
                    <a:pt x="1905" y="488"/>
                    <a:pt x="2313" y="897"/>
                    <a:pt x="2313" y="1401"/>
                  </a:cubicBezTo>
                  <a:cubicBezTo>
                    <a:pt x="2313" y="1905"/>
                    <a:pt x="1905" y="2313"/>
                    <a:pt x="1401" y="2313"/>
                  </a:cubicBezTo>
                  <a:cubicBezTo>
                    <a:pt x="897" y="2313"/>
                    <a:pt x="488" y="1905"/>
                    <a:pt x="488" y="1401"/>
                  </a:cubicBezTo>
                  <a:cubicBezTo>
                    <a:pt x="488" y="897"/>
                    <a:pt x="897" y="488"/>
                    <a:pt x="1401" y="488"/>
                  </a:cubicBezTo>
                  <a:close/>
                </a:path>
              </a:pathLst>
            </a:custGeom>
            <a:solidFill>
              <a:srgbClr val="FFC000"/>
            </a:solidFill>
            <a:ln>
              <a:noFill/>
            </a:ln>
          </p:spPr>
          <p:txBody>
            <a:bodyPr/>
            <a:lstStyle/>
            <a:p>
              <a:endParaRPr lang="zh-CN" altLang="en-US"/>
            </a:p>
          </p:txBody>
        </p:sp>
        <p:sp>
          <p:nvSpPr>
            <p:cNvPr id="52" name="Freeform 7"/>
            <p:cNvSpPr>
              <a:spLocks noEditPoints="1"/>
            </p:cNvSpPr>
            <p:nvPr/>
          </p:nvSpPr>
          <p:spPr bwMode="auto">
            <a:xfrm>
              <a:off x="1312768" y="1367215"/>
              <a:ext cx="747395" cy="746125"/>
            </a:xfrm>
            <a:custGeom>
              <a:avLst/>
              <a:gdLst>
                <a:gd name="T0" fmla="*/ 3315 w 3322"/>
                <a:gd name="T1" fmla="*/ 1820 h 3322"/>
                <a:gd name="T2" fmla="*/ 3322 w 3322"/>
                <a:gd name="T3" fmla="*/ 1661 h 3322"/>
                <a:gd name="T4" fmla="*/ 3315 w 3322"/>
                <a:gd name="T5" fmla="*/ 1503 h 3322"/>
                <a:gd name="T6" fmla="*/ 2976 w 3322"/>
                <a:gd name="T7" fmla="*/ 1468 h 3322"/>
                <a:gd name="T8" fmla="*/ 2897 w 3322"/>
                <a:gd name="T9" fmla="*/ 1172 h 3322"/>
                <a:gd name="T10" fmla="*/ 3172 w 3322"/>
                <a:gd name="T11" fmla="*/ 972 h 3322"/>
                <a:gd name="T12" fmla="*/ 3014 w 3322"/>
                <a:gd name="T13" fmla="*/ 698 h 3322"/>
                <a:gd name="T14" fmla="*/ 2703 w 3322"/>
                <a:gd name="T15" fmla="*/ 836 h 3322"/>
                <a:gd name="T16" fmla="*/ 2486 w 3322"/>
                <a:gd name="T17" fmla="*/ 620 h 3322"/>
                <a:gd name="T18" fmla="*/ 2625 w 3322"/>
                <a:gd name="T19" fmla="*/ 308 h 3322"/>
                <a:gd name="T20" fmla="*/ 2351 w 3322"/>
                <a:gd name="T21" fmla="*/ 150 h 3322"/>
                <a:gd name="T22" fmla="*/ 2151 w 3322"/>
                <a:gd name="T23" fmla="*/ 426 h 3322"/>
                <a:gd name="T24" fmla="*/ 1855 w 3322"/>
                <a:gd name="T25" fmla="*/ 347 h 3322"/>
                <a:gd name="T26" fmla="*/ 1819 w 3322"/>
                <a:gd name="T27" fmla="*/ 8 h 3322"/>
                <a:gd name="T28" fmla="*/ 1661 w 3322"/>
                <a:gd name="T29" fmla="*/ 0 h 3322"/>
                <a:gd name="T30" fmla="*/ 1503 w 3322"/>
                <a:gd name="T31" fmla="*/ 8 h 3322"/>
                <a:gd name="T32" fmla="*/ 1467 w 3322"/>
                <a:gd name="T33" fmla="*/ 347 h 3322"/>
                <a:gd name="T34" fmla="*/ 1171 w 3322"/>
                <a:gd name="T35" fmla="*/ 426 h 3322"/>
                <a:gd name="T36" fmla="*/ 971 w 3322"/>
                <a:gd name="T37" fmla="*/ 150 h 3322"/>
                <a:gd name="T38" fmla="*/ 697 w 3322"/>
                <a:gd name="T39" fmla="*/ 308 h 3322"/>
                <a:gd name="T40" fmla="*/ 836 w 3322"/>
                <a:gd name="T41" fmla="*/ 620 h 3322"/>
                <a:gd name="T42" fmla="*/ 619 w 3322"/>
                <a:gd name="T43" fmla="*/ 836 h 3322"/>
                <a:gd name="T44" fmla="*/ 308 w 3322"/>
                <a:gd name="T45" fmla="*/ 698 h 3322"/>
                <a:gd name="T46" fmla="*/ 150 w 3322"/>
                <a:gd name="T47" fmla="*/ 972 h 3322"/>
                <a:gd name="T48" fmla="*/ 425 w 3322"/>
                <a:gd name="T49" fmla="*/ 1172 h 3322"/>
                <a:gd name="T50" fmla="*/ 346 w 3322"/>
                <a:gd name="T51" fmla="*/ 1468 h 3322"/>
                <a:gd name="T52" fmla="*/ 8 w 3322"/>
                <a:gd name="T53" fmla="*/ 1503 h 3322"/>
                <a:gd name="T54" fmla="*/ 0 w 3322"/>
                <a:gd name="T55" fmla="*/ 1661 h 3322"/>
                <a:gd name="T56" fmla="*/ 8 w 3322"/>
                <a:gd name="T57" fmla="*/ 1820 h 3322"/>
                <a:gd name="T58" fmla="*/ 346 w 3322"/>
                <a:gd name="T59" fmla="*/ 1855 h 3322"/>
                <a:gd name="T60" fmla="*/ 425 w 3322"/>
                <a:gd name="T61" fmla="*/ 2151 h 3322"/>
                <a:gd name="T62" fmla="*/ 150 w 3322"/>
                <a:gd name="T63" fmla="*/ 2351 h 3322"/>
                <a:gd name="T64" fmla="*/ 308 w 3322"/>
                <a:gd name="T65" fmla="*/ 2625 h 3322"/>
                <a:gd name="T66" fmla="*/ 619 w 3322"/>
                <a:gd name="T67" fmla="*/ 2486 h 3322"/>
                <a:gd name="T68" fmla="*/ 836 w 3322"/>
                <a:gd name="T69" fmla="*/ 2703 h 3322"/>
                <a:gd name="T70" fmla="*/ 697 w 3322"/>
                <a:gd name="T71" fmla="*/ 3014 h 3322"/>
                <a:gd name="T72" fmla="*/ 971 w 3322"/>
                <a:gd name="T73" fmla="*/ 3173 h 3322"/>
                <a:gd name="T74" fmla="*/ 1171 w 3322"/>
                <a:gd name="T75" fmla="*/ 2897 h 3322"/>
                <a:gd name="T76" fmla="*/ 1467 w 3322"/>
                <a:gd name="T77" fmla="*/ 2976 h 3322"/>
                <a:gd name="T78" fmla="*/ 1503 w 3322"/>
                <a:gd name="T79" fmla="*/ 3315 h 3322"/>
                <a:gd name="T80" fmla="*/ 1661 w 3322"/>
                <a:gd name="T81" fmla="*/ 3322 h 3322"/>
                <a:gd name="T82" fmla="*/ 1819 w 3322"/>
                <a:gd name="T83" fmla="*/ 3315 h 3322"/>
                <a:gd name="T84" fmla="*/ 1855 w 3322"/>
                <a:gd name="T85" fmla="*/ 2976 h 3322"/>
                <a:gd name="T86" fmla="*/ 2151 w 3322"/>
                <a:gd name="T87" fmla="*/ 2897 h 3322"/>
                <a:gd name="T88" fmla="*/ 2351 w 3322"/>
                <a:gd name="T89" fmla="*/ 3173 h 3322"/>
                <a:gd name="T90" fmla="*/ 2625 w 3322"/>
                <a:gd name="T91" fmla="*/ 3014 h 3322"/>
                <a:gd name="T92" fmla="*/ 2486 w 3322"/>
                <a:gd name="T93" fmla="*/ 2703 h 3322"/>
                <a:gd name="T94" fmla="*/ 2703 w 3322"/>
                <a:gd name="T95" fmla="*/ 2486 h 3322"/>
                <a:gd name="T96" fmla="*/ 3014 w 3322"/>
                <a:gd name="T97" fmla="*/ 2625 h 3322"/>
                <a:gd name="T98" fmla="*/ 3172 w 3322"/>
                <a:gd name="T99" fmla="*/ 2351 h 3322"/>
                <a:gd name="T100" fmla="*/ 2897 w 3322"/>
                <a:gd name="T101" fmla="*/ 2151 h 3322"/>
                <a:gd name="T102" fmla="*/ 2976 w 3322"/>
                <a:gd name="T103" fmla="*/ 1855 h 3322"/>
                <a:gd name="T104" fmla="*/ 3315 w 3322"/>
                <a:gd name="T105" fmla="*/ 1820 h 3322"/>
                <a:gd name="T106" fmla="*/ 1661 w 3322"/>
                <a:gd name="T107" fmla="*/ 586 h 3322"/>
                <a:gd name="T108" fmla="*/ 2736 w 3322"/>
                <a:gd name="T109" fmla="*/ 1661 h 3322"/>
                <a:gd name="T110" fmla="*/ 1661 w 3322"/>
                <a:gd name="T111" fmla="*/ 2737 h 3322"/>
                <a:gd name="T112" fmla="*/ 586 w 3322"/>
                <a:gd name="T113" fmla="*/ 1661 h 3322"/>
                <a:gd name="T114" fmla="*/ 1661 w 3322"/>
                <a:gd name="T115" fmla="*/ 586 h 3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322" h="3322">
                  <a:moveTo>
                    <a:pt x="3315" y="1820"/>
                  </a:moveTo>
                  <a:cubicBezTo>
                    <a:pt x="3319" y="1768"/>
                    <a:pt x="3322" y="1715"/>
                    <a:pt x="3322" y="1661"/>
                  </a:cubicBezTo>
                  <a:cubicBezTo>
                    <a:pt x="3322" y="1608"/>
                    <a:pt x="3319" y="1555"/>
                    <a:pt x="3315" y="1503"/>
                  </a:cubicBezTo>
                  <a:lnTo>
                    <a:pt x="2976" y="1468"/>
                  </a:lnTo>
                  <a:cubicBezTo>
                    <a:pt x="2961" y="1365"/>
                    <a:pt x="2934" y="1266"/>
                    <a:pt x="2897" y="1172"/>
                  </a:cubicBezTo>
                  <a:lnTo>
                    <a:pt x="3172" y="972"/>
                  </a:lnTo>
                  <a:cubicBezTo>
                    <a:pt x="3128" y="875"/>
                    <a:pt x="3075" y="783"/>
                    <a:pt x="3014" y="698"/>
                  </a:cubicBezTo>
                  <a:lnTo>
                    <a:pt x="2703" y="836"/>
                  </a:lnTo>
                  <a:cubicBezTo>
                    <a:pt x="2639" y="756"/>
                    <a:pt x="2566" y="683"/>
                    <a:pt x="2486" y="620"/>
                  </a:cubicBezTo>
                  <a:lnTo>
                    <a:pt x="2625" y="308"/>
                  </a:lnTo>
                  <a:cubicBezTo>
                    <a:pt x="2539" y="247"/>
                    <a:pt x="2448" y="194"/>
                    <a:pt x="2351" y="150"/>
                  </a:cubicBezTo>
                  <a:lnTo>
                    <a:pt x="2151" y="426"/>
                  </a:lnTo>
                  <a:cubicBezTo>
                    <a:pt x="2057" y="389"/>
                    <a:pt x="1958" y="362"/>
                    <a:pt x="1855" y="347"/>
                  </a:cubicBezTo>
                  <a:lnTo>
                    <a:pt x="1819" y="8"/>
                  </a:lnTo>
                  <a:cubicBezTo>
                    <a:pt x="1767" y="3"/>
                    <a:pt x="1714" y="0"/>
                    <a:pt x="1661" y="0"/>
                  </a:cubicBezTo>
                  <a:cubicBezTo>
                    <a:pt x="1608" y="0"/>
                    <a:pt x="1555" y="3"/>
                    <a:pt x="1503" y="8"/>
                  </a:cubicBezTo>
                  <a:lnTo>
                    <a:pt x="1467" y="347"/>
                  </a:lnTo>
                  <a:cubicBezTo>
                    <a:pt x="1364" y="362"/>
                    <a:pt x="1265" y="389"/>
                    <a:pt x="1171" y="426"/>
                  </a:cubicBezTo>
                  <a:lnTo>
                    <a:pt x="971" y="150"/>
                  </a:lnTo>
                  <a:cubicBezTo>
                    <a:pt x="875" y="194"/>
                    <a:pt x="783" y="247"/>
                    <a:pt x="697" y="308"/>
                  </a:cubicBezTo>
                  <a:lnTo>
                    <a:pt x="836" y="620"/>
                  </a:lnTo>
                  <a:cubicBezTo>
                    <a:pt x="756" y="683"/>
                    <a:pt x="683" y="756"/>
                    <a:pt x="619" y="836"/>
                  </a:cubicBezTo>
                  <a:lnTo>
                    <a:pt x="308" y="698"/>
                  </a:lnTo>
                  <a:cubicBezTo>
                    <a:pt x="247" y="783"/>
                    <a:pt x="194" y="875"/>
                    <a:pt x="150" y="972"/>
                  </a:cubicBezTo>
                  <a:lnTo>
                    <a:pt x="425" y="1172"/>
                  </a:lnTo>
                  <a:cubicBezTo>
                    <a:pt x="388" y="1266"/>
                    <a:pt x="361" y="1365"/>
                    <a:pt x="346" y="1468"/>
                  </a:cubicBezTo>
                  <a:lnTo>
                    <a:pt x="8" y="1503"/>
                  </a:lnTo>
                  <a:cubicBezTo>
                    <a:pt x="3" y="1555"/>
                    <a:pt x="0" y="1608"/>
                    <a:pt x="0" y="1661"/>
                  </a:cubicBezTo>
                  <a:cubicBezTo>
                    <a:pt x="0" y="1715"/>
                    <a:pt x="3" y="1768"/>
                    <a:pt x="8" y="1820"/>
                  </a:cubicBezTo>
                  <a:lnTo>
                    <a:pt x="346" y="1855"/>
                  </a:lnTo>
                  <a:cubicBezTo>
                    <a:pt x="361" y="1958"/>
                    <a:pt x="388" y="2057"/>
                    <a:pt x="425" y="2151"/>
                  </a:cubicBezTo>
                  <a:lnTo>
                    <a:pt x="150" y="2351"/>
                  </a:lnTo>
                  <a:cubicBezTo>
                    <a:pt x="194" y="2448"/>
                    <a:pt x="247" y="2540"/>
                    <a:pt x="308" y="2625"/>
                  </a:cubicBezTo>
                  <a:lnTo>
                    <a:pt x="619" y="2486"/>
                  </a:lnTo>
                  <a:cubicBezTo>
                    <a:pt x="683" y="2567"/>
                    <a:pt x="756" y="2639"/>
                    <a:pt x="836" y="2703"/>
                  </a:cubicBezTo>
                  <a:lnTo>
                    <a:pt x="697" y="3014"/>
                  </a:lnTo>
                  <a:cubicBezTo>
                    <a:pt x="783" y="3075"/>
                    <a:pt x="874" y="3129"/>
                    <a:pt x="971" y="3173"/>
                  </a:cubicBezTo>
                  <a:lnTo>
                    <a:pt x="1171" y="2897"/>
                  </a:lnTo>
                  <a:cubicBezTo>
                    <a:pt x="1265" y="2934"/>
                    <a:pt x="1364" y="2961"/>
                    <a:pt x="1467" y="2976"/>
                  </a:cubicBezTo>
                  <a:lnTo>
                    <a:pt x="1503" y="3315"/>
                  </a:lnTo>
                  <a:cubicBezTo>
                    <a:pt x="1555" y="3320"/>
                    <a:pt x="1608" y="3322"/>
                    <a:pt x="1661" y="3322"/>
                  </a:cubicBezTo>
                  <a:cubicBezTo>
                    <a:pt x="1714" y="3322"/>
                    <a:pt x="1767" y="3320"/>
                    <a:pt x="1819" y="3315"/>
                  </a:cubicBezTo>
                  <a:lnTo>
                    <a:pt x="1855" y="2976"/>
                  </a:lnTo>
                  <a:cubicBezTo>
                    <a:pt x="1958" y="2961"/>
                    <a:pt x="2057" y="2934"/>
                    <a:pt x="2151" y="2897"/>
                  </a:cubicBezTo>
                  <a:lnTo>
                    <a:pt x="2351" y="3173"/>
                  </a:lnTo>
                  <a:cubicBezTo>
                    <a:pt x="2448" y="3129"/>
                    <a:pt x="2539" y="3075"/>
                    <a:pt x="2625" y="3014"/>
                  </a:cubicBezTo>
                  <a:lnTo>
                    <a:pt x="2486" y="2703"/>
                  </a:lnTo>
                  <a:cubicBezTo>
                    <a:pt x="2566" y="2639"/>
                    <a:pt x="2639" y="2567"/>
                    <a:pt x="2703" y="2486"/>
                  </a:cubicBezTo>
                  <a:lnTo>
                    <a:pt x="3014" y="2625"/>
                  </a:lnTo>
                  <a:cubicBezTo>
                    <a:pt x="3075" y="2540"/>
                    <a:pt x="3128" y="2448"/>
                    <a:pt x="3172" y="2351"/>
                  </a:cubicBezTo>
                  <a:lnTo>
                    <a:pt x="2897" y="2151"/>
                  </a:lnTo>
                  <a:cubicBezTo>
                    <a:pt x="2934" y="2057"/>
                    <a:pt x="2961" y="1958"/>
                    <a:pt x="2976" y="1855"/>
                  </a:cubicBezTo>
                  <a:lnTo>
                    <a:pt x="3315" y="1820"/>
                  </a:lnTo>
                  <a:close/>
                  <a:moveTo>
                    <a:pt x="1661" y="586"/>
                  </a:moveTo>
                  <a:cubicBezTo>
                    <a:pt x="2255" y="586"/>
                    <a:pt x="2736" y="1068"/>
                    <a:pt x="2736" y="1661"/>
                  </a:cubicBezTo>
                  <a:cubicBezTo>
                    <a:pt x="2736" y="2255"/>
                    <a:pt x="2255" y="2737"/>
                    <a:pt x="1661" y="2737"/>
                  </a:cubicBezTo>
                  <a:cubicBezTo>
                    <a:pt x="1067" y="2737"/>
                    <a:pt x="586" y="2255"/>
                    <a:pt x="586" y="1661"/>
                  </a:cubicBezTo>
                  <a:cubicBezTo>
                    <a:pt x="586" y="1068"/>
                    <a:pt x="1067" y="586"/>
                    <a:pt x="1661" y="586"/>
                  </a:cubicBezTo>
                  <a:close/>
                </a:path>
              </a:pathLst>
            </a:custGeom>
            <a:solidFill>
              <a:srgbClr val="C00000"/>
            </a:solidFill>
            <a:ln>
              <a:noFill/>
            </a:ln>
          </p:spPr>
          <p:txBody>
            <a:bodyPr/>
            <a:lstStyle/>
            <a:p>
              <a:endParaRPr lang="zh-CN" altLang="en-US"/>
            </a:p>
          </p:txBody>
        </p:sp>
        <p:sp>
          <p:nvSpPr>
            <p:cNvPr id="53" name="Freeform 8"/>
            <p:cNvSpPr>
              <a:spLocks noEditPoints="1"/>
            </p:cNvSpPr>
            <p:nvPr/>
          </p:nvSpPr>
          <p:spPr bwMode="auto">
            <a:xfrm>
              <a:off x="581796" y="1641630"/>
              <a:ext cx="747395" cy="747395"/>
            </a:xfrm>
            <a:custGeom>
              <a:avLst/>
              <a:gdLst>
                <a:gd name="T0" fmla="*/ 3314 w 3322"/>
                <a:gd name="T1" fmla="*/ 1819 h 3322"/>
                <a:gd name="T2" fmla="*/ 3322 w 3322"/>
                <a:gd name="T3" fmla="*/ 1661 h 3322"/>
                <a:gd name="T4" fmla="*/ 3314 w 3322"/>
                <a:gd name="T5" fmla="*/ 1503 h 3322"/>
                <a:gd name="T6" fmla="*/ 2976 w 3322"/>
                <a:gd name="T7" fmla="*/ 1467 h 3322"/>
                <a:gd name="T8" fmla="*/ 2897 w 3322"/>
                <a:gd name="T9" fmla="*/ 1171 h 3322"/>
                <a:gd name="T10" fmla="*/ 3172 w 3322"/>
                <a:gd name="T11" fmla="*/ 971 h 3322"/>
                <a:gd name="T12" fmla="*/ 3014 w 3322"/>
                <a:gd name="T13" fmla="*/ 697 h 3322"/>
                <a:gd name="T14" fmla="*/ 2703 w 3322"/>
                <a:gd name="T15" fmla="*/ 836 h 3322"/>
                <a:gd name="T16" fmla="*/ 2486 w 3322"/>
                <a:gd name="T17" fmla="*/ 619 h 3322"/>
                <a:gd name="T18" fmla="*/ 2625 w 3322"/>
                <a:gd name="T19" fmla="*/ 308 h 3322"/>
                <a:gd name="T20" fmla="*/ 2351 w 3322"/>
                <a:gd name="T21" fmla="*/ 150 h 3322"/>
                <a:gd name="T22" fmla="*/ 2151 w 3322"/>
                <a:gd name="T23" fmla="*/ 425 h 3322"/>
                <a:gd name="T24" fmla="*/ 1855 w 3322"/>
                <a:gd name="T25" fmla="*/ 346 h 3322"/>
                <a:gd name="T26" fmla="*/ 1819 w 3322"/>
                <a:gd name="T27" fmla="*/ 8 h 3322"/>
                <a:gd name="T28" fmla="*/ 1661 w 3322"/>
                <a:gd name="T29" fmla="*/ 0 h 3322"/>
                <a:gd name="T30" fmla="*/ 1503 w 3322"/>
                <a:gd name="T31" fmla="*/ 8 h 3322"/>
                <a:gd name="T32" fmla="*/ 1467 w 3322"/>
                <a:gd name="T33" fmla="*/ 346 h 3322"/>
                <a:gd name="T34" fmla="*/ 1171 w 3322"/>
                <a:gd name="T35" fmla="*/ 425 h 3322"/>
                <a:gd name="T36" fmla="*/ 971 w 3322"/>
                <a:gd name="T37" fmla="*/ 150 h 3322"/>
                <a:gd name="T38" fmla="*/ 697 w 3322"/>
                <a:gd name="T39" fmla="*/ 308 h 3322"/>
                <a:gd name="T40" fmla="*/ 836 w 3322"/>
                <a:gd name="T41" fmla="*/ 619 h 3322"/>
                <a:gd name="T42" fmla="*/ 619 w 3322"/>
                <a:gd name="T43" fmla="*/ 836 h 3322"/>
                <a:gd name="T44" fmla="*/ 308 w 3322"/>
                <a:gd name="T45" fmla="*/ 697 h 3322"/>
                <a:gd name="T46" fmla="*/ 150 w 3322"/>
                <a:gd name="T47" fmla="*/ 971 h 3322"/>
                <a:gd name="T48" fmla="*/ 425 w 3322"/>
                <a:gd name="T49" fmla="*/ 1171 h 3322"/>
                <a:gd name="T50" fmla="*/ 346 w 3322"/>
                <a:gd name="T51" fmla="*/ 1467 h 3322"/>
                <a:gd name="T52" fmla="*/ 8 w 3322"/>
                <a:gd name="T53" fmla="*/ 1503 h 3322"/>
                <a:gd name="T54" fmla="*/ 0 w 3322"/>
                <a:gd name="T55" fmla="*/ 1661 h 3322"/>
                <a:gd name="T56" fmla="*/ 8 w 3322"/>
                <a:gd name="T57" fmla="*/ 1819 h 3322"/>
                <a:gd name="T58" fmla="*/ 346 w 3322"/>
                <a:gd name="T59" fmla="*/ 1855 h 3322"/>
                <a:gd name="T60" fmla="*/ 425 w 3322"/>
                <a:gd name="T61" fmla="*/ 2151 h 3322"/>
                <a:gd name="T62" fmla="*/ 150 w 3322"/>
                <a:gd name="T63" fmla="*/ 2351 h 3322"/>
                <a:gd name="T64" fmla="*/ 308 w 3322"/>
                <a:gd name="T65" fmla="*/ 2625 h 3322"/>
                <a:gd name="T66" fmla="*/ 619 w 3322"/>
                <a:gd name="T67" fmla="*/ 2486 h 3322"/>
                <a:gd name="T68" fmla="*/ 836 w 3322"/>
                <a:gd name="T69" fmla="*/ 2703 h 3322"/>
                <a:gd name="T70" fmla="*/ 697 w 3322"/>
                <a:gd name="T71" fmla="*/ 3014 h 3322"/>
                <a:gd name="T72" fmla="*/ 971 w 3322"/>
                <a:gd name="T73" fmla="*/ 3172 h 3322"/>
                <a:gd name="T74" fmla="*/ 1171 w 3322"/>
                <a:gd name="T75" fmla="*/ 2897 h 3322"/>
                <a:gd name="T76" fmla="*/ 1467 w 3322"/>
                <a:gd name="T77" fmla="*/ 2976 h 3322"/>
                <a:gd name="T78" fmla="*/ 1503 w 3322"/>
                <a:gd name="T79" fmla="*/ 3314 h 3322"/>
                <a:gd name="T80" fmla="*/ 1661 w 3322"/>
                <a:gd name="T81" fmla="*/ 3322 h 3322"/>
                <a:gd name="T82" fmla="*/ 1819 w 3322"/>
                <a:gd name="T83" fmla="*/ 3314 h 3322"/>
                <a:gd name="T84" fmla="*/ 1855 w 3322"/>
                <a:gd name="T85" fmla="*/ 2976 h 3322"/>
                <a:gd name="T86" fmla="*/ 2151 w 3322"/>
                <a:gd name="T87" fmla="*/ 2897 h 3322"/>
                <a:gd name="T88" fmla="*/ 2351 w 3322"/>
                <a:gd name="T89" fmla="*/ 3172 h 3322"/>
                <a:gd name="T90" fmla="*/ 2625 w 3322"/>
                <a:gd name="T91" fmla="*/ 3014 h 3322"/>
                <a:gd name="T92" fmla="*/ 2486 w 3322"/>
                <a:gd name="T93" fmla="*/ 2702 h 3322"/>
                <a:gd name="T94" fmla="*/ 2703 w 3322"/>
                <a:gd name="T95" fmla="*/ 2486 h 3322"/>
                <a:gd name="T96" fmla="*/ 3014 w 3322"/>
                <a:gd name="T97" fmla="*/ 2625 h 3322"/>
                <a:gd name="T98" fmla="*/ 3172 w 3322"/>
                <a:gd name="T99" fmla="*/ 2351 h 3322"/>
                <a:gd name="T100" fmla="*/ 2897 w 3322"/>
                <a:gd name="T101" fmla="*/ 2151 h 3322"/>
                <a:gd name="T102" fmla="*/ 2976 w 3322"/>
                <a:gd name="T103" fmla="*/ 1855 h 3322"/>
                <a:gd name="T104" fmla="*/ 3314 w 3322"/>
                <a:gd name="T105" fmla="*/ 1819 h 3322"/>
                <a:gd name="T106" fmla="*/ 1661 w 3322"/>
                <a:gd name="T107" fmla="*/ 572 h 3322"/>
                <a:gd name="T108" fmla="*/ 2750 w 3322"/>
                <a:gd name="T109" fmla="*/ 1661 h 3322"/>
                <a:gd name="T110" fmla="*/ 1661 w 3322"/>
                <a:gd name="T111" fmla="*/ 2750 h 3322"/>
                <a:gd name="T112" fmla="*/ 572 w 3322"/>
                <a:gd name="T113" fmla="*/ 1661 h 3322"/>
                <a:gd name="T114" fmla="*/ 1661 w 3322"/>
                <a:gd name="T115" fmla="*/ 572 h 3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322" h="3322">
                  <a:moveTo>
                    <a:pt x="3314" y="1819"/>
                  </a:moveTo>
                  <a:cubicBezTo>
                    <a:pt x="3319" y="1767"/>
                    <a:pt x="3322" y="1714"/>
                    <a:pt x="3322" y="1661"/>
                  </a:cubicBezTo>
                  <a:cubicBezTo>
                    <a:pt x="3322" y="1608"/>
                    <a:pt x="3319" y="1555"/>
                    <a:pt x="3314" y="1503"/>
                  </a:cubicBezTo>
                  <a:lnTo>
                    <a:pt x="2976" y="1467"/>
                  </a:lnTo>
                  <a:cubicBezTo>
                    <a:pt x="2961" y="1364"/>
                    <a:pt x="2934" y="1265"/>
                    <a:pt x="2897" y="1171"/>
                  </a:cubicBezTo>
                  <a:lnTo>
                    <a:pt x="3172" y="971"/>
                  </a:lnTo>
                  <a:cubicBezTo>
                    <a:pt x="3128" y="874"/>
                    <a:pt x="3075" y="783"/>
                    <a:pt x="3014" y="697"/>
                  </a:cubicBezTo>
                  <a:lnTo>
                    <a:pt x="2703" y="836"/>
                  </a:lnTo>
                  <a:cubicBezTo>
                    <a:pt x="2639" y="756"/>
                    <a:pt x="2566" y="683"/>
                    <a:pt x="2486" y="619"/>
                  </a:cubicBezTo>
                  <a:lnTo>
                    <a:pt x="2625" y="308"/>
                  </a:lnTo>
                  <a:cubicBezTo>
                    <a:pt x="2539" y="247"/>
                    <a:pt x="2448" y="194"/>
                    <a:pt x="2351" y="150"/>
                  </a:cubicBezTo>
                  <a:lnTo>
                    <a:pt x="2151" y="425"/>
                  </a:lnTo>
                  <a:cubicBezTo>
                    <a:pt x="2057" y="388"/>
                    <a:pt x="1958" y="361"/>
                    <a:pt x="1855" y="346"/>
                  </a:cubicBezTo>
                  <a:lnTo>
                    <a:pt x="1819" y="8"/>
                  </a:lnTo>
                  <a:cubicBezTo>
                    <a:pt x="1767" y="3"/>
                    <a:pt x="1714" y="0"/>
                    <a:pt x="1661" y="0"/>
                  </a:cubicBezTo>
                  <a:cubicBezTo>
                    <a:pt x="1608" y="0"/>
                    <a:pt x="1555" y="3"/>
                    <a:pt x="1503" y="8"/>
                  </a:cubicBezTo>
                  <a:lnTo>
                    <a:pt x="1467" y="346"/>
                  </a:lnTo>
                  <a:cubicBezTo>
                    <a:pt x="1364" y="361"/>
                    <a:pt x="1265" y="388"/>
                    <a:pt x="1171" y="425"/>
                  </a:cubicBezTo>
                  <a:lnTo>
                    <a:pt x="971" y="150"/>
                  </a:lnTo>
                  <a:cubicBezTo>
                    <a:pt x="874" y="194"/>
                    <a:pt x="783" y="247"/>
                    <a:pt x="697" y="308"/>
                  </a:cubicBezTo>
                  <a:lnTo>
                    <a:pt x="836" y="619"/>
                  </a:lnTo>
                  <a:cubicBezTo>
                    <a:pt x="756" y="683"/>
                    <a:pt x="683" y="756"/>
                    <a:pt x="619" y="836"/>
                  </a:cubicBezTo>
                  <a:lnTo>
                    <a:pt x="308" y="697"/>
                  </a:lnTo>
                  <a:cubicBezTo>
                    <a:pt x="247" y="783"/>
                    <a:pt x="194" y="874"/>
                    <a:pt x="150" y="971"/>
                  </a:cubicBezTo>
                  <a:lnTo>
                    <a:pt x="425" y="1171"/>
                  </a:lnTo>
                  <a:cubicBezTo>
                    <a:pt x="388" y="1265"/>
                    <a:pt x="361" y="1364"/>
                    <a:pt x="346" y="1467"/>
                  </a:cubicBezTo>
                  <a:lnTo>
                    <a:pt x="8" y="1503"/>
                  </a:lnTo>
                  <a:cubicBezTo>
                    <a:pt x="3" y="1555"/>
                    <a:pt x="0" y="1608"/>
                    <a:pt x="0" y="1661"/>
                  </a:cubicBezTo>
                  <a:cubicBezTo>
                    <a:pt x="0" y="1714"/>
                    <a:pt x="3" y="1767"/>
                    <a:pt x="8" y="1819"/>
                  </a:cubicBezTo>
                  <a:lnTo>
                    <a:pt x="346" y="1855"/>
                  </a:lnTo>
                  <a:cubicBezTo>
                    <a:pt x="361" y="1958"/>
                    <a:pt x="388" y="2057"/>
                    <a:pt x="425" y="2151"/>
                  </a:cubicBezTo>
                  <a:lnTo>
                    <a:pt x="150" y="2351"/>
                  </a:lnTo>
                  <a:cubicBezTo>
                    <a:pt x="194" y="2448"/>
                    <a:pt x="247" y="2539"/>
                    <a:pt x="308" y="2625"/>
                  </a:cubicBezTo>
                  <a:lnTo>
                    <a:pt x="619" y="2486"/>
                  </a:lnTo>
                  <a:cubicBezTo>
                    <a:pt x="683" y="2566"/>
                    <a:pt x="756" y="2639"/>
                    <a:pt x="836" y="2703"/>
                  </a:cubicBezTo>
                  <a:lnTo>
                    <a:pt x="697" y="3014"/>
                  </a:lnTo>
                  <a:cubicBezTo>
                    <a:pt x="783" y="3075"/>
                    <a:pt x="874" y="3128"/>
                    <a:pt x="971" y="3172"/>
                  </a:cubicBezTo>
                  <a:lnTo>
                    <a:pt x="1171" y="2897"/>
                  </a:lnTo>
                  <a:cubicBezTo>
                    <a:pt x="1265" y="2934"/>
                    <a:pt x="1364" y="2961"/>
                    <a:pt x="1467" y="2976"/>
                  </a:cubicBezTo>
                  <a:lnTo>
                    <a:pt x="1503" y="3314"/>
                  </a:lnTo>
                  <a:cubicBezTo>
                    <a:pt x="1555" y="3319"/>
                    <a:pt x="1608" y="3322"/>
                    <a:pt x="1661" y="3322"/>
                  </a:cubicBezTo>
                  <a:cubicBezTo>
                    <a:pt x="1714" y="3322"/>
                    <a:pt x="1767" y="3319"/>
                    <a:pt x="1819" y="3314"/>
                  </a:cubicBezTo>
                  <a:lnTo>
                    <a:pt x="1855" y="2976"/>
                  </a:lnTo>
                  <a:cubicBezTo>
                    <a:pt x="1958" y="2961"/>
                    <a:pt x="2057" y="2934"/>
                    <a:pt x="2151" y="2897"/>
                  </a:cubicBezTo>
                  <a:lnTo>
                    <a:pt x="2351" y="3172"/>
                  </a:lnTo>
                  <a:cubicBezTo>
                    <a:pt x="2448" y="3128"/>
                    <a:pt x="2539" y="3075"/>
                    <a:pt x="2625" y="3014"/>
                  </a:cubicBezTo>
                  <a:lnTo>
                    <a:pt x="2486" y="2702"/>
                  </a:lnTo>
                  <a:cubicBezTo>
                    <a:pt x="2566" y="2639"/>
                    <a:pt x="2639" y="2566"/>
                    <a:pt x="2703" y="2486"/>
                  </a:cubicBezTo>
                  <a:lnTo>
                    <a:pt x="3014" y="2625"/>
                  </a:lnTo>
                  <a:cubicBezTo>
                    <a:pt x="3075" y="2539"/>
                    <a:pt x="3128" y="2448"/>
                    <a:pt x="3172" y="2351"/>
                  </a:cubicBezTo>
                  <a:lnTo>
                    <a:pt x="2897" y="2151"/>
                  </a:lnTo>
                  <a:cubicBezTo>
                    <a:pt x="2934" y="2057"/>
                    <a:pt x="2961" y="1958"/>
                    <a:pt x="2976" y="1855"/>
                  </a:cubicBezTo>
                  <a:lnTo>
                    <a:pt x="3314" y="1819"/>
                  </a:lnTo>
                  <a:close/>
                  <a:moveTo>
                    <a:pt x="1661" y="572"/>
                  </a:moveTo>
                  <a:cubicBezTo>
                    <a:pt x="2262" y="572"/>
                    <a:pt x="2750" y="1060"/>
                    <a:pt x="2750" y="1661"/>
                  </a:cubicBezTo>
                  <a:cubicBezTo>
                    <a:pt x="2750" y="2262"/>
                    <a:pt x="2262" y="2750"/>
                    <a:pt x="1661" y="2750"/>
                  </a:cubicBezTo>
                  <a:cubicBezTo>
                    <a:pt x="1060" y="2750"/>
                    <a:pt x="572" y="2262"/>
                    <a:pt x="572" y="1661"/>
                  </a:cubicBezTo>
                  <a:cubicBezTo>
                    <a:pt x="572" y="1060"/>
                    <a:pt x="1060" y="572"/>
                    <a:pt x="1661" y="572"/>
                  </a:cubicBezTo>
                  <a:close/>
                </a:path>
              </a:pathLst>
            </a:custGeom>
            <a:solidFill>
              <a:srgbClr val="E0784E"/>
            </a:solidFill>
            <a:ln>
              <a:noFill/>
            </a:ln>
          </p:spPr>
          <p:txBody>
            <a:bodyPr/>
            <a:lstStyle/>
            <a:p>
              <a:endParaRPr lang="zh-CN" altLang="en-US"/>
            </a:p>
          </p:txBody>
        </p:sp>
        <p:sp>
          <p:nvSpPr>
            <p:cNvPr id="54" name="Freeform 9"/>
            <p:cNvSpPr>
              <a:spLocks noEditPoints="1"/>
            </p:cNvSpPr>
            <p:nvPr/>
          </p:nvSpPr>
          <p:spPr bwMode="auto">
            <a:xfrm>
              <a:off x="1126260" y="2036769"/>
              <a:ext cx="934085" cy="932815"/>
            </a:xfrm>
            <a:custGeom>
              <a:avLst/>
              <a:gdLst>
                <a:gd name="T0" fmla="*/ 4143 w 4152"/>
                <a:gd name="T1" fmla="*/ 2274 h 4152"/>
                <a:gd name="T2" fmla="*/ 4152 w 4152"/>
                <a:gd name="T3" fmla="*/ 2076 h 4152"/>
                <a:gd name="T4" fmla="*/ 4143 w 4152"/>
                <a:gd name="T5" fmla="*/ 1878 h 4152"/>
                <a:gd name="T6" fmla="*/ 3720 w 4152"/>
                <a:gd name="T7" fmla="*/ 1834 h 4152"/>
                <a:gd name="T8" fmla="*/ 3621 w 4152"/>
                <a:gd name="T9" fmla="*/ 1464 h 4152"/>
                <a:gd name="T10" fmla="*/ 3965 w 4152"/>
                <a:gd name="T11" fmla="*/ 1214 h 4152"/>
                <a:gd name="T12" fmla="*/ 3767 w 4152"/>
                <a:gd name="T13" fmla="*/ 871 h 4152"/>
                <a:gd name="T14" fmla="*/ 3378 w 4152"/>
                <a:gd name="T15" fmla="*/ 1045 h 4152"/>
                <a:gd name="T16" fmla="*/ 3108 w 4152"/>
                <a:gd name="T17" fmla="*/ 774 h 4152"/>
                <a:gd name="T18" fmla="*/ 3281 w 4152"/>
                <a:gd name="T19" fmla="*/ 385 h 4152"/>
                <a:gd name="T20" fmla="*/ 2939 w 4152"/>
                <a:gd name="T21" fmla="*/ 187 h 4152"/>
                <a:gd name="T22" fmla="*/ 2688 w 4152"/>
                <a:gd name="T23" fmla="*/ 532 h 4152"/>
                <a:gd name="T24" fmla="*/ 2318 w 4152"/>
                <a:gd name="T25" fmla="*/ 433 h 4152"/>
                <a:gd name="T26" fmla="*/ 2274 w 4152"/>
                <a:gd name="T27" fmla="*/ 9 h 4152"/>
                <a:gd name="T28" fmla="*/ 2076 w 4152"/>
                <a:gd name="T29" fmla="*/ 0 h 4152"/>
                <a:gd name="T30" fmla="*/ 1879 w 4152"/>
                <a:gd name="T31" fmla="*/ 9 h 4152"/>
                <a:gd name="T32" fmla="*/ 1834 w 4152"/>
                <a:gd name="T33" fmla="*/ 433 h 4152"/>
                <a:gd name="T34" fmla="*/ 1464 w 4152"/>
                <a:gd name="T35" fmla="*/ 531 h 4152"/>
                <a:gd name="T36" fmla="*/ 1214 w 4152"/>
                <a:gd name="T37" fmla="*/ 187 h 4152"/>
                <a:gd name="T38" fmla="*/ 872 w 4152"/>
                <a:gd name="T39" fmla="*/ 385 h 4152"/>
                <a:gd name="T40" fmla="*/ 1045 w 4152"/>
                <a:gd name="T41" fmla="*/ 774 h 4152"/>
                <a:gd name="T42" fmla="*/ 774 w 4152"/>
                <a:gd name="T43" fmla="*/ 1045 h 4152"/>
                <a:gd name="T44" fmla="*/ 385 w 4152"/>
                <a:gd name="T45" fmla="*/ 871 h 4152"/>
                <a:gd name="T46" fmla="*/ 187 w 4152"/>
                <a:gd name="T47" fmla="*/ 1214 h 4152"/>
                <a:gd name="T48" fmla="*/ 532 w 4152"/>
                <a:gd name="T49" fmla="*/ 1464 h 4152"/>
                <a:gd name="T50" fmla="*/ 433 w 4152"/>
                <a:gd name="T51" fmla="*/ 1834 h 4152"/>
                <a:gd name="T52" fmla="*/ 9 w 4152"/>
                <a:gd name="T53" fmla="*/ 1878 h 4152"/>
                <a:gd name="T54" fmla="*/ 0 w 4152"/>
                <a:gd name="T55" fmla="*/ 2076 h 4152"/>
                <a:gd name="T56" fmla="*/ 9 w 4152"/>
                <a:gd name="T57" fmla="*/ 2274 h 4152"/>
                <a:gd name="T58" fmla="*/ 433 w 4152"/>
                <a:gd name="T59" fmla="*/ 2318 h 4152"/>
                <a:gd name="T60" fmla="*/ 532 w 4152"/>
                <a:gd name="T61" fmla="*/ 2688 h 4152"/>
                <a:gd name="T62" fmla="*/ 187 w 4152"/>
                <a:gd name="T63" fmla="*/ 2939 h 4152"/>
                <a:gd name="T64" fmla="*/ 385 w 4152"/>
                <a:gd name="T65" fmla="*/ 3281 h 4152"/>
                <a:gd name="T66" fmla="*/ 774 w 4152"/>
                <a:gd name="T67" fmla="*/ 3107 h 4152"/>
                <a:gd name="T68" fmla="*/ 1045 w 4152"/>
                <a:gd name="T69" fmla="*/ 3378 h 4152"/>
                <a:gd name="T70" fmla="*/ 871 w 4152"/>
                <a:gd name="T71" fmla="*/ 3767 h 4152"/>
                <a:gd name="T72" fmla="*/ 1214 w 4152"/>
                <a:gd name="T73" fmla="*/ 3965 h 4152"/>
                <a:gd name="T74" fmla="*/ 1464 w 4152"/>
                <a:gd name="T75" fmla="*/ 3621 h 4152"/>
                <a:gd name="T76" fmla="*/ 1834 w 4152"/>
                <a:gd name="T77" fmla="*/ 3720 h 4152"/>
                <a:gd name="T78" fmla="*/ 1879 w 4152"/>
                <a:gd name="T79" fmla="*/ 4143 h 4152"/>
                <a:gd name="T80" fmla="*/ 2076 w 4152"/>
                <a:gd name="T81" fmla="*/ 4152 h 4152"/>
                <a:gd name="T82" fmla="*/ 2274 w 4152"/>
                <a:gd name="T83" fmla="*/ 4143 h 4152"/>
                <a:gd name="T84" fmla="*/ 2318 w 4152"/>
                <a:gd name="T85" fmla="*/ 3720 h 4152"/>
                <a:gd name="T86" fmla="*/ 2688 w 4152"/>
                <a:gd name="T87" fmla="*/ 3621 h 4152"/>
                <a:gd name="T88" fmla="*/ 2939 w 4152"/>
                <a:gd name="T89" fmla="*/ 3965 h 4152"/>
                <a:gd name="T90" fmla="*/ 3281 w 4152"/>
                <a:gd name="T91" fmla="*/ 3767 h 4152"/>
                <a:gd name="T92" fmla="*/ 3108 w 4152"/>
                <a:gd name="T93" fmla="*/ 3378 h 4152"/>
                <a:gd name="T94" fmla="*/ 3378 w 4152"/>
                <a:gd name="T95" fmla="*/ 3107 h 4152"/>
                <a:gd name="T96" fmla="*/ 3767 w 4152"/>
                <a:gd name="T97" fmla="*/ 3281 h 4152"/>
                <a:gd name="T98" fmla="*/ 3965 w 4152"/>
                <a:gd name="T99" fmla="*/ 2939 h 4152"/>
                <a:gd name="T100" fmla="*/ 3621 w 4152"/>
                <a:gd name="T101" fmla="*/ 2688 h 4152"/>
                <a:gd name="T102" fmla="*/ 3720 w 4152"/>
                <a:gd name="T103" fmla="*/ 2318 h 4152"/>
                <a:gd name="T104" fmla="*/ 4143 w 4152"/>
                <a:gd name="T105" fmla="*/ 2274 h 4152"/>
                <a:gd name="T106" fmla="*/ 2076 w 4152"/>
                <a:gd name="T107" fmla="*/ 708 h 4152"/>
                <a:gd name="T108" fmla="*/ 3444 w 4152"/>
                <a:gd name="T109" fmla="*/ 2076 h 4152"/>
                <a:gd name="T110" fmla="*/ 2076 w 4152"/>
                <a:gd name="T111" fmla="*/ 3444 h 4152"/>
                <a:gd name="T112" fmla="*/ 708 w 4152"/>
                <a:gd name="T113" fmla="*/ 2076 h 4152"/>
                <a:gd name="T114" fmla="*/ 2076 w 4152"/>
                <a:gd name="T115" fmla="*/ 708 h 4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152" h="4152">
                  <a:moveTo>
                    <a:pt x="4143" y="2274"/>
                  </a:moveTo>
                  <a:cubicBezTo>
                    <a:pt x="4149" y="2209"/>
                    <a:pt x="4152" y="2143"/>
                    <a:pt x="4152" y="2076"/>
                  </a:cubicBezTo>
                  <a:cubicBezTo>
                    <a:pt x="4152" y="2009"/>
                    <a:pt x="4149" y="1943"/>
                    <a:pt x="4143" y="1878"/>
                  </a:cubicBezTo>
                  <a:lnTo>
                    <a:pt x="3720" y="1834"/>
                  </a:lnTo>
                  <a:cubicBezTo>
                    <a:pt x="3701" y="1705"/>
                    <a:pt x="3667" y="1581"/>
                    <a:pt x="3621" y="1464"/>
                  </a:cubicBezTo>
                  <a:lnTo>
                    <a:pt x="3965" y="1214"/>
                  </a:lnTo>
                  <a:cubicBezTo>
                    <a:pt x="3910" y="1093"/>
                    <a:pt x="3844" y="978"/>
                    <a:pt x="3767" y="871"/>
                  </a:cubicBezTo>
                  <a:lnTo>
                    <a:pt x="3378" y="1045"/>
                  </a:lnTo>
                  <a:cubicBezTo>
                    <a:pt x="3299" y="944"/>
                    <a:pt x="3208" y="854"/>
                    <a:pt x="3108" y="774"/>
                  </a:cubicBezTo>
                  <a:lnTo>
                    <a:pt x="3281" y="385"/>
                  </a:lnTo>
                  <a:cubicBezTo>
                    <a:pt x="3174" y="309"/>
                    <a:pt x="3059" y="242"/>
                    <a:pt x="2939" y="187"/>
                  </a:cubicBezTo>
                  <a:lnTo>
                    <a:pt x="2688" y="532"/>
                  </a:lnTo>
                  <a:cubicBezTo>
                    <a:pt x="2571" y="485"/>
                    <a:pt x="2447" y="452"/>
                    <a:pt x="2318" y="433"/>
                  </a:cubicBezTo>
                  <a:lnTo>
                    <a:pt x="2274" y="9"/>
                  </a:lnTo>
                  <a:cubicBezTo>
                    <a:pt x="2209" y="3"/>
                    <a:pt x="2143" y="0"/>
                    <a:pt x="2076" y="0"/>
                  </a:cubicBezTo>
                  <a:cubicBezTo>
                    <a:pt x="2010" y="0"/>
                    <a:pt x="1944" y="3"/>
                    <a:pt x="1879" y="9"/>
                  </a:cubicBezTo>
                  <a:lnTo>
                    <a:pt x="1834" y="433"/>
                  </a:lnTo>
                  <a:cubicBezTo>
                    <a:pt x="1705" y="452"/>
                    <a:pt x="1581" y="485"/>
                    <a:pt x="1464" y="531"/>
                  </a:cubicBezTo>
                  <a:lnTo>
                    <a:pt x="1214" y="187"/>
                  </a:lnTo>
                  <a:cubicBezTo>
                    <a:pt x="1093" y="242"/>
                    <a:pt x="979" y="309"/>
                    <a:pt x="872" y="385"/>
                  </a:cubicBezTo>
                  <a:lnTo>
                    <a:pt x="1045" y="774"/>
                  </a:lnTo>
                  <a:cubicBezTo>
                    <a:pt x="945" y="854"/>
                    <a:pt x="854" y="944"/>
                    <a:pt x="774" y="1045"/>
                  </a:cubicBezTo>
                  <a:lnTo>
                    <a:pt x="385" y="871"/>
                  </a:lnTo>
                  <a:cubicBezTo>
                    <a:pt x="309" y="978"/>
                    <a:pt x="242" y="1093"/>
                    <a:pt x="187" y="1214"/>
                  </a:cubicBezTo>
                  <a:lnTo>
                    <a:pt x="532" y="1464"/>
                  </a:lnTo>
                  <a:cubicBezTo>
                    <a:pt x="485" y="1581"/>
                    <a:pt x="452" y="1705"/>
                    <a:pt x="433" y="1834"/>
                  </a:cubicBezTo>
                  <a:lnTo>
                    <a:pt x="9" y="1878"/>
                  </a:lnTo>
                  <a:cubicBezTo>
                    <a:pt x="3" y="1943"/>
                    <a:pt x="0" y="2009"/>
                    <a:pt x="0" y="2076"/>
                  </a:cubicBezTo>
                  <a:cubicBezTo>
                    <a:pt x="0" y="2143"/>
                    <a:pt x="3" y="2209"/>
                    <a:pt x="9" y="2274"/>
                  </a:cubicBezTo>
                  <a:lnTo>
                    <a:pt x="433" y="2318"/>
                  </a:lnTo>
                  <a:cubicBezTo>
                    <a:pt x="452" y="2447"/>
                    <a:pt x="485" y="2571"/>
                    <a:pt x="532" y="2688"/>
                  </a:cubicBezTo>
                  <a:lnTo>
                    <a:pt x="187" y="2939"/>
                  </a:lnTo>
                  <a:cubicBezTo>
                    <a:pt x="242" y="3059"/>
                    <a:pt x="309" y="3174"/>
                    <a:pt x="385" y="3281"/>
                  </a:cubicBezTo>
                  <a:lnTo>
                    <a:pt x="774" y="3107"/>
                  </a:lnTo>
                  <a:cubicBezTo>
                    <a:pt x="854" y="3208"/>
                    <a:pt x="945" y="3299"/>
                    <a:pt x="1045" y="3378"/>
                  </a:cubicBezTo>
                  <a:lnTo>
                    <a:pt x="871" y="3767"/>
                  </a:lnTo>
                  <a:cubicBezTo>
                    <a:pt x="978" y="3844"/>
                    <a:pt x="1093" y="3910"/>
                    <a:pt x="1214" y="3965"/>
                  </a:cubicBezTo>
                  <a:lnTo>
                    <a:pt x="1464" y="3621"/>
                  </a:lnTo>
                  <a:cubicBezTo>
                    <a:pt x="1581" y="3667"/>
                    <a:pt x="1705" y="3701"/>
                    <a:pt x="1834" y="3720"/>
                  </a:cubicBezTo>
                  <a:lnTo>
                    <a:pt x="1879" y="4143"/>
                  </a:lnTo>
                  <a:cubicBezTo>
                    <a:pt x="1944" y="4149"/>
                    <a:pt x="2010" y="4152"/>
                    <a:pt x="2076" y="4152"/>
                  </a:cubicBezTo>
                  <a:cubicBezTo>
                    <a:pt x="2143" y="4152"/>
                    <a:pt x="2209" y="4149"/>
                    <a:pt x="2274" y="4143"/>
                  </a:cubicBezTo>
                  <a:lnTo>
                    <a:pt x="2318" y="3720"/>
                  </a:lnTo>
                  <a:cubicBezTo>
                    <a:pt x="2447" y="3701"/>
                    <a:pt x="2571" y="3667"/>
                    <a:pt x="2688" y="3621"/>
                  </a:cubicBezTo>
                  <a:lnTo>
                    <a:pt x="2939" y="3965"/>
                  </a:lnTo>
                  <a:cubicBezTo>
                    <a:pt x="3059" y="3910"/>
                    <a:pt x="3174" y="3844"/>
                    <a:pt x="3281" y="3767"/>
                  </a:cubicBezTo>
                  <a:lnTo>
                    <a:pt x="3108" y="3378"/>
                  </a:lnTo>
                  <a:cubicBezTo>
                    <a:pt x="3208" y="3299"/>
                    <a:pt x="3299" y="3208"/>
                    <a:pt x="3378" y="3107"/>
                  </a:cubicBezTo>
                  <a:lnTo>
                    <a:pt x="3767" y="3281"/>
                  </a:lnTo>
                  <a:cubicBezTo>
                    <a:pt x="3844" y="3174"/>
                    <a:pt x="3910" y="3059"/>
                    <a:pt x="3965" y="2939"/>
                  </a:cubicBezTo>
                  <a:lnTo>
                    <a:pt x="3621" y="2688"/>
                  </a:lnTo>
                  <a:cubicBezTo>
                    <a:pt x="3667" y="2571"/>
                    <a:pt x="3701" y="2447"/>
                    <a:pt x="3720" y="2318"/>
                  </a:cubicBezTo>
                  <a:lnTo>
                    <a:pt x="4143" y="2274"/>
                  </a:lnTo>
                  <a:close/>
                  <a:moveTo>
                    <a:pt x="2076" y="708"/>
                  </a:moveTo>
                  <a:cubicBezTo>
                    <a:pt x="2832" y="708"/>
                    <a:pt x="3444" y="1321"/>
                    <a:pt x="3444" y="2076"/>
                  </a:cubicBezTo>
                  <a:cubicBezTo>
                    <a:pt x="3444" y="2832"/>
                    <a:pt x="2832" y="3444"/>
                    <a:pt x="2076" y="3444"/>
                  </a:cubicBezTo>
                  <a:cubicBezTo>
                    <a:pt x="1321" y="3444"/>
                    <a:pt x="708" y="2832"/>
                    <a:pt x="708" y="2076"/>
                  </a:cubicBezTo>
                  <a:cubicBezTo>
                    <a:pt x="708" y="1321"/>
                    <a:pt x="1321" y="708"/>
                    <a:pt x="2076" y="708"/>
                  </a:cubicBezTo>
                  <a:close/>
                </a:path>
              </a:pathLst>
            </a:custGeom>
            <a:solidFill>
              <a:srgbClr val="415199"/>
            </a:solidFill>
            <a:ln>
              <a:noFill/>
            </a:ln>
          </p:spPr>
          <p:txBody>
            <a:bodyPr/>
            <a:lstStyle/>
            <a:p>
              <a:endParaRPr lang="zh-CN" altLang="en-US"/>
            </a:p>
          </p:txBody>
        </p:sp>
        <p:sp>
          <p:nvSpPr>
            <p:cNvPr id="56" name="TextBox 31"/>
            <p:cNvSpPr txBox="1">
              <a:spLocks noChangeArrowheads="1"/>
            </p:cNvSpPr>
            <p:nvPr/>
          </p:nvSpPr>
          <p:spPr bwMode="auto">
            <a:xfrm>
              <a:off x="651328" y="1923437"/>
              <a:ext cx="608330" cy="183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spAutoFit/>
            </a:bodyPr>
            <a:lstStyle/>
            <a:p>
              <a:pPr marL="0" indent="0" algn="ctr" defTabSz="914400" eaLnBrk="0" fontAlgn="auto" latinLnBrk="0">
                <a:lnSpc>
                  <a:spcPct val="100000"/>
                </a:lnSpc>
                <a:spcBef>
                  <a:spcPts val="0"/>
                </a:spcBef>
                <a:spcAft>
                  <a:spcPts val="0"/>
                </a:spcAft>
                <a:buFontTx/>
                <a:buNone/>
              </a:pPr>
              <a:r>
                <a:rPr lang="en-US" altLang="ko-KR" sz="1600" b="1" strike="noStrike" cap="none" dirty="0">
                  <a:latin typeface="微软雅黑" panose="020B0503020204020204" pitchFamily="34" charset="-122"/>
                  <a:ea typeface="微软雅黑" panose="020B0503020204020204" pitchFamily="34" charset="-122"/>
                </a:rPr>
                <a:t>大视频</a:t>
              </a:r>
              <a:endParaRPr lang="ko-KR" altLang="en-US" sz="1600" b="1" strike="noStrike" cap="none" dirty="0">
                <a:latin typeface="微软雅黑" panose="020B0503020204020204" pitchFamily="34" charset="-122"/>
                <a:ea typeface="微软雅黑" panose="020B0503020204020204" pitchFamily="34" charset="-122"/>
              </a:endParaRPr>
            </a:p>
          </p:txBody>
        </p:sp>
        <p:sp>
          <p:nvSpPr>
            <p:cNvPr id="64" name="TextBox 31"/>
            <p:cNvSpPr txBox="1">
              <a:spLocks noChangeArrowheads="1"/>
            </p:cNvSpPr>
            <p:nvPr/>
          </p:nvSpPr>
          <p:spPr bwMode="auto">
            <a:xfrm>
              <a:off x="1286117" y="2376416"/>
              <a:ext cx="614370" cy="250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spAutoFit/>
            </a:bodyPr>
            <a:lstStyle/>
            <a:p>
              <a:pPr marL="0" indent="0" algn="ctr" defTabSz="914400" eaLnBrk="0" fontAlgn="auto" latinLnBrk="0">
                <a:lnSpc>
                  <a:spcPct val="100000"/>
                </a:lnSpc>
                <a:spcBef>
                  <a:spcPts val="0"/>
                </a:spcBef>
                <a:spcAft>
                  <a:spcPts val="0"/>
                </a:spcAft>
                <a:buFontTx/>
                <a:buNone/>
              </a:pPr>
              <a:r>
                <a:rPr lang="en-US" altLang="ko-KR" sz="2400" b="1" strike="noStrike" cap="none" dirty="0">
                  <a:latin typeface="微软雅黑" panose="020B0503020204020204" pitchFamily="34" charset="-122"/>
                  <a:ea typeface="微软雅黑" panose="020B0503020204020204" pitchFamily="34" charset="-122"/>
                </a:rPr>
                <a:t>物联网</a:t>
              </a:r>
              <a:endParaRPr lang="ko-KR" altLang="en-US" sz="2400" b="1" strike="noStrike" cap="none" dirty="0">
                <a:latin typeface="微软雅黑" panose="020B0503020204020204" pitchFamily="34" charset="-122"/>
                <a:ea typeface="微软雅黑" panose="020B0503020204020204" pitchFamily="34" charset="-122"/>
              </a:endParaRPr>
            </a:p>
          </p:txBody>
        </p:sp>
        <p:sp>
          <p:nvSpPr>
            <p:cNvPr id="65" name="TextBox 31"/>
            <p:cNvSpPr txBox="1">
              <a:spLocks noChangeArrowheads="1"/>
            </p:cNvSpPr>
            <p:nvPr/>
          </p:nvSpPr>
          <p:spPr bwMode="auto">
            <a:xfrm>
              <a:off x="1973262" y="2066791"/>
              <a:ext cx="655320" cy="183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spAutoFit/>
            </a:bodyPr>
            <a:lstStyle/>
            <a:p>
              <a:pPr marL="0" indent="0" algn="ctr" defTabSz="914400" eaLnBrk="0" fontAlgn="auto" latinLnBrk="0">
                <a:lnSpc>
                  <a:spcPct val="100000"/>
                </a:lnSpc>
                <a:spcBef>
                  <a:spcPts val="0"/>
                </a:spcBef>
                <a:spcAft>
                  <a:spcPts val="0"/>
                </a:spcAft>
                <a:buFontTx/>
                <a:buNone/>
              </a:pPr>
              <a:r>
                <a:rPr lang="en-US" altLang="ko-KR" sz="1600" b="1" strike="noStrike" cap="none" dirty="0">
                  <a:latin typeface="微软雅黑" panose="020B0503020204020204" pitchFamily="34" charset="-122"/>
                  <a:ea typeface="微软雅黑" panose="020B0503020204020204" pitchFamily="34" charset="-122"/>
                </a:rPr>
                <a:t>VR/AR</a:t>
              </a:r>
              <a:endParaRPr lang="ko-KR" altLang="en-US" sz="1600" b="1" strike="noStrike" cap="none" dirty="0">
                <a:latin typeface="微软雅黑" panose="020B0503020204020204" pitchFamily="34" charset="-122"/>
                <a:ea typeface="微软雅黑" panose="020B0503020204020204" pitchFamily="34" charset="-122"/>
              </a:endParaRPr>
            </a:p>
          </p:txBody>
        </p:sp>
        <p:sp>
          <p:nvSpPr>
            <p:cNvPr id="67" name="TextBox 31"/>
            <p:cNvSpPr txBox="1">
              <a:spLocks noChangeArrowheads="1"/>
            </p:cNvSpPr>
            <p:nvPr/>
          </p:nvSpPr>
          <p:spPr bwMode="auto">
            <a:xfrm>
              <a:off x="1408653" y="1648386"/>
              <a:ext cx="555625" cy="183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spAutoFit/>
            </a:bodyPr>
            <a:lstStyle/>
            <a:p>
              <a:pPr marL="0" indent="0" algn="ctr" defTabSz="914400" fontAlgn="auto" latinLnBrk="0">
                <a:lnSpc>
                  <a:spcPct val="100000"/>
                </a:lnSpc>
                <a:spcBef>
                  <a:spcPts val="0"/>
                </a:spcBef>
                <a:spcAft>
                  <a:spcPts val="0"/>
                </a:spcAft>
                <a:buFontTx/>
                <a:buNone/>
              </a:pPr>
              <a:r>
                <a:rPr lang="en-US" altLang="ko-KR" sz="1600" b="1" strike="noStrike" cap="none" dirty="0">
                  <a:solidFill>
                    <a:schemeClr val="tx1"/>
                  </a:solidFill>
                  <a:latin typeface="微软雅黑" panose="020B0503020204020204" pitchFamily="34" charset="-122"/>
                  <a:ea typeface="微软雅黑" panose="020B0503020204020204" pitchFamily="34" charset="-122"/>
                </a:rPr>
                <a:t>自动驾驶</a:t>
              </a:r>
              <a:endParaRPr lang="ko-KR" altLang="en-US" sz="1600" b="1" strike="noStrike" cap="none" dirty="0">
                <a:solidFill>
                  <a:schemeClr val="tx1"/>
                </a:solidFill>
                <a:latin typeface="微软雅黑" panose="020B0503020204020204" pitchFamily="34" charset="-122"/>
                <a:ea typeface="微软雅黑" panose="020B0503020204020204" pitchFamily="34" charset="-122"/>
              </a:endParaRPr>
            </a:p>
          </p:txBody>
        </p:sp>
      </p:grpSp>
      <p:sp>
        <p:nvSpPr>
          <p:cNvPr id="74" name="文本框 73"/>
          <p:cNvSpPr txBox="1"/>
          <p:nvPr/>
        </p:nvSpPr>
        <p:spPr>
          <a:xfrm>
            <a:off x="838200" y="909955"/>
            <a:ext cx="4659630" cy="2261235"/>
          </a:xfrm>
          <a:prstGeom prst="rect">
            <a:avLst/>
          </a:prstGeom>
          <a:noFill/>
        </p:spPr>
        <p:txBody>
          <a:bodyPr vert="horz" wrap="square" lIns="91440" tIns="45720" rIns="91440" bIns="45720" numCol="1" anchor="t">
            <a:spAutoFit/>
          </a:bodyPr>
          <a:lstStyle/>
          <a:p>
            <a:pPr defTabSz="720090" eaLnBrk="0">
              <a:lnSpc>
                <a:spcPct val="150000"/>
              </a:lnSpc>
            </a:pPr>
            <a:r>
              <a:rPr lang="zh-CN" altLang="en-US" sz="2000" b="1" dirty="0">
                <a:solidFill>
                  <a:srgbClr val="3C3C3C"/>
                </a:solidFill>
                <a:latin typeface="微软雅黑" panose="020B0503020204020204" pitchFamily="34" charset="-122"/>
                <a:ea typeface="微软雅黑" panose="020B0503020204020204" pitchFamily="34" charset="-122"/>
              </a:rPr>
              <a:t>面向未来，万物互联。</a:t>
            </a:r>
            <a:endParaRPr lang="en-US" altLang="zh-CN" sz="2000" b="1" dirty="0">
              <a:solidFill>
                <a:srgbClr val="3C3C3C"/>
              </a:solidFill>
              <a:latin typeface="微软雅黑" panose="020B0503020204020204" pitchFamily="34" charset="-122"/>
              <a:ea typeface="微软雅黑" panose="020B0503020204020204" pitchFamily="34" charset="-122"/>
            </a:endParaRPr>
          </a:p>
          <a:p>
            <a:pPr defTabSz="720090" eaLnBrk="0">
              <a:lnSpc>
                <a:spcPct val="150000"/>
              </a:lnSpc>
            </a:pPr>
            <a:r>
              <a:rPr lang="zh-CN" altLang="en-US" sz="2000" dirty="0">
                <a:solidFill>
                  <a:srgbClr val="3C3C3C"/>
                </a:solidFill>
                <a:latin typeface="微软雅黑" panose="020B0503020204020204" pitchFamily="34" charset="-122"/>
                <a:ea typeface="微软雅黑" panose="020B0503020204020204" pitchFamily="34" charset="-122"/>
              </a:rPr>
              <a:t>　　</a:t>
            </a:r>
            <a:r>
              <a:rPr lang="zh-CN" altLang="en-US" dirty="0">
                <a:solidFill>
                  <a:srgbClr val="3C3C3C"/>
                </a:solidFill>
                <a:latin typeface="微软雅黑" panose="020B0503020204020204" pitchFamily="34" charset="-122"/>
                <a:ea typeface="微软雅黑" panose="020B0503020204020204" pitchFamily="34" charset="-122"/>
              </a:rPr>
              <a:t>大视频时代的到来，自动驾驶、</a:t>
            </a:r>
            <a:r>
              <a:rPr lang="en-US" altLang="zh-CN" dirty="0">
                <a:solidFill>
                  <a:srgbClr val="3C3C3C"/>
                </a:solidFill>
                <a:latin typeface="微软雅黑" panose="020B0503020204020204" pitchFamily="34" charset="-122"/>
                <a:ea typeface="微软雅黑" panose="020B0503020204020204" pitchFamily="34" charset="-122"/>
              </a:rPr>
              <a:t>AR</a:t>
            </a:r>
            <a:r>
              <a:rPr lang="zh-CN" altLang="en-US" dirty="0">
                <a:solidFill>
                  <a:srgbClr val="3C3C3C"/>
                </a:solidFill>
                <a:latin typeface="微软雅黑" panose="020B0503020204020204" pitchFamily="34" charset="-122"/>
                <a:ea typeface="微软雅黑" panose="020B0503020204020204" pitchFamily="34" charset="-122"/>
              </a:rPr>
              <a:t>、</a:t>
            </a:r>
            <a:r>
              <a:rPr lang="en-US" altLang="zh-CN" dirty="0">
                <a:solidFill>
                  <a:srgbClr val="3C3C3C"/>
                </a:solidFill>
                <a:latin typeface="微软雅黑" panose="020B0503020204020204" pitchFamily="34" charset="-122"/>
                <a:ea typeface="微软雅黑" panose="020B0503020204020204" pitchFamily="34" charset="-122"/>
              </a:rPr>
              <a:t>VR</a:t>
            </a:r>
            <a:r>
              <a:rPr lang="zh-CN" altLang="en-US" dirty="0">
                <a:solidFill>
                  <a:srgbClr val="3C3C3C"/>
                </a:solidFill>
                <a:latin typeface="微软雅黑" panose="020B0503020204020204" pitchFamily="34" charset="-122"/>
                <a:ea typeface="微软雅黑" panose="020B0503020204020204" pitchFamily="34" charset="-122"/>
              </a:rPr>
              <a:t>、触觉互联网等新的应用，都对</a:t>
            </a:r>
            <a:r>
              <a:rPr lang="en-US" altLang="zh-CN" dirty="0">
                <a:solidFill>
                  <a:srgbClr val="3C3C3C"/>
                </a:solidFill>
                <a:latin typeface="微软雅黑" panose="020B0503020204020204" pitchFamily="34" charset="-122"/>
                <a:ea typeface="微软雅黑" panose="020B0503020204020204" pitchFamily="34" charset="-122"/>
              </a:rPr>
              <a:t>5G</a:t>
            </a:r>
            <a:r>
              <a:rPr lang="zh-CN" altLang="en-US" dirty="0">
                <a:solidFill>
                  <a:srgbClr val="3C3C3C"/>
                </a:solidFill>
                <a:latin typeface="微软雅黑" panose="020B0503020204020204" pitchFamily="34" charset="-122"/>
                <a:ea typeface="微软雅黑" panose="020B0503020204020204" pitchFamily="34" charset="-122"/>
              </a:rPr>
              <a:t>的需求变得十分迫切，使得对网络的速率、稳定性、时延等提出更高的要求。</a:t>
            </a:r>
            <a:endParaRPr lang="zh-CN" altLang="en-US" sz="2000" dirty="0">
              <a:solidFill>
                <a:srgbClr val="3C3C3C"/>
              </a:solidFill>
              <a:latin typeface="微软雅黑" panose="020B0503020204020204" pitchFamily="34" charset="-122"/>
              <a:ea typeface="微软雅黑" panose="020B0503020204020204" pitchFamily="34" charset="-122"/>
            </a:endParaRPr>
          </a:p>
        </p:txBody>
      </p:sp>
      <p:pic>
        <p:nvPicPr>
          <p:cNvPr id="75" name="图片 74" descr="C:/Users/cyg/AppData/Roaming/JisuOffice/ETemp/5472_7603080/fImage35392387841.png"/>
          <p:cNvPicPr>
            <a:picLocks noChangeAspect="1"/>
          </p:cNvPicPr>
          <p:nvPr/>
        </p:nvPicPr>
        <p:blipFill rotWithShape="1">
          <a:blip r:embed="rId1">
            <a:extLst>
              <a:ext uri="{28A0092B-C50C-407E-A947-70E740481C1C}">
                <a14:useLocalDpi xmlns:a14="http://schemas.microsoft.com/office/drawing/2010/main" val="0"/>
              </a:ext>
            </a:extLst>
          </a:blip>
          <a:stretch>
            <a:fillRect/>
          </a:stretch>
        </p:blipFill>
        <p:spPr>
          <a:xfrm>
            <a:off x="5375910" y="1024255"/>
            <a:ext cx="6710680" cy="5249545"/>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C:/Users/cyg/AppData/Roaming/JisuOffice/ETemp/7096_9363904/fImage3897916954664.png"/>
          <p:cNvPicPr>
            <a:picLocks noChangeAspect="1"/>
          </p:cNvPicPr>
          <p:nvPr/>
        </p:nvPicPr>
        <p:blipFill rotWithShape="1">
          <a:blip r:embed="rId1" cstate="hqprint">
            <a:extLst>
              <a:ext uri="{28A0092B-C50C-407E-A947-70E740481C1C}">
                <a14:useLocalDpi xmlns:a14="http://schemas.microsoft.com/office/drawing/2010/main" val="0"/>
              </a:ext>
            </a:extLst>
          </a:blip>
          <a:srcRect/>
          <a:stretch>
            <a:fillRect/>
          </a:stretch>
        </p:blipFill>
        <p:spPr>
          <a:xfrm>
            <a:off x="119380" y="188595"/>
            <a:ext cx="3738880" cy="648335"/>
          </a:xfrm>
          <a:prstGeom prst="rect">
            <a:avLst/>
          </a:prstGeom>
          <a:noFill/>
          <a:ln w="0">
            <a:noFill/>
          </a:ln>
        </p:spPr>
      </p:pic>
      <p:sp>
        <p:nvSpPr>
          <p:cNvPr id="6" name="形状 5"/>
          <p:cNvSpPr/>
          <p:nvPr/>
        </p:nvSpPr>
        <p:spPr>
          <a:xfrm>
            <a:off x="2207568" y="1628800"/>
            <a:ext cx="3456940" cy="831850"/>
          </a:xfrm>
          <a:prstGeom prst="rect">
            <a:avLst/>
          </a:prstGeom>
        </p:spPr>
        <p:txBody>
          <a:bodyPr vert="horz" wrap="square" lIns="91440" tIns="45720" rIns="91440" bIns="45720" anchor="t">
            <a:spAutoFit/>
          </a:bodyPr>
          <a:lstStyle/>
          <a:p>
            <a:pPr marL="0" indent="0" algn="ctr" defTabSz="914400" eaLnBrk="0" fontAlgn="auto">
              <a:lnSpc>
                <a:spcPct val="100000"/>
              </a:lnSpc>
              <a:spcBef>
                <a:spcPts val="0"/>
              </a:spcBef>
              <a:spcAft>
                <a:spcPts val="0"/>
              </a:spcAft>
              <a:buFontTx/>
              <a:buNone/>
            </a:pPr>
            <a:r>
              <a:rPr lang="en-US" altLang="ko-KR" sz="4800" b="1" strike="noStrike" cap="none" dirty="0">
                <a:solidFill>
                  <a:srgbClr val="FF0000"/>
                </a:solidFill>
                <a:latin typeface="黑体" panose="02010609060101010101" pitchFamily="49" charset="-122"/>
                <a:ea typeface="黑体" panose="02010609060101010101" pitchFamily="49" charset="-122"/>
              </a:rPr>
              <a:t>谢 </a:t>
            </a:r>
            <a:r>
              <a:rPr lang="en-US" altLang="ko-KR" sz="4800" b="1" strike="noStrike" cap="none" dirty="0" err="1">
                <a:solidFill>
                  <a:srgbClr val="FF0000"/>
                </a:solidFill>
                <a:latin typeface="黑体" panose="02010609060101010101" pitchFamily="49" charset="-122"/>
                <a:ea typeface="黑体" panose="02010609060101010101" pitchFamily="49" charset="-122"/>
              </a:rPr>
              <a:t>谢</a:t>
            </a:r>
            <a:r>
              <a:rPr lang="en-US" altLang="ko-KR" sz="4800" b="1" strike="noStrike" cap="none" dirty="0">
                <a:solidFill>
                  <a:srgbClr val="FF0000"/>
                </a:solidFill>
                <a:latin typeface="黑体" panose="02010609060101010101" pitchFamily="49" charset="-122"/>
                <a:ea typeface="黑体" panose="02010609060101010101" pitchFamily="49" charset="-122"/>
              </a:rPr>
              <a:t>！</a:t>
            </a:r>
            <a:endParaRPr lang="ko-KR" altLang="en-US" sz="4800" b="1" strike="noStrike" cap="none" dirty="0">
              <a:solidFill>
                <a:srgbClr val="FF0000"/>
              </a:solidFill>
              <a:latin typeface="黑体" panose="02010609060101010101" pitchFamily="49" charset="-122"/>
              <a:ea typeface="黑体" panose="02010609060101010101" pitchFamily="49" charset="-122"/>
            </a:endParaRPr>
          </a:p>
        </p:txBody>
      </p:sp>
      <p:sp>
        <p:nvSpPr>
          <p:cNvPr id="8" name="幻灯片编号占位符 7"/>
          <p:cNvSpPr txBox="1">
            <a:spLocks noGrp="1"/>
          </p:cNvSpPr>
          <p:nvPr>
            <p:ph type="sldNum"/>
          </p:nvPr>
        </p:nvSpPr>
        <p:spPr>
          <a:xfrm>
            <a:off x="8610600" y="6356350"/>
            <a:ext cx="2743835" cy="365760"/>
          </a:xfrm>
          <a:prstGeom prst="rect">
            <a:avLst/>
          </a:prstGeom>
        </p:spPr>
        <p:txBody>
          <a:bodyPr vert="horz" wrap="square" lIns="91440" tIns="45720" rIns="91440" bIns="45720" anchor="ctr">
            <a:noAutofit/>
          </a:bodyPr>
          <a:lstStyle/>
          <a:p>
            <a:pPr marL="0" indent="0" algn="r" defTabSz="914400" eaLnBrk="0" fontAlgn="auto">
              <a:lnSpc>
                <a:spcPct val="100000"/>
              </a:lnSpc>
              <a:spcBef>
                <a:spcPts val="0"/>
              </a:spcBef>
              <a:spcAft>
                <a:spcPts val="0"/>
              </a:spcAft>
              <a:buFontTx/>
              <a:buNone/>
            </a:pPr>
            <a:r>
              <a:rPr lang="en-US" altLang="ko-KR" sz="1200" b="0" strike="noStrike" cap="none" dirty="0">
                <a:solidFill>
                  <a:schemeClr val="tx1">
                    <a:tint val="75000"/>
                  </a:schemeClr>
                </a:solidFill>
                <a:latin typeface="Calibri" panose="020F0502020204030204" charset="0"/>
                <a:ea typeface="Calibri" panose="020F0502020204030204" charset="0"/>
              </a:rPr>
              <a:t>31</a:t>
            </a:r>
            <a:endParaRPr lang="ko-KR" altLang="en-US" sz="1200" b="0" strike="noStrike" cap="none" dirty="0">
              <a:solidFill>
                <a:schemeClr val="tx1">
                  <a:tint val="75000"/>
                </a:schemeClr>
              </a:solidFill>
              <a:latin typeface="Calibri" panose="020F0502020204030204" charset="0"/>
              <a:ea typeface="Calibri" panose="020F0502020204030204" charset="0"/>
            </a:endParaRP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951984" y="1340768"/>
            <a:ext cx="3895328" cy="37837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67408" y="525594"/>
            <a:ext cx="9722296" cy="622238"/>
          </a:xfrm>
        </p:spPr>
        <p:txBody>
          <a:bodyPr>
            <a:normAutofit fontScale="90000"/>
          </a:bodyPr>
          <a:lstStyle/>
          <a:p>
            <a:r>
              <a:rPr lang="en-US" altLang="zh-CN" dirty="0" smtClean="0"/>
              <a:t>6G</a:t>
            </a:r>
            <a:r>
              <a:rPr lang="zh-CN" altLang="en-US" dirty="0"/>
              <a:t>要往</a:t>
            </a:r>
            <a:r>
              <a:rPr lang="en-US" altLang="zh-CN" dirty="0"/>
              <a:t>4</a:t>
            </a:r>
            <a:r>
              <a:rPr lang="zh-CN" altLang="en-US" dirty="0"/>
              <a:t>个</a:t>
            </a:r>
            <a:r>
              <a:rPr lang="zh-CN" altLang="en-US" dirty="0" smtClean="0"/>
              <a:t>方向发展</a:t>
            </a:r>
            <a:r>
              <a:rPr lang="zh-CN" altLang="en-US" dirty="0"/>
              <a:t>：</a:t>
            </a:r>
            <a:br>
              <a:rPr lang="zh-CN" altLang="en-US" dirty="0"/>
            </a:br>
            <a:endParaRPr lang="zh-CN" altLang="en-US" dirty="0"/>
          </a:p>
        </p:txBody>
      </p:sp>
      <p:sp>
        <p:nvSpPr>
          <p:cNvPr id="4" name="灯片编号占位符 3"/>
          <p:cNvSpPr>
            <a:spLocks noGrp="1"/>
          </p:cNvSpPr>
          <p:nvPr>
            <p:ph type="sldNum" sz="quarter" idx="12"/>
          </p:nvPr>
        </p:nvSpPr>
        <p:spPr/>
        <p:txBody>
          <a:bodyPr/>
          <a:lstStyle/>
          <a:p>
            <a:fld id="{2113E9BD-5FE3-48C4-85C4-2D5992B50EB6}" type="slidenum">
              <a:rPr lang="zh-CN" altLang="en-US" smtClean="0"/>
            </a:fld>
            <a:endParaRPr lang="zh-CN" altLang="en-US"/>
          </a:p>
        </p:txBody>
      </p:sp>
      <p:sp>
        <p:nvSpPr>
          <p:cNvPr id="5" name="矩形 4"/>
          <p:cNvSpPr/>
          <p:nvPr/>
        </p:nvSpPr>
        <p:spPr>
          <a:xfrm>
            <a:off x="666056" y="908720"/>
            <a:ext cx="11334600" cy="1815882"/>
          </a:xfrm>
          <a:prstGeom prst="rect">
            <a:avLst/>
          </a:prstGeom>
        </p:spPr>
        <p:txBody>
          <a:bodyPr wrap="square">
            <a:spAutoFit/>
          </a:bodyPr>
          <a:lstStyle/>
          <a:p>
            <a:r>
              <a:rPr lang="zh-CN" altLang="en-US" sz="2800" dirty="0" smtClean="0"/>
              <a:t>一</a:t>
            </a:r>
            <a:r>
              <a:rPr lang="zh-CN" altLang="en-US" sz="2800" b="1" dirty="0"/>
              <a:t>是多网络的融合</a:t>
            </a:r>
            <a:r>
              <a:rPr lang="zh-CN" altLang="en-US" sz="2800" dirty="0" smtClean="0"/>
              <a:t>：在</a:t>
            </a:r>
            <a:r>
              <a:rPr lang="en-US" altLang="zh-CN" sz="2800" dirty="0"/>
              <a:t>6G</a:t>
            </a:r>
            <a:r>
              <a:rPr lang="zh-CN" altLang="en-US" sz="2800" dirty="0" smtClean="0"/>
              <a:t>时代“</a:t>
            </a:r>
            <a:r>
              <a:rPr lang="zh-CN" altLang="en-US" sz="2800" dirty="0"/>
              <a:t>进行全网络的覆盖</a:t>
            </a:r>
            <a:r>
              <a:rPr lang="zh-CN" altLang="en-US" sz="2800" dirty="0" smtClean="0"/>
              <a:t>”和非</a:t>
            </a:r>
            <a:r>
              <a:rPr lang="zh-CN" altLang="en-US" sz="2800" dirty="0"/>
              <a:t>地面无线网络</a:t>
            </a:r>
            <a:r>
              <a:rPr lang="en-US" altLang="zh-CN" sz="2800" dirty="0"/>
              <a:t>(</a:t>
            </a:r>
            <a:r>
              <a:rPr lang="zh-CN" altLang="en-US" sz="2800" dirty="0"/>
              <a:t>高空无线平台</a:t>
            </a:r>
            <a:r>
              <a:rPr lang="en-US" altLang="zh-CN" sz="2800" dirty="0"/>
              <a:t>)</a:t>
            </a:r>
            <a:r>
              <a:rPr lang="zh-CN" altLang="en-US" sz="2800" dirty="0"/>
              <a:t>对于飞行器、船只的“自动化”驾驶的实现，也是很关键的。为此，未来的高空无线平台应具备</a:t>
            </a:r>
            <a:r>
              <a:rPr lang="en-US" altLang="zh-CN" sz="2800" dirty="0"/>
              <a:t>3</a:t>
            </a:r>
            <a:r>
              <a:rPr lang="zh-CN" altLang="en-US" sz="2800" dirty="0"/>
              <a:t>大特点</a:t>
            </a:r>
            <a:r>
              <a:rPr lang="en-US" altLang="zh-CN" sz="2800" dirty="0"/>
              <a:t>:</a:t>
            </a:r>
            <a:r>
              <a:rPr lang="zh-CN" altLang="en-US" sz="2800" dirty="0"/>
              <a:t>广覆盖、低时延</a:t>
            </a:r>
            <a:r>
              <a:rPr lang="en-US" altLang="zh-CN" sz="2800" dirty="0"/>
              <a:t>(10 </a:t>
            </a:r>
            <a:r>
              <a:rPr lang="zh-CN" altLang="en-US" sz="2800" dirty="0"/>
              <a:t>毫秒左右</a:t>
            </a:r>
            <a:r>
              <a:rPr lang="en-US" altLang="zh-CN" sz="2800" dirty="0"/>
              <a:t>)</a:t>
            </a:r>
            <a:r>
              <a:rPr lang="zh-CN" altLang="en-US" sz="2800" dirty="0"/>
              <a:t>、小容量</a:t>
            </a:r>
            <a:r>
              <a:rPr lang="en-US" altLang="zh-CN" sz="2800" dirty="0"/>
              <a:t>(100 Mbps</a:t>
            </a:r>
            <a:r>
              <a:rPr lang="zh-CN" altLang="en-US" sz="2800" dirty="0"/>
              <a:t>左右</a:t>
            </a:r>
            <a:r>
              <a:rPr lang="en-US" altLang="zh-CN" sz="2800" dirty="0"/>
              <a:t>)</a:t>
            </a:r>
            <a:r>
              <a:rPr lang="zh-CN" altLang="en-US" sz="2800" dirty="0"/>
              <a:t>。</a:t>
            </a:r>
            <a:endParaRPr lang="zh-CN" altLang="en-US" sz="2800" dirty="0"/>
          </a:p>
        </p:txBody>
      </p:sp>
      <p:pic>
        <p:nvPicPr>
          <p:cNvPr id="7" name="图片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775520" y="2659172"/>
            <a:ext cx="9361040" cy="4189895"/>
          </a:xfrm>
          <a:prstGeom prst="rect">
            <a:avLst/>
          </a:prstGeom>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1"/>
          <a:stretch>
            <a:fillRect/>
          </a:stretch>
        </p:blipFill>
        <p:spPr>
          <a:xfrm>
            <a:off x="2063552" y="2420888"/>
            <a:ext cx="8594268" cy="4437112"/>
          </a:xfrm>
          <a:prstGeom prst="rect">
            <a:avLst/>
          </a:prstGeom>
        </p:spPr>
      </p:pic>
      <p:sp>
        <p:nvSpPr>
          <p:cNvPr id="2" name="标题 1"/>
          <p:cNvSpPr>
            <a:spLocks noGrp="1"/>
          </p:cNvSpPr>
          <p:nvPr>
            <p:ph type="title"/>
          </p:nvPr>
        </p:nvSpPr>
        <p:spPr>
          <a:xfrm>
            <a:off x="767408" y="525594"/>
            <a:ext cx="9722296" cy="622238"/>
          </a:xfrm>
        </p:spPr>
        <p:txBody>
          <a:bodyPr>
            <a:normAutofit fontScale="90000"/>
          </a:bodyPr>
          <a:lstStyle/>
          <a:p>
            <a:r>
              <a:rPr lang="en-US" altLang="zh-CN" dirty="0" smtClean="0"/>
              <a:t>6G</a:t>
            </a:r>
            <a:r>
              <a:rPr lang="zh-CN" altLang="en-US" dirty="0"/>
              <a:t>要往</a:t>
            </a:r>
            <a:r>
              <a:rPr lang="en-US" altLang="zh-CN" dirty="0"/>
              <a:t>4</a:t>
            </a:r>
            <a:r>
              <a:rPr lang="zh-CN" altLang="en-US" dirty="0"/>
              <a:t>个</a:t>
            </a:r>
            <a:r>
              <a:rPr lang="zh-CN" altLang="en-US" dirty="0" smtClean="0"/>
              <a:t>方向发展</a:t>
            </a:r>
            <a:r>
              <a:rPr lang="zh-CN" altLang="en-US" dirty="0"/>
              <a:t>：</a:t>
            </a:r>
            <a:br>
              <a:rPr lang="zh-CN" altLang="en-US" dirty="0"/>
            </a:br>
            <a:endParaRPr lang="zh-CN" altLang="en-US" dirty="0"/>
          </a:p>
        </p:txBody>
      </p:sp>
      <p:sp>
        <p:nvSpPr>
          <p:cNvPr id="4" name="灯片编号占位符 3"/>
          <p:cNvSpPr>
            <a:spLocks noGrp="1"/>
          </p:cNvSpPr>
          <p:nvPr>
            <p:ph type="sldNum" sz="quarter" idx="12"/>
          </p:nvPr>
        </p:nvSpPr>
        <p:spPr/>
        <p:txBody>
          <a:bodyPr/>
          <a:lstStyle/>
          <a:p>
            <a:fld id="{2113E9BD-5FE3-48C4-85C4-2D5992B50EB6}" type="slidenum">
              <a:rPr lang="zh-CN" altLang="en-US" smtClean="0"/>
            </a:fld>
            <a:endParaRPr lang="zh-CN" altLang="en-US"/>
          </a:p>
        </p:txBody>
      </p:sp>
      <p:sp>
        <p:nvSpPr>
          <p:cNvPr id="5" name="矩形 4"/>
          <p:cNvSpPr/>
          <p:nvPr/>
        </p:nvSpPr>
        <p:spPr>
          <a:xfrm>
            <a:off x="666056" y="908720"/>
            <a:ext cx="11334600" cy="1569660"/>
          </a:xfrm>
          <a:prstGeom prst="rect">
            <a:avLst/>
          </a:prstGeom>
        </p:spPr>
        <p:txBody>
          <a:bodyPr wrap="square">
            <a:spAutoFit/>
          </a:bodyPr>
          <a:lstStyle/>
          <a:p>
            <a:r>
              <a:rPr lang="zh-CN" altLang="en-US" sz="2400" dirty="0"/>
              <a:t>二是频段还得往上走</a:t>
            </a:r>
            <a:r>
              <a:rPr lang="zh-CN" altLang="en-US" sz="2400" dirty="0" smtClean="0"/>
              <a:t>：</a:t>
            </a:r>
            <a:r>
              <a:rPr lang="en-US" altLang="zh-CN" sz="2400" dirty="0" smtClean="0"/>
              <a:t>6G</a:t>
            </a:r>
            <a:r>
              <a:rPr lang="zh-CN" altLang="en-US" sz="2400" dirty="0"/>
              <a:t>会</a:t>
            </a:r>
            <a:r>
              <a:rPr lang="zh-CN" altLang="en-US" sz="2400" dirty="0" smtClean="0"/>
              <a:t>使用太</a:t>
            </a:r>
            <a:r>
              <a:rPr lang="zh-CN" altLang="en-US" sz="2400" dirty="0"/>
              <a:t>赫兹</a:t>
            </a:r>
            <a:r>
              <a:rPr lang="zh-CN" altLang="en-US" sz="2400" dirty="0" smtClean="0"/>
              <a:t>频段。</a:t>
            </a:r>
            <a:r>
              <a:rPr lang="en-US" altLang="zh-CN" sz="2400" dirty="0"/>
              <a:t>THz </a:t>
            </a:r>
            <a:r>
              <a:rPr lang="zh-CN" altLang="en-US" sz="2400" dirty="0" smtClean="0"/>
              <a:t>的</a:t>
            </a:r>
            <a:r>
              <a:rPr lang="zh-CN" altLang="en-US" sz="2400" dirty="0"/>
              <a:t>天线单元体积很小、接入速率很高，</a:t>
            </a:r>
            <a:r>
              <a:rPr lang="zh-CN" altLang="en-US" sz="2400" dirty="0" smtClean="0"/>
              <a:t>但面临两</a:t>
            </a:r>
            <a:r>
              <a:rPr lang="zh-CN" altLang="en-US" sz="2400" dirty="0"/>
              <a:t>大挑战，一是功耗</a:t>
            </a:r>
            <a:r>
              <a:rPr lang="en-US" altLang="zh-CN" sz="2400" dirty="0"/>
              <a:t>(</a:t>
            </a:r>
            <a:r>
              <a:rPr lang="zh-CN" altLang="en-US" sz="2400" dirty="0"/>
              <a:t>尤其是数模转换</a:t>
            </a:r>
            <a:r>
              <a:rPr lang="en-US" altLang="zh-CN" sz="2400" dirty="0"/>
              <a:t>DAC/</a:t>
            </a:r>
            <a:r>
              <a:rPr lang="zh-CN" altLang="en-US" sz="2400" dirty="0"/>
              <a:t>模数转换</a:t>
            </a:r>
            <a:r>
              <a:rPr lang="en-US" altLang="zh-CN" sz="2400" dirty="0"/>
              <a:t>ADC</a:t>
            </a:r>
            <a:r>
              <a:rPr lang="zh-CN" altLang="en-US" sz="2400" dirty="0"/>
              <a:t>、射频</a:t>
            </a:r>
            <a:r>
              <a:rPr lang="en-US" altLang="zh-CN" sz="2400" dirty="0"/>
              <a:t>RF/</a:t>
            </a:r>
            <a:r>
              <a:rPr lang="zh-CN" altLang="en-US" sz="2400" dirty="0"/>
              <a:t>物理层</a:t>
            </a:r>
            <a:r>
              <a:rPr lang="en-US" altLang="zh-CN" sz="2400" dirty="0"/>
              <a:t>PHY)</a:t>
            </a:r>
            <a:r>
              <a:rPr lang="zh-CN" altLang="en-US" sz="2400" dirty="0"/>
              <a:t>，二是网络覆盖范围很</a:t>
            </a:r>
            <a:r>
              <a:rPr lang="zh-CN" altLang="en-US" sz="2400" dirty="0" smtClean="0"/>
              <a:t>小，</a:t>
            </a:r>
            <a:r>
              <a:rPr lang="zh-CN" altLang="en-US" sz="2400" dirty="0"/>
              <a:t>未来 </a:t>
            </a:r>
            <a:r>
              <a:rPr lang="en-US" altLang="zh-CN" sz="2400" dirty="0"/>
              <a:t>THz</a:t>
            </a:r>
            <a:r>
              <a:rPr lang="zh-CN" altLang="en-US" sz="2400" dirty="0"/>
              <a:t>将用于数据中心、对</a:t>
            </a:r>
            <a:r>
              <a:rPr lang="en-US" altLang="zh-CN" sz="2400" dirty="0"/>
              <a:t>5G</a:t>
            </a:r>
            <a:r>
              <a:rPr lang="zh-CN" altLang="en-US" sz="2400" dirty="0"/>
              <a:t>新空口</a:t>
            </a:r>
            <a:r>
              <a:rPr lang="en-US" altLang="zh-CN" sz="2400" dirty="0"/>
              <a:t>(</a:t>
            </a:r>
            <a:r>
              <a:rPr lang="zh-CN" altLang="en-US" sz="2400" dirty="0"/>
              <a:t>低</a:t>
            </a:r>
            <a:r>
              <a:rPr lang="en-US" altLang="zh-CN" sz="2400" dirty="0"/>
              <a:t>/</a:t>
            </a:r>
            <a:r>
              <a:rPr lang="zh-CN" altLang="en-US" sz="2400" dirty="0"/>
              <a:t>中</a:t>
            </a:r>
            <a:r>
              <a:rPr lang="en-US" altLang="zh-CN" sz="2400" dirty="0"/>
              <a:t>/</a:t>
            </a:r>
            <a:r>
              <a:rPr lang="zh-CN" altLang="en-US" sz="2400" dirty="0"/>
              <a:t>高频</a:t>
            </a:r>
            <a:r>
              <a:rPr lang="en-US" altLang="zh-CN" sz="2400" dirty="0"/>
              <a:t>)</a:t>
            </a:r>
            <a:r>
              <a:rPr lang="zh-CN" altLang="en-US" sz="2400" dirty="0"/>
              <a:t>网络容量的进一步提升</a:t>
            </a:r>
            <a:r>
              <a:rPr lang="en-US" altLang="zh-CN" sz="2400" dirty="0"/>
              <a:t>(</a:t>
            </a:r>
            <a:r>
              <a:rPr lang="zh-CN" altLang="en-US" sz="2400" dirty="0"/>
              <a:t>即以</a:t>
            </a:r>
            <a:r>
              <a:rPr lang="en-US" altLang="zh-CN" sz="2400" dirty="0"/>
              <a:t>6G</a:t>
            </a:r>
            <a:r>
              <a:rPr lang="zh-CN" altLang="en-US" sz="2400" dirty="0"/>
              <a:t>作为</a:t>
            </a:r>
            <a:r>
              <a:rPr lang="en-US" altLang="zh-CN" sz="2400" dirty="0"/>
              <a:t>5G</a:t>
            </a:r>
            <a:r>
              <a:rPr lang="zh-CN" altLang="en-US" sz="2400" dirty="0"/>
              <a:t>之热点</a:t>
            </a:r>
            <a:r>
              <a:rPr lang="en-US" altLang="zh-CN" sz="2400" dirty="0"/>
              <a:t>)</a:t>
            </a:r>
            <a:r>
              <a:rPr lang="zh-CN" altLang="en-US" sz="2400" dirty="0"/>
              <a:t>。</a:t>
            </a:r>
            <a:endParaRPr lang="zh-CN" altLang="en-US" sz="2400" dirty="0"/>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377800" y="2564904"/>
            <a:ext cx="9146231" cy="4293096"/>
          </a:xfrm>
          <a:prstGeom prst="rect">
            <a:avLst/>
          </a:prstGeom>
        </p:spPr>
      </p:pic>
      <p:sp>
        <p:nvSpPr>
          <p:cNvPr id="2" name="标题 1"/>
          <p:cNvSpPr>
            <a:spLocks noGrp="1"/>
          </p:cNvSpPr>
          <p:nvPr>
            <p:ph type="title"/>
          </p:nvPr>
        </p:nvSpPr>
        <p:spPr>
          <a:xfrm>
            <a:off x="767408" y="525594"/>
            <a:ext cx="9722296" cy="622238"/>
          </a:xfrm>
        </p:spPr>
        <p:txBody>
          <a:bodyPr>
            <a:normAutofit fontScale="90000"/>
          </a:bodyPr>
          <a:lstStyle/>
          <a:p>
            <a:r>
              <a:rPr lang="en-US" altLang="zh-CN" dirty="0" smtClean="0"/>
              <a:t>6G</a:t>
            </a:r>
            <a:r>
              <a:rPr lang="zh-CN" altLang="en-US" dirty="0"/>
              <a:t>要往</a:t>
            </a:r>
            <a:r>
              <a:rPr lang="en-US" altLang="zh-CN" dirty="0"/>
              <a:t>4</a:t>
            </a:r>
            <a:r>
              <a:rPr lang="zh-CN" altLang="en-US" dirty="0"/>
              <a:t>个</a:t>
            </a:r>
            <a:r>
              <a:rPr lang="zh-CN" altLang="en-US" dirty="0" smtClean="0"/>
              <a:t>方向发展</a:t>
            </a:r>
            <a:r>
              <a:rPr lang="zh-CN" altLang="en-US" dirty="0"/>
              <a:t>：</a:t>
            </a:r>
            <a:br>
              <a:rPr lang="zh-CN" altLang="en-US" dirty="0"/>
            </a:br>
            <a:endParaRPr lang="zh-CN" altLang="en-US" dirty="0"/>
          </a:p>
        </p:txBody>
      </p:sp>
      <p:sp>
        <p:nvSpPr>
          <p:cNvPr id="4" name="灯片编号占位符 3"/>
          <p:cNvSpPr>
            <a:spLocks noGrp="1"/>
          </p:cNvSpPr>
          <p:nvPr>
            <p:ph type="sldNum" sz="quarter" idx="12"/>
          </p:nvPr>
        </p:nvSpPr>
        <p:spPr/>
        <p:txBody>
          <a:bodyPr/>
          <a:lstStyle/>
          <a:p>
            <a:fld id="{2113E9BD-5FE3-48C4-85C4-2D5992B50EB6}" type="slidenum">
              <a:rPr lang="zh-CN" altLang="en-US" smtClean="0"/>
            </a:fld>
            <a:endParaRPr lang="zh-CN" altLang="en-US"/>
          </a:p>
        </p:txBody>
      </p:sp>
      <p:sp>
        <p:nvSpPr>
          <p:cNvPr id="5" name="矩形 4"/>
          <p:cNvSpPr/>
          <p:nvPr/>
        </p:nvSpPr>
        <p:spPr>
          <a:xfrm>
            <a:off x="666056" y="908720"/>
            <a:ext cx="11334600" cy="1815882"/>
          </a:xfrm>
          <a:prstGeom prst="rect">
            <a:avLst/>
          </a:prstGeom>
        </p:spPr>
        <p:txBody>
          <a:bodyPr wrap="square">
            <a:spAutoFit/>
          </a:bodyPr>
          <a:lstStyle/>
          <a:p>
            <a:r>
              <a:rPr lang="zh-CN" altLang="en-US" sz="2800" dirty="0"/>
              <a:t>三是采用“去蜂窝”网络架构、无线能量传输技术等；可</a:t>
            </a:r>
            <a:r>
              <a:rPr lang="zh-CN" altLang="en-US" sz="2800" dirty="0" smtClean="0"/>
              <a:t>采用完全</a:t>
            </a:r>
            <a:r>
              <a:rPr lang="zh-CN" altLang="en-US" sz="2800" dirty="0"/>
              <a:t>虚拟化的无线接入网</a:t>
            </a:r>
            <a:r>
              <a:rPr lang="en-US" altLang="zh-CN" sz="2800" dirty="0"/>
              <a:t>RAN+ </a:t>
            </a:r>
            <a:r>
              <a:rPr lang="en-US" altLang="zh-CN" sz="2800" dirty="0" err="1" smtClean="0"/>
              <a:t>MassiveMIMO</a:t>
            </a:r>
            <a:r>
              <a:rPr lang="zh-CN" altLang="en-US" sz="2800" dirty="0" smtClean="0"/>
              <a:t>，</a:t>
            </a:r>
            <a:r>
              <a:rPr lang="en-US" altLang="zh-CN" sz="2800" dirty="0" smtClean="0"/>
              <a:t>6G</a:t>
            </a:r>
            <a:r>
              <a:rPr lang="zh-CN" altLang="en-US" sz="2800" dirty="0"/>
              <a:t>基站将只有天线与射频部分，由于</a:t>
            </a:r>
            <a:r>
              <a:rPr lang="en-US" altLang="zh-CN" sz="2800" dirty="0"/>
              <a:t>RAN</a:t>
            </a:r>
            <a:r>
              <a:rPr lang="zh-CN" altLang="en-US" sz="2800" dirty="0"/>
              <a:t>是完全虚拟化的，部署就很灵活</a:t>
            </a:r>
            <a:r>
              <a:rPr lang="en-US" altLang="zh-CN" sz="2800" dirty="0"/>
              <a:t>;</a:t>
            </a:r>
            <a:r>
              <a:rPr lang="zh-CN" altLang="en-US" sz="2800" dirty="0"/>
              <a:t>这种方式将可使得网络性能最大化、网络配置具有高的成本效率。 </a:t>
            </a:r>
            <a:endParaRPr lang="zh-CN" altLang="en-US" sz="2800" dirty="0"/>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67408" y="525594"/>
            <a:ext cx="9722296" cy="622238"/>
          </a:xfrm>
        </p:spPr>
        <p:txBody>
          <a:bodyPr>
            <a:normAutofit fontScale="90000"/>
          </a:bodyPr>
          <a:lstStyle/>
          <a:p>
            <a:r>
              <a:rPr lang="en-US" altLang="zh-CN" dirty="0" smtClean="0"/>
              <a:t>6G</a:t>
            </a:r>
            <a:r>
              <a:rPr lang="zh-CN" altLang="en-US" dirty="0"/>
              <a:t>要往</a:t>
            </a:r>
            <a:r>
              <a:rPr lang="en-US" altLang="zh-CN" dirty="0"/>
              <a:t>4</a:t>
            </a:r>
            <a:r>
              <a:rPr lang="zh-CN" altLang="en-US" dirty="0"/>
              <a:t>个</a:t>
            </a:r>
            <a:r>
              <a:rPr lang="zh-CN" altLang="en-US" dirty="0" smtClean="0"/>
              <a:t>方向发展</a:t>
            </a:r>
            <a:r>
              <a:rPr lang="zh-CN" altLang="en-US" dirty="0"/>
              <a:t>：</a:t>
            </a:r>
            <a:br>
              <a:rPr lang="zh-CN" altLang="en-US" dirty="0"/>
            </a:br>
            <a:endParaRPr lang="zh-CN" altLang="en-US" dirty="0"/>
          </a:p>
        </p:txBody>
      </p:sp>
      <p:sp>
        <p:nvSpPr>
          <p:cNvPr id="4" name="灯片编号占位符 3"/>
          <p:cNvSpPr>
            <a:spLocks noGrp="1"/>
          </p:cNvSpPr>
          <p:nvPr>
            <p:ph type="sldNum" sz="quarter" idx="12"/>
          </p:nvPr>
        </p:nvSpPr>
        <p:spPr/>
        <p:txBody>
          <a:bodyPr/>
          <a:lstStyle/>
          <a:p>
            <a:fld id="{2113E9BD-5FE3-48C4-85C4-2D5992B50EB6}" type="slidenum">
              <a:rPr lang="zh-CN" altLang="en-US" smtClean="0"/>
            </a:fld>
            <a:endParaRPr lang="zh-CN" altLang="en-US"/>
          </a:p>
        </p:txBody>
      </p:sp>
      <p:sp>
        <p:nvSpPr>
          <p:cNvPr id="5" name="矩形 4"/>
          <p:cNvSpPr/>
          <p:nvPr/>
        </p:nvSpPr>
        <p:spPr>
          <a:xfrm>
            <a:off x="666056" y="908720"/>
            <a:ext cx="11334600" cy="1077218"/>
          </a:xfrm>
          <a:prstGeom prst="rect">
            <a:avLst/>
          </a:prstGeom>
        </p:spPr>
        <p:txBody>
          <a:bodyPr wrap="square">
            <a:spAutoFit/>
          </a:bodyPr>
          <a:lstStyle/>
          <a:p>
            <a:r>
              <a:rPr lang="zh-CN" altLang="en-US" sz="3200" dirty="0"/>
              <a:t>四是要实现网络的</a:t>
            </a:r>
            <a:r>
              <a:rPr lang="en-US" altLang="zh-CN" sz="3200" dirty="0"/>
              <a:t>IT</a:t>
            </a:r>
            <a:r>
              <a:rPr lang="zh-CN" altLang="en-US" sz="3200" dirty="0"/>
              <a:t>化和个性化</a:t>
            </a:r>
            <a:r>
              <a:rPr lang="en-US" altLang="zh-CN" sz="3200" dirty="0"/>
              <a:t>---</a:t>
            </a:r>
            <a:r>
              <a:rPr lang="zh-CN" altLang="en-US" sz="3200" dirty="0"/>
              <a:t>比如可能发展成“个人定制类型的通信网络”等。 </a:t>
            </a:r>
            <a:endParaRPr lang="zh-CN" altLang="en-US" sz="3200" dirty="0"/>
          </a:p>
        </p:txBody>
      </p:sp>
      <p:pic>
        <p:nvPicPr>
          <p:cNvPr id="3" name="图片 2"/>
          <p:cNvPicPr>
            <a:picLocks noChangeAspect="1"/>
          </p:cNvPicPr>
          <p:nvPr/>
        </p:nvPicPr>
        <p:blipFill>
          <a:blip r:embed="rId1"/>
          <a:stretch>
            <a:fillRect/>
          </a:stretch>
        </p:blipFill>
        <p:spPr>
          <a:xfrm>
            <a:off x="2710179" y="2389204"/>
            <a:ext cx="7273158" cy="4041998"/>
          </a:xfrm>
          <a:prstGeom prst="rect">
            <a:avLst/>
          </a:prstGeom>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68" name="标题 1"/>
          <p:cNvSpPr txBox="1"/>
          <p:nvPr/>
        </p:nvSpPr>
        <p:spPr>
          <a:xfrm>
            <a:off x="838200" y="306070"/>
            <a:ext cx="10515600" cy="5302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28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不同场景需求驱动</a:t>
            </a:r>
            <a:r>
              <a:rPr lang="en-US" altLang="zh-CN" sz="28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28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分阶段演进和落地</a:t>
            </a:r>
            <a:endParaRPr kumimoji="1" lang="zh-CN" altLang="en-US" sz="2800" b="1" dirty="0">
              <a:solidFill>
                <a:srgbClr val="415199"/>
              </a:solidFill>
              <a:latin typeface="微软雅黑" panose="020B0503020204020204" pitchFamily="34" charset="-122"/>
              <a:ea typeface="微软雅黑" panose="020B0503020204020204" pitchFamily="34" charset="-122"/>
            </a:endParaRPr>
          </a:p>
        </p:txBody>
      </p:sp>
      <p:sp>
        <p:nvSpPr>
          <p:cNvPr id="2" name="矩形 1"/>
          <p:cNvSpPr/>
          <p:nvPr/>
        </p:nvSpPr>
        <p:spPr>
          <a:xfrm>
            <a:off x="778455" y="1047878"/>
            <a:ext cx="11162456" cy="784830"/>
          </a:xfrm>
          <a:prstGeom prst="rect">
            <a:avLst/>
          </a:prstGeom>
        </p:spPr>
        <p:txBody>
          <a:bodyPr wrap="square">
            <a:spAutoFit/>
          </a:bodyPr>
          <a:lstStyle/>
          <a:p>
            <a:pPr>
              <a:lnSpc>
                <a:spcPct val="125000"/>
              </a:lnSpc>
            </a:pPr>
            <a:r>
              <a:rPr lang="en-US" altLang="zh-CN" b="1" dirty="0" err="1">
                <a:solidFill>
                  <a:srgbClr val="000000"/>
                </a:solidFill>
                <a:latin typeface="微软雅黑" panose="020B0503020204020204" pitchFamily="34" charset="-122"/>
                <a:ea typeface="微软雅黑" panose="020B0503020204020204" pitchFamily="34" charset="-122"/>
              </a:rPr>
              <a:t>eMBB</a:t>
            </a:r>
            <a:r>
              <a:rPr lang="zh-CN" altLang="en-US" dirty="0">
                <a:solidFill>
                  <a:srgbClr val="000000"/>
                </a:solidFill>
                <a:latin typeface="微软雅黑" panose="020B0503020204020204" pitchFamily="34" charset="-122"/>
                <a:ea typeface="微软雅黑" panose="020B0503020204020204" pitchFamily="34" charset="-122"/>
              </a:rPr>
              <a:t>： </a:t>
            </a:r>
            <a:r>
              <a:rPr lang="en-US" altLang="zh-CN" dirty="0">
                <a:solidFill>
                  <a:srgbClr val="000000"/>
                </a:solidFill>
                <a:latin typeface="微软雅黑" panose="020B0503020204020204" pitchFamily="34" charset="-122"/>
                <a:ea typeface="微软雅黑" panose="020B0503020204020204" pitchFamily="34" charset="-122"/>
              </a:rPr>
              <a:t>2020</a:t>
            </a:r>
            <a:r>
              <a:rPr lang="zh-CN" altLang="en-US" dirty="0">
                <a:solidFill>
                  <a:srgbClr val="000000"/>
                </a:solidFill>
                <a:latin typeface="微软雅黑" panose="020B0503020204020204" pitchFamily="34" charset="-122"/>
                <a:ea typeface="微软雅黑" panose="020B0503020204020204" pitchFamily="34" charset="-122"/>
              </a:rPr>
              <a:t>年前将依靠</a:t>
            </a:r>
            <a:r>
              <a:rPr lang="en-US" altLang="zh-CN" dirty="0">
                <a:solidFill>
                  <a:srgbClr val="FF0000"/>
                </a:solidFill>
                <a:latin typeface="微软雅黑" panose="020B0503020204020204" pitchFamily="34" charset="-122"/>
                <a:ea typeface="微软雅黑" panose="020B0503020204020204" pitchFamily="34" charset="-122"/>
              </a:rPr>
              <a:t>3D-MIMO</a:t>
            </a:r>
            <a:r>
              <a:rPr lang="zh-CN" altLang="en-US" dirty="0">
                <a:solidFill>
                  <a:srgbClr val="000000"/>
                </a:solidFill>
                <a:latin typeface="微软雅黑" panose="020B0503020204020204" pitchFamily="34" charset="-122"/>
                <a:ea typeface="微软雅黑" panose="020B0503020204020204" pitchFamily="34" charset="-122"/>
              </a:rPr>
              <a:t>等技术实现对应需求。 </a:t>
            </a:r>
            <a:r>
              <a:rPr lang="en-US" altLang="zh-CN" dirty="0">
                <a:solidFill>
                  <a:srgbClr val="000000"/>
                </a:solidFill>
                <a:latin typeface="微软雅黑" panose="020B0503020204020204" pitchFamily="34" charset="-122"/>
                <a:ea typeface="微软雅黑" panose="020B0503020204020204" pitchFamily="34" charset="-122"/>
              </a:rPr>
              <a:t>2020</a:t>
            </a:r>
            <a:r>
              <a:rPr lang="zh-CN" altLang="en-US" dirty="0">
                <a:solidFill>
                  <a:srgbClr val="000000"/>
                </a:solidFill>
                <a:latin typeface="微软雅黑" panose="020B0503020204020204" pitchFamily="34" charset="-122"/>
                <a:ea typeface="微软雅黑" panose="020B0503020204020204" pitchFamily="34" charset="-122"/>
              </a:rPr>
              <a:t>年之后，可能会采用</a:t>
            </a:r>
            <a:r>
              <a:rPr lang="en-US" altLang="zh-CN" dirty="0">
                <a:solidFill>
                  <a:srgbClr val="000000"/>
                </a:solidFill>
                <a:latin typeface="微软雅黑" panose="020B0503020204020204" pitchFamily="34" charset="-122"/>
                <a:ea typeface="微软雅黑" panose="020B0503020204020204" pitchFamily="34" charset="-122"/>
              </a:rPr>
              <a:t>5G</a:t>
            </a:r>
            <a:r>
              <a:rPr lang="zh-CN" altLang="en-US" dirty="0">
                <a:solidFill>
                  <a:srgbClr val="000000"/>
                </a:solidFill>
                <a:latin typeface="微软雅黑" panose="020B0503020204020204" pitchFamily="34" charset="-122"/>
                <a:ea typeface="微软雅黑" panose="020B0503020204020204" pitchFamily="34" charset="-122"/>
              </a:rPr>
              <a:t>演进空口实现场景</a:t>
            </a:r>
            <a:r>
              <a:rPr lang="zh-CN" altLang="en-US" dirty="0" smtClean="0">
                <a:solidFill>
                  <a:srgbClr val="000000"/>
                </a:solidFill>
                <a:latin typeface="微软雅黑" panose="020B0503020204020204" pitchFamily="34" charset="-122"/>
                <a:ea typeface="微软雅黑" panose="020B0503020204020204" pitchFamily="34" charset="-122"/>
              </a:rPr>
              <a:t>应用功能</a:t>
            </a:r>
            <a:r>
              <a:rPr lang="zh-CN" altLang="en-US" dirty="0">
                <a:solidFill>
                  <a:srgbClr val="000000"/>
                </a:solidFill>
                <a:latin typeface="微软雅黑" panose="020B0503020204020204" pitchFamily="34" charset="-122"/>
                <a:ea typeface="微软雅黑" panose="020B0503020204020204" pitchFamily="34" charset="-122"/>
              </a:rPr>
              <a:t>，或者开发</a:t>
            </a:r>
            <a:r>
              <a:rPr lang="en-US" altLang="zh-CN" dirty="0">
                <a:solidFill>
                  <a:srgbClr val="000000"/>
                </a:solidFill>
                <a:latin typeface="微软雅黑" panose="020B0503020204020204" pitchFamily="34" charset="-122"/>
                <a:ea typeface="微软雅黑" panose="020B0503020204020204" pitchFamily="34" charset="-122"/>
              </a:rPr>
              <a:t>5G</a:t>
            </a:r>
            <a:r>
              <a:rPr lang="zh-CN" altLang="en-US" dirty="0">
                <a:solidFill>
                  <a:srgbClr val="000000"/>
                </a:solidFill>
                <a:latin typeface="微软雅黑" panose="020B0503020204020204" pitchFamily="34" charset="-122"/>
                <a:ea typeface="微软雅黑" panose="020B0503020204020204" pitchFamily="34" charset="-122"/>
              </a:rPr>
              <a:t>新</a:t>
            </a:r>
            <a:r>
              <a:rPr lang="zh-CN" altLang="en-US" dirty="0" smtClean="0">
                <a:solidFill>
                  <a:srgbClr val="000000"/>
                </a:solidFill>
                <a:latin typeface="微软雅黑" panose="020B0503020204020204" pitchFamily="34" charset="-122"/>
                <a:ea typeface="微软雅黑" panose="020B0503020204020204" pitchFamily="34" charset="-122"/>
              </a:rPr>
              <a:t>空口</a:t>
            </a:r>
            <a:endParaRPr lang="zh-CN" altLang="en-US" dirty="0">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1"/>
          <a:stretch>
            <a:fillRect/>
          </a:stretch>
        </p:blipFill>
        <p:spPr>
          <a:xfrm>
            <a:off x="3241596" y="1949861"/>
            <a:ext cx="8950404" cy="4133850"/>
          </a:xfrm>
          <a:prstGeom prst="rect">
            <a:avLst/>
          </a:prstGeom>
        </p:spPr>
      </p:pic>
      <p:sp>
        <p:nvSpPr>
          <p:cNvPr id="5" name="矩形 4"/>
          <p:cNvSpPr/>
          <p:nvPr/>
        </p:nvSpPr>
        <p:spPr>
          <a:xfrm>
            <a:off x="767408" y="3923471"/>
            <a:ext cx="2474188" cy="2168525"/>
          </a:xfrm>
          <a:prstGeom prst="rect">
            <a:avLst/>
          </a:prstGeom>
          <a:ln>
            <a:noFill/>
          </a:ln>
        </p:spPr>
        <p:txBody>
          <a:bodyPr wrap="square">
            <a:spAutoFit/>
          </a:bodyPr>
          <a:lstStyle/>
          <a:p>
            <a:pPr>
              <a:lnSpc>
                <a:spcPct val="125000"/>
              </a:lnSpc>
            </a:pPr>
            <a:r>
              <a:rPr lang="en-US" altLang="zh-CN" b="1" dirty="0" err="1">
                <a:latin typeface="微软雅黑" panose="020B0503020204020204" pitchFamily="34" charset="-122"/>
                <a:ea typeface="微软雅黑" panose="020B0503020204020204" pitchFamily="34" charset="-122"/>
              </a:rPr>
              <a:t>uRLLC</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2021</a:t>
            </a:r>
            <a:r>
              <a:rPr lang="zh-CN" altLang="en-US" dirty="0">
                <a:latin typeface="微软雅黑" panose="020B0503020204020204" pitchFamily="34" charset="-122"/>
                <a:ea typeface="微软雅黑" panose="020B0503020204020204" pitchFamily="34" charset="-122"/>
              </a:rPr>
              <a:t>年之前</a:t>
            </a:r>
            <a:r>
              <a:rPr lang="en-US" altLang="zh-CN" dirty="0">
                <a:solidFill>
                  <a:srgbClr val="FF0000"/>
                </a:solidFill>
                <a:latin typeface="微软雅黑" panose="020B0503020204020204" pitchFamily="34" charset="-122"/>
                <a:ea typeface="微软雅黑" panose="020B0503020204020204" pitchFamily="34" charset="-122"/>
              </a:rPr>
              <a:t>LTE-V2X</a:t>
            </a:r>
            <a:r>
              <a:rPr lang="zh-CN" altLang="en-US" dirty="0">
                <a:solidFill>
                  <a:srgbClr val="FF0000"/>
                </a:solidFill>
                <a:latin typeface="微软雅黑" panose="020B0503020204020204" pitchFamily="34" charset="-122"/>
                <a:ea typeface="微软雅黑" panose="020B0503020204020204" pitchFamily="34" charset="-122"/>
              </a:rPr>
              <a:t>和辅助驾驶技术</a:t>
            </a:r>
            <a:r>
              <a:rPr lang="zh-CN" altLang="en-US" dirty="0">
                <a:latin typeface="微软雅黑" panose="020B0503020204020204" pitchFamily="34" charset="-122"/>
                <a:ea typeface="微软雅黑" panose="020B0503020204020204" pitchFamily="34" charset="-122"/>
              </a:rPr>
              <a:t>将成为该项应用场景的使能， </a:t>
            </a:r>
            <a:r>
              <a:rPr lang="en-US" altLang="zh-CN" dirty="0">
                <a:latin typeface="微软雅黑" panose="020B0503020204020204" pitchFamily="34" charset="-122"/>
                <a:ea typeface="微软雅黑" panose="020B0503020204020204" pitchFamily="34" charset="-122"/>
              </a:rPr>
              <a:t>2020</a:t>
            </a:r>
            <a:r>
              <a:rPr lang="zh-CN" altLang="en-US" dirty="0">
                <a:latin typeface="微软雅黑" panose="020B0503020204020204" pitchFamily="34" charset="-122"/>
                <a:ea typeface="微软雅黑" panose="020B0503020204020204" pitchFamily="34" charset="-122"/>
              </a:rPr>
              <a:t>年之后将开发面向该场景应用的</a:t>
            </a:r>
            <a:r>
              <a:rPr lang="en-US" altLang="zh-CN" dirty="0">
                <a:latin typeface="微软雅黑" panose="020B0503020204020204" pitchFamily="34" charset="-122"/>
                <a:ea typeface="微软雅黑" panose="020B0503020204020204" pitchFamily="34" charset="-122"/>
              </a:rPr>
              <a:t>5G</a:t>
            </a:r>
            <a:r>
              <a:rPr lang="zh-CN" altLang="en-US" dirty="0" smtClean="0">
                <a:latin typeface="微软雅黑" panose="020B0503020204020204" pitchFamily="34" charset="-122"/>
                <a:ea typeface="微软雅黑" panose="020B0503020204020204" pitchFamily="34" charset="-122"/>
              </a:rPr>
              <a:t>技术 </a:t>
            </a:r>
            <a:endParaRPr lang="zh-CN" altLang="en-US" dirty="0">
              <a:latin typeface="微软雅黑" panose="020B0503020204020204" pitchFamily="34" charset="-122"/>
              <a:ea typeface="微软雅黑" panose="020B0503020204020204" pitchFamily="34" charset="-122"/>
            </a:endParaRPr>
          </a:p>
        </p:txBody>
      </p:sp>
      <p:sp>
        <p:nvSpPr>
          <p:cNvPr id="16" name="矩形 15"/>
          <p:cNvSpPr/>
          <p:nvPr/>
        </p:nvSpPr>
        <p:spPr>
          <a:xfrm>
            <a:off x="767408" y="1763231"/>
            <a:ext cx="2687960" cy="2169825"/>
          </a:xfrm>
          <a:prstGeom prst="rect">
            <a:avLst/>
          </a:prstGeom>
        </p:spPr>
        <p:txBody>
          <a:bodyPr wrap="square">
            <a:spAutoFit/>
          </a:bodyPr>
          <a:lstStyle/>
          <a:p>
            <a:pPr>
              <a:lnSpc>
                <a:spcPct val="125000"/>
              </a:lnSpc>
            </a:pPr>
            <a:r>
              <a:rPr lang="en-US" altLang="zh-CN" b="1" dirty="0" err="1">
                <a:solidFill>
                  <a:srgbClr val="000000"/>
                </a:solidFill>
                <a:latin typeface="微软雅黑" panose="020B0503020204020204" pitchFamily="34" charset="-122"/>
                <a:ea typeface="微软雅黑" panose="020B0503020204020204" pitchFamily="34" charset="-122"/>
              </a:rPr>
              <a:t>mMTC</a:t>
            </a:r>
            <a:r>
              <a:rPr lang="zh-CN" altLang="en-US" dirty="0">
                <a:solidFill>
                  <a:srgbClr val="000000"/>
                </a:solidFill>
                <a:latin typeface="微软雅黑" panose="020B0503020204020204" pitchFamily="34" charset="-122"/>
                <a:ea typeface="微软雅黑" panose="020B0503020204020204" pitchFamily="34" charset="-122"/>
              </a:rPr>
              <a:t>：长期来看， </a:t>
            </a:r>
            <a:r>
              <a:rPr lang="en-US" altLang="zh-CN" dirty="0" err="1">
                <a:solidFill>
                  <a:srgbClr val="000000"/>
                </a:solidFill>
                <a:latin typeface="微软雅黑" panose="020B0503020204020204" pitchFamily="34" charset="-122"/>
                <a:ea typeface="微软雅黑" panose="020B0503020204020204" pitchFamily="34" charset="-122"/>
              </a:rPr>
              <a:t>mMTC</a:t>
            </a:r>
            <a:r>
              <a:rPr lang="zh-CN" altLang="en-US" dirty="0">
                <a:solidFill>
                  <a:srgbClr val="000000"/>
                </a:solidFill>
                <a:latin typeface="微软雅黑" panose="020B0503020204020204" pitchFamily="34" charset="-122"/>
                <a:ea typeface="微软雅黑" panose="020B0503020204020204" pitchFamily="34" charset="-122"/>
              </a:rPr>
              <a:t>应用场景需求的将通过</a:t>
            </a:r>
            <a:r>
              <a:rPr lang="en-US" altLang="zh-CN" dirty="0">
                <a:solidFill>
                  <a:srgbClr val="FF0000"/>
                </a:solidFill>
                <a:latin typeface="微软雅黑" panose="020B0503020204020204" pitchFamily="34" charset="-122"/>
                <a:ea typeface="微软雅黑" panose="020B0503020204020204" pitchFamily="34" charset="-122"/>
              </a:rPr>
              <a:t>NB-</a:t>
            </a:r>
            <a:r>
              <a:rPr lang="en-US" altLang="zh-CN" dirty="0" err="1">
                <a:solidFill>
                  <a:srgbClr val="FF0000"/>
                </a:solidFill>
                <a:latin typeface="微软雅黑" panose="020B0503020204020204" pitchFamily="34" charset="-122"/>
                <a:ea typeface="微软雅黑" panose="020B0503020204020204" pitchFamily="34" charset="-122"/>
              </a:rPr>
              <a:t>IoT</a:t>
            </a:r>
            <a:r>
              <a:rPr lang="zh-CN" altLang="en-US" dirty="0">
                <a:solidFill>
                  <a:srgbClr val="FF0000"/>
                </a:solidFill>
                <a:latin typeface="微软雅黑" panose="020B0503020204020204" pitchFamily="34" charset="-122"/>
                <a:ea typeface="微软雅黑" panose="020B0503020204020204" pitchFamily="34" charset="-122"/>
              </a:rPr>
              <a:t>等物联网技术</a:t>
            </a:r>
            <a:r>
              <a:rPr lang="zh-CN" altLang="en-US" dirty="0">
                <a:solidFill>
                  <a:srgbClr val="000000"/>
                </a:solidFill>
                <a:latin typeface="微软雅黑" panose="020B0503020204020204" pitchFamily="34" charset="-122"/>
                <a:ea typeface="微软雅黑" panose="020B0503020204020204" pitchFamily="34" charset="-122"/>
              </a:rPr>
              <a:t>实现，在</a:t>
            </a:r>
            <a:r>
              <a:rPr lang="en-US" altLang="zh-CN" dirty="0">
                <a:solidFill>
                  <a:srgbClr val="000000"/>
                </a:solidFill>
                <a:latin typeface="微软雅黑" panose="020B0503020204020204" pitchFamily="34" charset="-122"/>
                <a:ea typeface="微软雅黑" panose="020B0503020204020204" pitchFamily="34" charset="-122"/>
              </a:rPr>
              <a:t>2021</a:t>
            </a:r>
            <a:r>
              <a:rPr lang="zh-CN" altLang="en-US" dirty="0">
                <a:solidFill>
                  <a:srgbClr val="000000"/>
                </a:solidFill>
                <a:latin typeface="微软雅黑" panose="020B0503020204020204" pitchFamily="34" charset="-122"/>
                <a:ea typeface="微软雅黑" panose="020B0503020204020204" pitchFamily="34" charset="-122"/>
              </a:rPr>
              <a:t>年之后或将使用</a:t>
            </a:r>
            <a:r>
              <a:rPr lang="en-US" altLang="zh-CN" dirty="0" err="1">
                <a:solidFill>
                  <a:srgbClr val="000000"/>
                </a:solidFill>
                <a:latin typeface="微软雅黑" panose="020B0503020204020204" pitchFamily="34" charset="-122"/>
                <a:ea typeface="微软雅黑" panose="020B0503020204020204" pitchFamily="34" charset="-122"/>
              </a:rPr>
              <a:t>mMTC</a:t>
            </a:r>
            <a:r>
              <a:rPr lang="zh-CN" altLang="en-US" dirty="0">
                <a:solidFill>
                  <a:srgbClr val="000000"/>
                </a:solidFill>
                <a:latin typeface="微软雅黑" panose="020B0503020204020204" pitchFamily="34" charset="-122"/>
                <a:ea typeface="微软雅黑" panose="020B0503020204020204" pitchFamily="34" charset="-122"/>
              </a:rPr>
              <a:t>新空口</a:t>
            </a:r>
            <a:r>
              <a:rPr lang="zh-CN" altLang="en-US" dirty="0" smtClean="0">
                <a:solidFill>
                  <a:srgbClr val="000000"/>
                </a:solidFill>
                <a:latin typeface="微软雅黑" panose="020B0503020204020204" pitchFamily="34" charset="-122"/>
                <a:ea typeface="微软雅黑" panose="020B0503020204020204" pitchFamily="34" charset="-122"/>
              </a:rPr>
              <a:t>技术</a:t>
            </a: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51384" y="260648"/>
            <a:ext cx="10370368" cy="615603"/>
          </a:xfrm>
        </p:spPr>
        <p:txBody>
          <a:bodyPr>
            <a:normAutofit fontScale="90000"/>
          </a:bodyPr>
          <a:lstStyle/>
          <a:p>
            <a:r>
              <a:rPr lang="zh-CN" altLang="en-US" b="1" dirty="0"/>
              <a:t> </a:t>
            </a:r>
            <a:r>
              <a:rPr lang="en-US" altLang="zh-CN" sz="3600" b="1" dirty="0"/>
              <a:t>5G </a:t>
            </a:r>
            <a:r>
              <a:rPr lang="zh-CN" altLang="en-US" sz="3600" b="1" dirty="0" smtClean="0"/>
              <a:t>“电联共建”</a:t>
            </a:r>
            <a:r>
              <a:rPr lang="en-US" altLang="zh-CN" sz="3600" b="1" dirty="0" smtClean="0"/>
              <a:t> </a:t>
            </a:r>
            <a:r>
              <a:rPr lang="zh-CN" altLang="en-US" sz="3600" b="1" dirty="0" smtClean="0"/>
              <a:t>：</a:t>
            </a:r>
            <a:r>
              <a:rPr lang="zh-CN" altLang="en-US" sz="3600" dirty="0" smtClean="0"/>
              <a:t>“</a:t>
            </a:r>
            <a:r>
              <a:rPr lang="zh-CN" altLang="en-US" sz="3600" dirty="0"/>
              <a:t>孙刘联手抗曹”已成型</a:t>
            </a:r>
            <a:endParaRPr lang="zh-CN" altLang="en-US" sz="3600" dirty="0"/>
          </a:p>
        </p:txBody>
      </p:sp>
      <p:pic>
        <p:nvPicPr>
          <p:cNvPr id="5" name="内容占位符 4"/>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847528" y="783295"/>
            <a:ext cx="7035264" cy="4536504"/>
          </a:xfrm>
        </p:spPr>
      </p:pic>
      <p:sp>
        <p:nvSpPr>
          <p:cNvPr id="4" name="灯片编号占位符 3"/>
          <p:cNvSpPr>
            <a:spLocks noGrp="1"/>
          </p:cNvSpPr>
          <p:nvPr>
            <p:ph type="sldNum" sz="quarter" idx="12"/>
          </p:nvPr>
        </p:nvSpPr>
        <p:spPr/>
        <p:txBody>
          <a:bodyPr/>
          <a:lstStyle/>
          <a:p>
            <a:fld id="{2113E9BD-5FE3-48C4-85C4-2D5992B50EB6}" type="slidenum">
              <a:rPr lang="zh-CN" altLang="en-US" smtClean="0"/>
            </a:fld>
            <a:endParaRPr lang="zh-CN" altLang="en-US"/>
          </a:p>
        </p:txBody>
      </p:sp>
      <p:sp>
        <p:nvSpPr>
          <p:cNvPr id="6" name="矩形 5"/>
          <p:cNvSpPr/>
          <p:nvPr/>
        </p:nvSpPr>
        <p:spPr>
          <a:xfrm>
            <a:off x="983432" y="4980398"/>
            <a:ext cx="10513168" cy="1568450"/>
          </a:xfrm>
          <a:prstGeom prst="rect">
            <a:avLst/>
          </a:prstGeom>
        </p:spPr>
        <p:txBody>
          <a:bodyPr wrap="square">
            <a:spAutoFit/>
          </a:bodyPr>
          <a:lstStyle/>
          <a:p>
            <a:r>
              <a:rPr lang="zh-CN" altLang="en-US" sz="2400" dirty="0"/>
              <a:t>新</a:t>
            </a:r>
            <a:r>
              <a:rPr lang="zh-CN" altLang="en-US" sz="2400" dirty="0" smtClean="0"/>
              <a:t>冠复工</a:t>
            </a:r>
            <a:r>
              <a:rPr lang="zh-CN" altLang="en-US" sz="2400" dirty="0"/>
              <a:t>复</a:t>
            </a:r>
            <a:r>
              <a:rPr lang="zh-CN" altLang="en-US" sz="2400" dirty="0" smtClean="0"/>
              <a:t>产，建设目标不降低，</a:t>
            </a:r>
            <a:r>
              <a:rPr lang="en-US" altLang="zh-CN" sz="2400" dirty="0" smtClean="0"/>
              <a:t>2</a:t>
            </a:r>
            <a:r>
              <a:rPr lang="zh-CN" altLang="en-US" sz="2400" dirty="0"/>
              <a:t>月</a:t>
            </a:r>
            <a:r>
              <a:rPr lang="en-US" altLang="zh-CN" sz="2400" dirty="0"/>
              <a:t>21</a:t>
            </a:r>
            <a:r>
              <a:rPr lang="zh-CN" altLang="en-US" sz="2400" dirty="0" smtClean="0"/>
              <a:t>日联通披露其</a:t>
            </a:r>
            <a:r>
              <a:rPr lang="en-US" altLang="zh-CN" sz="2400" dirty="0"/>
              <a:t>2020</a:t>
            </a:r>
            <a:r>
              <a:rPr lang="zh-CN" altLang="en-US" sz="2400" dirty="0"/>
              <a:t>年</a:t>
            </a:r>
            <a:r>
              <a:rPr lang="en-US" altLang="zh-CN" sz="2400" dirty="0"/>
              <a:t>5G</a:t>
            </a:r>
            <a:r>
              <a:rPr lang="zh-CN" altLang="en-US" sz="2400" dirty="0"/>
              <a:t>建设</a:t>
            </a:r>
            <a:r>
              <a:rPr lang="zh-CN" altLang="en-US" sz="2400" dirty="0" smtClean="0"/>
              <a:t>规划：</a:t>
            </a:r>
            <a:endParaRPr lang="zh-CN" altLang="en-US" sz="2400" dirty="0"/>
          </a:p>
          <a:p>
            <a:r>
              <a:rPr lang="zh-CN" altLang="en-US" sz="2400" dirty="0" smtClean="0"/>
              <a:t>        已</a:t>
            </a:r>
            <a:r>
              <a:rPr lang="zh-CN" altLang="en-US" sz="2400" dirty="0" smtClean="0"/>
              <a:t>向</a:t>
            </a:r>
            <a:r>
              <a:rPr lang="zh-CN" altLang="en-US" sz="2400" dirty="0"/>
              <a:t>各省公司下达</a:t>
            </a:r>
            <a:r>
              <a:rPr lang="en-US" altLang="zh-CN" sz="2400" dirty="0" smtClean="0"/>
              <a:t>5G</a:t>
            </a:r>
            <a:r>
              <a:rPr lang="zh-CN" altLang="en-US" sz="2400" dirty="0" smtClean="0"/>
              <a:t>任务书，将</a:t>
            </a:r>
            <a:r>
              <a:rPr lang="zh-CN" altLang="en-US" sz="2400" dirty="0"/>
              <a:t>在</a:t>
            </a:r>
            <a:r>
              <a:rPr lang="en-US" altLang="zh-CN" sz="2400" dirty="0"/>
              <a:t>2020</a:t>
            </a:r>
            <a:r>
              <a:rPr lang="zh-CN" altLang="en-US" sz="2400" dirty="0"/>
              <a:t>上半年与力争完成</a:t>
            </a:r>
            <a:r>
              <a:rPr lang="en-US" altLang="zh-CN" sz="2400" dirty="0"/>
              <a:t>47</a:t>
            </a:r>
            <a:r>
              <a:rPr lang="zh-CN" altLang="en-US" sz="2400" dirty="0"/>
              <a:t>个地市、</a:t>
            </a:r>
            <a:r>
              <a:rPr lang="en-US" altLang="zh-CN" sz="2400" dirty="0"/>
              <a:t>10</a:t>
            </a:r>
            <a:r>
              <a:rPr lang="zh-CN" altLang="en-US" sz="2400" dirty="0"/>
              <a:t>万基站的建设任务，三季度力争完成全国</a:t>
            </a:r>
            <a:r>
              <a:rPr lang="en-US" altLang="zh-CN" sz="2400" dirty="0"/>
              <a:t>25</a:t>
            </a:r>
            <a:r>
              <a:rPr lang="zh-CN" altLang="en-US" sz="2400" dirty="0"/>
              <a:t>万基站建设，较</a:t>
            </a:r>
            <a:r>
              <a:rPr lang="zh-CN" altLang="en-US" sz="2400" dirty="0" smtClean="0"/>
              <a:t>原计划</a:t>
            </a:r>
            <a:r>
              <a:rPr lang="zh-CN" altLang="en-US" sz="2400" dirty="0"/>
              <a:t>提前一个季度完成</a:t>
            </a:r>
            <a:r>
              <a:rPr lang="zh-CN" altLang="en-US" sz="2400" dirty="0" smtClean="0"/>
              <a:t>全年目标</a:t>
            </a:r>
            <a:r>
              <a:rPr lang="zh-CN" altLang="en-US" sz="2400" dirty="0"/>
              <a:t>。</a:t>
            </a:r>
            <a:endParaRPr lang="zh-CN" altLang="en-US" sz="2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9" name="标题 1"/>
          <p:cNvSpPr txBox="1"/>
          <p:nvPr/>
        </p:nvSpPr>
        <p:spPr>
          <a:xfrm>
            <a:off x="838200" y="306070"/>
            <a:ext cx="10515600" cy="5302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需求驱动：大视频驱动流量继续爆发</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sp>
        <p:nvSpPr>
          <p:cNvPr id="32" name="任意多边形 31"/>
          <p:cNvSpPr/>
          <p:nvPr/>
        </p:nvSpPr>
        <p:spPr>
          <a:xfrm>
            <a:off x="1233551" y="4079408"/>
            <a:ext cx="2520315" cy="497840"/>
          </a:xfrm>
          <a:custGeom>
            <a:avLst/>
            <a:gdLst>
              <a:gd name="connsiteX0" fmla="*/ 0 w 978408"/>
              <a:gd name="connsiteY0" fmla="*/ 0 h 484632"/>
              <a:gd name="connsiteX1" fmla="*/ 736092 w 978408"/>
              <a:gd name="connsiteY1" fmla="*/ 0 h 484632"/>
              <a:gd name="connsiteX2" fmla="*/ 978408 w 978408"/>
              <a:gd name="connsiteY2" fmla="*/ 242316 h 484632"/>
              <a:gd name="connsiteX3" fmla="*/ 736092 w 978408"/>
              <a:gd name="connsiteY3" fmla="*/ 484632 h 484632"/>
              <a:gd name="connsiteX4" fmla="*/ 0 w 978408"/>
              <a:gd name="connsiteY4" fmla="*/ 484632 h 484632"/>
              <a:gd name="connsiteX5" fmla="*/ 242316 w 978408"/>
              <a:gd name="connsiteY5" fmla="*/ 242316 h 484632"/>
              <a:gd name="connsiteX6" fmla="*/ 0 w 978408"/>
              <a:gd name="connsiteY6" fmla="*/ 0 h 48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8408" h="484632">
                <a:moveTo>
                  <a:pt x="0" y="0"/>
                </a:moveTo>
                <a:lnTo>
                  <a:pt x="736092" y="0"/>
                </a:lnTo>
                <a:lnTo>
                  <a:pt x="978408" y="242316"/>
                </a:lnTo>
                <a:lnTo>
                  <a:pt x="736092" y="484632"/>
                </a:lnTo>
                <a:lnTo>
                  <a:pt x="0" y="484632"/>
                </a:lnTo>
                <a:lnTo>
                  <a:pt x="242316" y="242316"/>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微软雅黑" panose="020B0503020204020204" pitchFamily="34" charset="-122"/>
                <a:ea typeface="微软雅黑" panose="020B0503020204020204" pitchFamily="34" charset="-122"/>
              </a:rPr>
              <a:t>培养期</a:t>
            </a:r>
            <a:endParaRPr lang="zh-CN" altLang="en-US" b="1" dirty="0">
              <a:solidFill>
                <a:schemeClr val="tx1"/>
              </a:solidFill>
              <a:latin typeface="微软雅黑" panose="020B0503020204020204" pitchFamily="34" charset="-122"/>
              <a:ea typeface="微软雅黑" panose="020B0503020204020204" pitchFamily="34" charset="-122"/>
            </a:endParaRPr>
          </a:p>
        </p:txBody>
      </p:sp>
      <p:sp>
        <p:nvSpPr>
          <p:cNvPr id="33" name="任意多边形 32"/>
          <p:cNvSpPr/>
          <p:nvPr/>
        </p:nvSpPr>
        <p:spPr>
          <a:xfrm>
            <a:off x="3685286" y="4084488"/>
            <a:ext cx="2520315" cy="497840"/>
          </a:xfrm>
          <a:custGeom>
            <a:avLst/>
            <a:gdLst>
              <a:gd name="connsiteX0" fmla="*/ 0 w 978408"/>
              <a:gd name="connsiteY0" fmla="*/ 0 h 484632"/>
              <a:gd name="connsiteX1" fmla="*/ 736092 w 978408"/>
              <a:gd name="connsiteY1" fmla="*/ 0 h 484632"/>
              <a:gd name="connsiteX2" fmla="*/ 978408 w 978408"/>
              <a:gd name="connsiteY2" fmla="*/ 242316 h 484632"/>
              <a:gd name="connsiteX3" fmla="*/ 736092 w 978408"/>
              <a:gd name="connsiteY3" fmla="*/ 484632 h 484632"/>
              <a:gd name="connsiteX4" fmla="*/ 0 w 978408"/>
              <a:gd name="connsiteY4" fmla="*/ 484632 h 484632"/>
              <a:gd name="connsiteX5" fmla="*/ 242316 w 978408"/>
              <a:gd name="connsiteY5" fmla="*/ 242316 h 484632"/>
              <a:gd name="connsiteX6" fmla="*/ 0 w 978408"/>
              <a:gd name="connsiteY6" fmla="*/ 0 h 48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8408" h="484632">
                <a:moveTo>
                  <a:pt x="0" y="0"/>
                </a:moveTo>
                <a:lnTo>
                  <a:pt x="736092" y="0"/>
                </a:lnTo>
                <a:lnTo>
                  <a:pt x="978408" y="242316"/>
                </a:lnTo>
                <a:lnTo>
                  <a:pt x="736092" y="484632"/>
                </a:lnTo>
                <a:lnTo>
                  <a:pt x="0" y="484632"/>
                </a:lnTo>
                <a:lnTo>
                  <a:pt x="242316" y="242316"/>
                </a:lnTo>
                <a:lnTo>
                  <a:pt x="0" y="0"/>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微软雅黑" panose="020B0503020204020204" pitchFamily="34" charset="-122"/>
                <a:ea typeface="微软雅黑" panose="020B0503020204020204" pitchFamily="34" charset="-122"/>
              </a:rPr>
              <a:t>成熟期</a:t>
            </a:r>
            <a:endParaRPr lang="zh-CN" altLang="en-US" b="1" dirty="0">
              <a:solidFill>
                <a:schemeClr val="tx1"/>
              </a:solidFill>
              <a:latin typeface="微软雅黑" panose="020B0503020204020204" pitchFamily="34" charset="-122"/>
              <a:ea typeface="微软雅黑" panose="020B0503020204020204" pitchFamily="34" charset="-122"/>
            </a:endParaRPr>
          </a:p>
        </p:txBody>
      </p:sp>
      <p:sp>
        <p:nvSpPr>
          <p:cNvPr id="34" name="任意多边形 33"/>
          <p:cNvSpPr/>
          <p:nvPr/>
        </p:nvSpPr>
        <p:spPr>
          <a:xfrm>
            <a:off x="6164531" y="4087663"/>
            <a:ext cx="2520315" cy="497840"/>
          </a:xfrm>
          <a:custGeom>
            <a:avLst/>
            <a:gdLst>
              <a:gd name="connsiteX0" fmla="*/ 0 w 978408"/>
              <a:gd name="connsiteY0" fmla="*/ 0 h 484632"/>
              <a:gd name="connsiteX1" fmla="*/ 736092 w 978408"/>
              <a:gd name="connsiteY1" fmla="*/ 0 h 484632"/>
              <a:gd name="connsiteX2" fmla="*/ 978408 w 978408"/>
              <a:gd name="connsiteY2" fmla="*/ 242316 h 484632"/>
              <a:gd name="connsiteX3" fmla="*/ 736092 w 978408"/>
              <a:gd name="connsiteY3" fmla="*/ 484632 h 484632"/>
              <a:gd name="connsiteX4" fmla="*/ 0 w 978408"/>
              <a:gd name="connsiteY4" fmla="*/ 484632 h 484632"/>
              <a:gd name="connsiteX5" fmla="*/ 242316 w 978408"/>
              <a:gd name="connsiteY5" fmla="*/ 242316 h 484632"/>
              <a:gd name="connsiteX6" fmla="*/ 0 w 978408"/>
              <a:gd name="connsiteY6" fmla="*/ 0 h 48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8408" h="484632">
                <a:moveTo>
                  <a:pt x="0" y="0"/>
                </a:moveTo>
                <a:lnTo>
                  <a:pt x="736092" y="0"/>
                </a:lnTo>
                <a:lnTo>
                  <a:pt x="978408" y="242316"/>
                </a:lnTo>
                <a:lnTo>
                  <a:pt x="736092" y="484632"/>
                </a:lnTo>
                <a:lnTo>
                  <a:pt x="0" y="484632"/>
                </a:lnTo>
                <a:lnTo>
                  <a:pt x="242316" y="242316"/>
                </a:lnTo>
                <a:lnTo>
                  <a:pt x="0"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tx1"/>
                </a:solidFill>
                <a:latin typeface="微软雅黑" panose="020B0503020204020204" pitchFamily="34" charset="-122"/>
                <a:ea typeface="微软雅黑" panose="020B0503020204020204" pitchFamily="34" charset="-122"/>
              </a:rPr>
              <a:t>爆发期</a:t>
            </a:r>
            <a:endParaRPr lang="zh-CN" altLang="en-US" b="1" dirty="0">
              <a:solidFill>
                <a:schemeClr val="tx1"/>
              </a:solidFill>
              <a:latin typeface="微软雅黑" panose="020B0503020204020204" pitchFamily="34" charset="-122"/>
              <a:ea typeface="微软雅黑" panose="020B0503020204020204" pitchFamily="34" charset="-122"/>
            </a:endParaRPr>
          </a:p>
        </p:txBody>
      </p:sp>
      <p:sp>
        <p:nvSpPr>
          <p:cNvPr id="35" name="任意多边形 34"/>
          <p:cNvSpPr/>
          <p:nvPr/>
        </p:nvSpPr>
        <p:spPr>
          <a:xfrm>
            <a:off x="8686595" y="4087663"/>
            <a:ext cx="2520315" cy="497840"/>
          </a:xfrm>
          <a:custGeom>
            <a:avLst/>
            <a:gdLst>
              <a:gd name="connsiteX0" fmla="*/ 0 w 978408"/>
              <a:gd name="connsiteY0" fmla="*/ 0 h 484632"/>
              <a:gd name="connsiteX1" fmla="*/ 736092 w 978408"/>
              <a:gd name="connsiteY1" fmla="*/ 0 h 484632"/>
              <a:gd name="connsiteX2" fmla="*/ 978408 w 978408"/>
              <a:gd name="connsiteY2" fmla="*/ 242316 h 484632"/>
              <a:gd name="connsiteX3" fmla="*/ 736092 w 978408"/>
              <a:gd name="connsiteY3" fmla="*/ 484632 h 484632"/>
              <a:gd name="connsiteX4" fmla="*/ 0 w 978408"/>
              <a:gd name="connsiteY4" fmla="*/ 484632 h 484632"/>
              <a:gd name="connsiteX5" fmla="*/ 242316 w 978408"/>
              <a:gd name="connsiteY5" fmla="*/ 242316 h 484632"/>
              <a:gd name="connsiteX6" fmla="*/ 0 w 978408"/>
              <a:gd name="connsiteY6" fmla="*/ 0 h 48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8408" h="484632">
                <a:moveTo>
                  <a:pt x="0" y="0"/>
                </a:moveTo>
                <a:lnTo>
                  <a:pt x="736092" y="0"/>
                </a:lnTo>
                <a:lnTo>
                  <a:pt x="978408" y="242316"/>
                </a:lnTo>
                <a:lnTo>
                  <a:pt x="736092" y="484632"/>
                </a:lnTo>
                <a:lnTo>
                  <a:pt x="0" y="484632"/>
                </a:lnTo>
                <a:lnTo>
                  <a:pt x="242316" y="242316"/>
                </a:lnTo>
                <a:lnTo>
                  <a:pt x="0" y="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latin typeface="微软雅黑" panose="020B0503020204020204" pitchFamily="34" charset="-122"/>
                <a:ea typeface="微软雅黑" panose="020B0503020204020204" pitchFamily="34" charset="-122"/>
              </a:rPr>
              <a:t>超视频时代</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1669161" y="4920783"/>
            <a:ext cx="1646605" cy="1200329"/>
          </a:xfrm>
          <a:prstGeom prst="rect">
            <a:avLst/>
          </a:prstGeom>
          <a:noFill/>
        </p:spPr>
        <p:txBody>
          <a:bodyPr vert="horz" wrap="none" lIns="91440" tIns="45720" rIns="91440" bIns="45720" numCol="1" anchor="t">
            <a:spAutoFit/>
          </a:bodyPr>
          <a:lstStyle/>
          <a:p>
            <a:pPr marL="285750" indent="-285750" algn="l" defTabSz="914400" eaLnBrk="0" fontAlgn="auto" latinLnBrk="0">
              <a:lnSpc>
                <a:spcPct val="100000"/>
              </a:lnSpc>
              <a:spcBef>
                <a:spcPts val="0"/>
              </a:spcBef>
              <a:spcAft>
                <a:spcPts val="0"/>
              </a:spcAft>
              <a:buFont typeface="Wingdings" panose="05000000000000000000" pitchFamily="2" charset="2"/>
              <a:buChar char="u"/>
            </a:pPr>
            <a:r>
              <a:rPr lang="en-US" altLang="ko-KR" strike="noStrike" cap="none" dirty="0">
                <a:latin typeface="微软雅黑" panose="020B0503020204020204" pitchFamily="34" charset="-122"/>
                <a:ea typeface="微软雅黑" panose="020B0503020204020204" pitchFamily="34" charset="-122"/>
                <a:cs typeface="Times New Roman" panose="02020603050405020304" pitchFamily="18" charset="0"/>
              </a:rPr>
              <a:t>在线化</a:t>
            </a:r>
            <a:endParaRPr lang="ko-KR" altLang="en-US" strike="noStrike" cap="none" dirty="0">
              <a:latin typeface="微软雅黑" panose="020B0503020204020204" pitchFamily="34" charset="-122"/>
              <a:ea typeface="微软雅黑" panose="020B0503020204020204" pitchFamily="34" charset="-122"/>
              <a:cs typeface="Times New Roman" panose="02020603050405020304" pitchFamily="18" charset="0"/>
            </a:endParaRPr>
          </a:p>
          <a:p>
            <a:pPr marL="285750" indent="-285750" algn="l" defTabSz="914400" eaLnBrk="0" fontAlgn="auto" latinLnBrk="0">
              <a:lnSpc>
                <a:spcPct val="100000"/>
              </a:lnSpc>
              <a:spcBef>
                <a:spcPts val="0"/>
              </a:spcBef>
              <a:spcAft>
                <a:spcPts val="0"/>
              </a:spcAft>
              <a:buFont typeface="Wingdings" panose="05000000000000000000" pitchFamily="2" charset="2"/>
              <a:buChar char="u"/>
            </a:pPr>
            <a:r>
              <a:rPr lang="en-US" altLang="ko-KR" strike="noStrike" cap="none" dirty="0">
                <a:latin typeface="微软雅黑" panose="020B0503020204020204" pitchFamily="34" charset="-122"/>
                <a:ea typeface="微软雅黑" panose="020B0503020204020204" pitchFamily="34" charset="-122"/>
                <a:cs typeface="Times New Roman" panose="02020603050405020304" pitchFamily="18" charset="0"/>
              </a:rPr>
              <a:t>高清化</a:t>
            </a:r>
            <a:endParaRPr lang="ko-KR" altLang="en-US" strike="noStrike" cap="none" dirty="0">
              <a:latin typeface="微软雅黑" panose="020B0503020204020204" pitchFamily="34" charset="-122"/>
              <a:ea typeface="微软雅黑" panose="020B0503020204020204" pitchFamily="34" charset="-122"/>
              <a:cs typeface="Times New Roman" panose="02020603050405020304" pitchFamily="18" charset="0"/>
            </a:endParaRPr>
          </a:p>
          <a:p>
            <a:pPr marL="285750" indent="-285750" algn="l" defTabSz="914400" eaLnBrk="0" fontAlgn="auto" latinLnBrk="0">
              <a:lnSpc>
                <a:spcPct val="100000"/>
              </a:lnSpc>
              <a:spcBef>
                <a:spcPts val="0"/>
              </a:spcBef>
              <a:spcAft>
                <a:spcPts val="0"/>
              </a:spcAft>
              <a:buFont typeface="Wingdings" panose="05000000000000000000" pitchFamily="2" charset="2"/>
              <a:buChar char="u"/>
            </a:pPr>
            <a:r>
              <a:rPr lang="en-US" altLang="ko-KR" strike="noStrike" cap="none" dirty="0">
                <a:latin typeface="微软雅黑" panose="020B0503020204020204" pitchFamily="34" charset="-122"/>
                <a:ea typeface="微软雅黑" panose="020B0503020204020204" pitchFamily="34" charset="-122"/>
                <a:cs typeface="Times New Roman" panose="02020603050405020304" pitchFamily="18" charset="0"/>
              </a:rPr>
              <a:t>移动化</a:t>
            </a:r>
            <a:endParaRPr lang="ko-KR" altLang="en-US" strike="noStrike" cap="none" dirty="0">
              <a:latin typeface="微软雅黑" panose="020B0503020204020204" pitchFamily="34" charset="-122"/>
              <a:ea typeface="微软雅黑" panose="020B0503020204020204" pitchFamily="34" charset="-122"/>
              <a:cs typeface="Times New Roman" panose="02020603050405020304" pitchFamily="18" charset="0"/>
            </a:endParaRPr>
          </a:p>
          <a:p>
            <a:pPr marL="285750" indent="-285750" algn="l" defTabSz="914400" eaLnBrk="0" fontAlgn="auto" latinLnBrk="0">
              <a:lnSpc>
                <a:spcPct val="100000"/>
              </a:lnSpc>
              <a:spcBef>
                <a:spcPts val="0"/>
              </a:spcBef>
              <a:spcAft>
                <a:spcPts val="0"/>
              </a:spcAft>
              <a:buFont typeface="Wingdings" panose="05000000000000000000" pitchFamily="2" charset="2"/>
              <a:buChar char="u"/>
            </a:pPr>
            <a:r>
              <a:rPr lang="en-US" altLang="ko-KR" strike="noStrike" cap="none" dirty="0">
                <a:latin typeface="微软雅黑" panose="020B0503020204020204" pitchFamily="34" charset="-122"/>
                <a:ea typeface="微软雅黑" panose="020B0503020204020204" pitchFamily="34" charset="-122"/>
                <a:cs typeface="Times New Roman" panose="02020603050405020304" pitchFamily="18" charset="0"/>
              </a:rPr>
              <a:t>3G/4G建设</a:t>
            </a:r>
            <a:endParaRPr lang="ko-KR" altLang="en-US" strike="noStrike" cap="none"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6" name="文本框 45"/>
          <p:cNvSpPr txBox="1"/>
          <p:nvPr/>
        </p:nvSpPr>
        <p:spPr>
          <a:xfrm>
            <a:off x="3764437" y="4877345"/>
            <a:ext cx="2024913" cy="1323439"/>
          </a:xfrm>
          <a:prstGeom prst="rect">
            <a:avLst/>
          </a:prstGeom>
          <a:noFill/>
        </p:spPr>
        <p:txBody>
          <a:bodyPr vert="horz" wrap="none" lIns="91440" tIns="45720" rIns="91440" bIns="45720" numCol="1" anchor="t">
            <a:spAutoFit/>
          </a:bodyPr>
          <a:lstStyle>
            <a:defPPr>
              <a:defRPr lang="zh-CN"/>
            </a:defPPr>
            <a:lvl1pPr marL="285750" indent="-285750" eaLnBrk="0" fontAlgn="auto">
              <a:lnSpc>
                <a:spcPct val="100000"/>
              </a:lnSpc>
              <a:spcBef>
                <a:spcPts val="0"/>
              </a:spcBef>
              <a:spcAft>
                <a:spcPts val="0"/>
              </a:spcAft>
              <a:buFont typeface="Arial" panose="020B0604020202020204"/>
              <a:buChar char="•"/>
              <a:defRPr b="1" strike="noStrike" cap="none">
                <a:latin typeface="Times New Roman" panose="02020603050405020304" pitchFamily="18" charset="0"/>
                <a:ea typeface="微软雅黑" panose="020B0503020204020204" pitchFamily="34" charset="-122"/>
                <a:cs typeface="Times New Roman" panose="02020603050405020304" pitchFamily="18" charset="0"/>
              </a:defRPr>
            </a:lvl1pPr>
          </a:lstStyle>
          <a:p>
            <a:pPr>
              <a:buFont typeface="Wingdings" panose="05000000000000000000" pitchFamily="2" charset="2"/>
              <a:buChar char="u"/>
            </a:pPr>
            <a:r>
              <a:rPr lang="en-US" altLang="ko-KR" sz="1600" b="0" dirty="0">
                <a:latin typeface="微软雅黑" panose="020B0503020204020204" pitchFamily="34" charset="-122"/>
                <a:ea typeface="微软雅黑" panose="020B0503020204020204" pitchFamily="34" charset="-122"/>
              </a:rPr>
              <a:t>在线4K，移动2K</a:t>
            </a:r>
            <a:endParaRPr lang="ko-KR" altLang="en-US" sz="1600" b="0" dirty="0">
              <a:latin typeface="微软雅黑" panose="020B0503020204020204" pitchFamily="34" charset="-122"/>
            </a:endParaRPr>
          </a:p>
          <a:p>
            <a:pPr>
              <a:buFont typeface="Wingdings" panose="05000000000000000000" pitchFamily="2" charset="2"/>
              <a:buChar char="u"/>
            </a:pPr>
            <a:r>
              <a:rPr lang="en-US" altLang="ko-KR" sz="1600" b="0" dirty="0" err="1">
                <a:latin typeface="微软雅黑" panose="020B0503020204020204" pitchFamily="34" charset="-122"/>
                <a:ea typeface="微软雅黑" panose="020B0503020204020204" pitchFamily="34" charset="-122"/>
              </a:rPr>
              <a:t>泛在化</a:t>
            </a:r>
            <a:endParaRPr lang="ko-KR" altLang="en-US" sz="1600" b="0" dirty="0">
              <a:latin typeface="微软雅黑" panose="020B0503020204020204" pitchFamily="34" charset="-122"/>
            </a:endParaRPr>
          </a:p>
          <a:p>
            <a:pPr>
              <a:buFont typeface="Wingdings" panose="05000000000000000000" pitchFamily="2" charset="2"/>
              <a:buChar char="u"/>
            </a:pPr>
            <a:r>
              <a:rPr lang="en-US" altLang="ko-KR" sz="1600" b="0" dirty="0" err="1">
                <a:latin typeface="微软雅黑" panose="020B0503020204020204" pitchFamily="34" charset="-122"/>
                <a:ea typeface="微软雅黑" panose="020B0503020204020204" pitchFamily="34" charset="-122"/>
              </a:rPr>
              <a:t>百兆光纤到户</a:t>
            </a:r>
            <a:endParaRPr lang="ko-KR" altLang="en-US" sz="1600" b="0" dirty="0">
              <a:latin typeface="微软雅黑" panose="020B0503020204020204" pitchFamily="34" charset="-122"/>
            </a:endParaRPr>
          </a:p>
          <a:p>
            <a:pPr>
              <a:buFont typeface="Wingdings" panose="05000000000000000000" pitchFamily="2" charset="2"/>
              <a:buChar char="u"/>
            </a:pPr>
            <a:r>
              <a:rPr lang="en-US" altLang="ko-KR" sz="1600" b="0" dirty="0" err="1">
                <a:latin typeface="微软雅黑" panose="020B0503020204020204" pitchFamily="34" charset="-122"/>
                <a:ea typeface="微软雅黑" panose="020B0503020204020204" pitchFamily="34" charset="-122"/>
              </a:rPr>
              <a:t>固移一体化FMC</a:t>
            </a:r>
            <a:endParaRPr lang="ko-KR" altLang="en-US" sz="1600" b="0" dirty="0">
              <a:latin typeface="微软雅黑" panose="020B0503020204020204" pitchFamily="34" charset="-122"/>
            </a:endParaRPr>
          </a:p>
          <a:p>
            <a:pPr>
              <a:buFont typeface="Wingdings" panose="05000000000000000000" pitchFamily="2" charset="2"/>
              <a:buChar char="u"/>
            </a:pPr>
            <a:r>
              <a:rPr lang="en-US" altLang="ko-KR" sz="1600" b="0" dirty="0" err="1">
                <a:latin typeface="微软雅黑" panose="020B0503020204020204" pitchFamily="34" charset="-122"/>
                <a:ea typeface="微软雅黑" panose="020B0503020204020204" pitchFamily="34" charset="-122"/>
              </a:rPr>
              <a:t>CDN下沉</a:t>
            </a:r>
            <a:endParaRPr lang="ko-KR" altLang="en-US" sz="1600" b="0" dirty="0">
              <a:latin typeface="微软雅黑" panose="020B0503020204020204" pitchFamily="34" charset="-122"/>
            </a:endParaRPr>
          </a:p>
        </p:txBody>
      </p:sp>
      <p:sp>
        <p:nvSpPr>
          <p:cNvPr id="8" name="文本框 7"/>
          <p:cNvSpPr txBox="1"/>
          <p:nvPr/>
        </p:nvSpPr>
        <p:spPr>
          <a:xfrm>
            <a:off x="1137666" y="4579788"/>
            <a:ext cx="1062990" cy="338455"/>
          </a:xfrm>
          <a:prstGeom prst="rect">
            <a:avLst/>
          </a:prstGeom>
          <a:noFill/>
        </p:spPr>
        <p:txBody>
          <a:bodyPr wrap="none" rtlCol="0">
            <a:spAutoFit/>
          </a:bodyPr>
          <a:lstStyle/>
          <a:p>
            <a:r>
              <a:rPr lang="en-US" altLang="zh-CN" sz="1600" b="1" dirty="0">
                <a:latin typeface="Times New Roman" panose="02020603050405020304" pitchFamily="18" charset="0"/>
                <a:cs typeface="Times New Roman" panose="02020603050405020304" pitchFamily="18" charset="0"/>
              </a:rPr>
              <a:t>2005-2015</a:t>
            </a:r>
            <a:endParaRPr lang="zh-CN" altLang="en-US" sz="1600" b="1" dirty="0">
              <a:latin typeface="Times New Roman" panose="02020603050405020304" pitchFamily="18" charset="0"/>
              <a:cs typeface="Times New Roman" panose="02020603050405020304" pitchFamily="18" charset="0"/>
            </a:endParaRPr>
          </a:p>
        </p:txBody>
      </p:sp>
      <p:sp>
        <p:nvSpPr>
          <p:cNvPr id="47" name="文本框 46"/>
          <p:cNvSpPr txBox="1"/>
          <p:nvPr/>
        </p:nvSpPr>
        <p:spPr>
          <a:xfrm>
            <a:off x="3642741" y="4588043"/>
            <a:ext cx="1062990" cy="338455"/>
          </a:xfrm>
          <a:prstGeom prst="rect">
            <a:avLst/>
          </a:prstGeom>
          <a:noFill/>
        </p:spPr>
        <p:txBody>
          <a:bodyPr wrap="none" rtlCol="0">
            <a:spAutoFit/>
          </a:bodyPr>
          <a:lstStyle/>
          <a:p>
            <a:r>
              <a:rPr lang="en-US" altLang="zh-CN" sz="1600" b="1" dirty="0">
                <a:latin typeface="Times New Roman" panose="02020603050405020304" pitchFamily="18" charset="0"/>
                <a:cs typeface="Times New Roman" panose="02020603050405020304" pitchFamily="18" charset="0"/>
              </a:rPr>
              <a:t>2016-2017</a:t>
            </a:r>
            <a:endParaRPr lang="zh-CN" altLang="en-US" sz="1600" b="1" dirty="0">
              <a:latin typeface="Times New Roman" panose="02020603050405020304" pitchFamily="18" charset="0"/>
              <a:cs typeface="Times New Roman" panose="02020603050405020304" pitchFamily="18" charset="0"/>
            </a:endParaRPr>
          </a:p>
        </p:txBody>
      </p:sp>
      <p:sp>
        <p:nvSpPr>
          <p:cNvPr id="48" name="文本框 47"/>
          <p:cNvSpPr txBox="1"/>
          <p:nvPr/>
        </p:nvSpPr>
        <p:spPr>
          <a:xfrm>
            <a:off x="6083251" y="4582328"/>
            <a:ext cx="1062990" cy="338455"/>
          </a:xfrm>
          <a:prstGeom prst="rect">
            <a:avLst/>
          </a:prstGeom>
          <a:noFill/>
        </p:spPr>
        <p:txBody>
          <a:bodyPr wrap="none" rtlCol="0">
            <a:spAutoFit/>
          </a:bodyPr>
          <a:lstStyle/>
          <a:p>
            <a:r>
              <a:rPr lang="en-US" altLang="zh-CN" sz="1600" b="1" dirty="0">
                <a:latin typeface="Times New Roman" panose="02020603050405020304" pitchFamily="18" charset="0"/>
                <a:cs typeface="Times New Roman" panose="02020603050405020304" pitchFamily="18" charset="0"/>
              </a:rPr>
              <a:t>2018-2020</a:t>
            </a:r>
            <a:endParaRPr lang="zh-CN" altLang="en-US" sz="1600" b="1" dirty="0">
              <a:latin typeface="Times New Roman" panose="02020603050405020304" pitchFamily="18" charset="0"/>
              <a:cs typeface="Times New Roman" panose="02020603050405020304" pitchFamily="18" charset="0"/>
            </a:endParaRPr>
          </a:p>
        </p:txBody>
      </p:sp>
      <p:sp>
        <p:nvSpPr>
          <p:cNvPr id="49" name="文本框 48"/>
          <p:cNvSpPr txBox="1"/>
          <p:nvPr/>
        </p:nvSpPr>
        <p:spPr>
          <a:xfrm>
            <a:off x="8609125" y="4582328"/>
            <a:ext cx="1062990" cy="338455"/>
          </a:xfrm>
          <a:prstGeom prst="rect">
            <a:avLst/>
          </a:prstGeom>
          <a:noFill/>
        </p:spPr>
        <p:txBody>
          <a:bodyPr wrap="none" rtlCol="0">
            <a:spAutoFit/>
          </a:bodyPr>
          <a:lstStyle/>
          <a:p>
            <a:r>
              <a:rPr lang="en-US" altLang="zh-CN" sz="1600" b="1" dirty="0">
                <a:latin typeface="Times New Roman" panose="02020603050405020304" pitchFamily="18" charset="0"/>
                <a:cs typeface="Times New Roman" panose="02020603050405020304" pitchFamily="18" charset="0"/>
              </a:rPr>
              <a:t>2021-2025</a:t>
            </a:r>
            <a:endParaRPr lang="zh-CN" altLang="en-US" sz="1600" b="1" dirty="0">
              <a:latin typeface="Times New Roman" panose="02020603050405020304" pitchFamily="18" charset="0"/>
              <a:cs typeface="Times New Roman" panose="02020603050405020304" pitchFamily="18" charset="0"/>
            </a:endParaRPr>
          </a:p>
        </p:txBody>
      </p:sp>
      <p:sp>
        <p:nvSpPr>
          <p:cNvPr id="54" name="文本框 53"/>
          <p:cNvSpPr txBox="1"/>
          <p:nvPr/>
        </p:nvSpPr>
        <p:spPr>
          <a:xfrm>
            <a:off x="6309908" y="4822120"/>
            <a:ext cx="2114681" cy="1631216"/>
          </a:xfrm>
          <a:prstGeom prst="rect">
            <a:avLst/>
          </a:prstGeom>
          <a:noFill/>
        </p:spPr>
        <p:txBody>
          <a:bodyPr vert="horz" wrap="none" lIns="91440" tIns="45720" rIns="91440" bIns="45720" numCol="1" anchor="t">
            <a:spAutoFit/>
          </a:bodyPr>
          <a:lstStyle>
            <a:defPPr>
              <a:defRPr lang="zh-CN"/>
            </a:defPPr>
            <a:lvl1pPr marL="285750" indent="-285750" eaLnBrk="0" fontAlgn="auto">
              <a:lnSpc>
                <a:spcPct val="100000"/>
              </a:lnSpc>
              <a:spcBef>
                <a:spcPts val="0"/>
              </a:spcBef>
              <a:spcAft>
                <a:spcPts val="0"/>
              </a:spcAft>
              <a:buFont typeface="Arial" panose="020B0604020202020204"/>
              <a:buChar char="•"/>
              <a:defRPr b="1" strike="noStrike" cap="none">
                <a:latin typeface="Times New Roman" panose="02020603050405020304" pitchFamily="18" charset="0"/>
                <a:ea typeface="微软雅黑" panose="020B0503020204020204" pitchFamily="34" charset="-122"/>
                <a:cs typeface="Times New Roman" panose="02020603050405020304" pitchFamily="18" charset="0"/>
              </a:defRPr>
            </a:lvl1pPr>
          </a:lstStyle>
          <a:p>
            <a:pPr>
              <a:buFont typeface="Wingdings" panose="05000000000000000000" pitchFamily="2" charset="2"/>
              <a:buChar char="u"/>
            </a:pPr>
            <a:r>
              <a:rPr lang="en-US" altLang="zh-CN" sz="1600" b="0" dirty="0">
                <a:latin typeface="微软雅黑" panose="020B0503020204020204" pitchFamily="34" charset="-122"/>
                <a:ea typeface="微软雅黑" panose="020B0503020204020204" pitchFamily="34" charset="-122"/>
              </a:rPr>
              <a:t>4K</a:t>
            </a:r>
            <a:r>
              <a:rPr lang="zh-CN" altLang="en-US" sz="1600" b="0" dirty="0">
                <a:latin typeface="微软雅黑" panose="020B0503020204020204" pitchFamily="34" charset="-122"/>
                <a:ea typeface="微软雅黑" panose="020B0503020204020204" pitchFamily="34" charset="-122"/>
              </a:rPr>
              <a:t>成熟</a:t>
            </a:r>
            <a:endParaRPr lang="en-US" altLang="zh-CN" sz="1600" b="0" dirty="0">
              <a:latin typeface="微软雅黑" panose="020B0503020204020204" pitchFamily="34" charset="-122"/>
              <a:ea typeface="微软雅黑" panose="020B0503020204020204" pitchFamily="34" charset="-122"/>
            </a:endParaRPr>
          </a:p>
          <a:p>
            <a:pPr>
              <a:buFont typeface="Wingdings" panose="05000000000000000000" pitchFamily="2" charset="2"/>
              <a:buChar char="u"/>
            </a:pPr>
            <a:r>
              <a:rPr lang="en-US" altLang="zh-CN" sz="1600" b="0" dirty="0">
                <a:latin typeface="微软雅黑" panose="020B0503020204020204" pitchFamily="34" charset="-122"/>
                <a:ea typeface="微软雅黑" panose="020B0503020204020204" pitchFamily="34" charset="-122"/>
              </a:rPr>
              <a:t>8K</a:t>
            </a:r>
            <a:r>
              <a:rPr lang="zh-CN" altLang="en-US" sz="1600" b="0" dirty="0">
                <a:latin typeface="微软雅黑" panose="020B0503020204020204" pitchFamily="34" charset="-122"/>
                <a:ea typeface="微软雅黑" panose="020B0503020204020204" pitchFamily="34" charset="-122"/>
              </a:rPr>
              <a:t>、</a:t>
            </a:r>
            <a:r>
              <a:rPr lang="en-US" altLang="zh-CN" sz="1600" b="0" dirty="0">
                <a:latin typeface="微软雅黑" panose="020B0503020204020204" pitchFamily="34" charset="-122"/>
                <a:ea typeface="微软雅黑" panose="020B0503020204020204" pitchFamily="34" charset="-122"/>
              </a:rPr>
              <a:t>VR/AR</a:t>
            </a:r>
            <a:r>
              <a:rPr lang="zh-CN" altLang="en-US" sz="1600" b="0" dirty="0">
                <a:latin typeface="微软雅黑" panose="020B0503020204020204" pitchFamily="34" charset="-122"/>
                <a:ea typeface="微软雅黑" panose="020B0503020204020204" pitchFamily="34" charset="-122"/>
              </a:rPr>
              <a:t>引入</a:t>
            </a:r>
            <a:endParaRPr lang="en-US" altLang="zh-CN" sz="1600" b="0" dirty="0">
              <a:latin typeface="微软雅黑" panose="020B0503020204020204" pitchFamily="34" charset="-122"/>
              <a:ea typeface="微软雅黑" panose="020B0503020204020204" pitchFamily="34" charset="-122"/>
            </a:endParaRPr>
          </a:p>
          <a:p>
            <a:pPr>
              <a:buFont typeface="Wingdings" panose="05000000000000000000" pitchFamily="2" charset="2"/>
              <a:buChar char="u"/>
            </a:pPr>
            <a:r>
              <a:rPr lang="zh-CN" altLang="en-US" sz="1600" b="0" dirty="0">
                <a:latin typeface="微软雅黑" panose="020B0503020204020204" pitchFamily="34" charset="-122"/>
                <a:ea typeface="微软雅黑" panose="020B0503020204020204" pitchFamily="34" charset="-122"/>
              </a:rPr>
              <a:t>移动</a:t>
            </a:r>
            <a:r>
              <a:rPr lang="en-US" altLang="zh-CN" sz="1600" b="0" dirty="0">
                <a:latin typeface="微软雅黑" panose="020B0503020204020204" pitchFamily="34" charset="-122"/>
                <a:ea typeface="微软雅黑" panose="020B0503020204020204" pitchFamily="34" charset="-122"/>
              </a:rPr>
              <a:t>Pre 5G</a:t>
            </a:r>
            <a:endParaRPr lang="en-US" altLang="zh-CN" sz="1600" b="0" dirty="0">
              <a:latin typeface="微软雅黑" panose="020B0503020204020204" pitchFamily="34" charset="-122"/>
              <a:ea typeface="微软雅黑" panose="020B0503020204020204" pitchFamily="34" charset="-122"/>
            </a:endParaRPr>
          </a:p>
          <a:p>
            <a:pPr>
              <a:buFont typeface="Wingdings" panose="05000000000000000000" pitchFamily="2" charset="2"/>
              <a:buChar char="u"/>
            </a:pPr>
            <a:r>
              <a:rPr lang="zh-CN" altLang="en-US" sz="1600" b="0" dirty="0">
                <a:latin typeface="微软雅黑" panose="020B0503020204020204" pitchFamily="34" charset="-122"/>
                <a:ea typeface="微软雅黑" panose="020B0503020204020204" pitchFamily="34" charset="-122"/>
              </a:rPr>
              <a:t>高端用户千兆到户</a:t>
            </a:r>
            <a:endParaRPr lang="en-US" altLang="zh-CN" sz="1600" b="0" dirty="0">
              <a:latin typeface="微软雅黑" panose="020B0503020204020204" pitchFamily="34" charset="-122"/>
              <a:ea typeface="微软雅黑" panose="020B0503020204020204" pitchFamily="34" charset="-122"/>
            </a:endParaRPr>
          </a:p>
          <a:p>
            <a:pPr>
              <a:buFont typeface="Wingdings" panose="05000000000000000000" pitchFamily="2" charset="2"/>
              <a:buChar char="u"/>
            </a:pPr>
            <a:r>
              <a:rPr lang="zh-CN" altLang="en-US" sz="1600" b="0" dirty="0">
                <a:latin typeface="微软雅黑" panose="020B0503020204020204" pitchFamily="34" charset="-122"/>
                <a:ea typeface="微软雅黑" panose="020B0503020204020204" pitchFamily="34" charset="-122"/>
              </a:rPr>
              <a:t>边缘计算</a:t>
            </a:r>
            <a:r>
              <a:rPr lang="en-US" altLang="zh-CN" sz="1600" b="0" dirty="0">
                <a:latin typeface="微软雅黑" panose="020B0503020204020204" pitchFamily="34" charset="-122"/>
                <a:ea typeface="微软雅黑" panose="020B0503020204020204" pitchFamily="34" charset="-122"/>
              </a:rPr>
              <a:t>MEC</a:t>
            </a:r>
            <a:endParaRPr lang="en-US" altLang="zh-CN" sz="1600" b="0" dirty="0">
              <a:latin typeface="微软雅黑" panose="020B0503020204020204" pitchFamily="34" charset="-122"/>
              <a:ea typeface="微软雅黑" panose="020B0503020204020204" pitchFamily="34" charset="-122"/>
            </a:endParaRPr>
          </a:p>
          <a:p>
            <a:pPr>
              <a:buFont typeface="Wingdings" panose="05000000000000000000" pitchFamily="2" charset="2"/>
              <a:buChar char="u"/>
            </a:pPr>
            <a:r>
              <a:rPr lang="zh-CN" altLang="en-US" sz="1600" b="0" dirty="0">
                <a:latin typeface="微软雅黑" panose="020B0503020204020204" pitchFamily="34" charset="-122"/>
                <a:ea typeface="微软雅黑" panose="020B0503020204020204" pitchFamily="34" charset="-122"/>
              </a:rPr>
              <a:t>分布式电信云</a:t>
            </a:r>
            <a:endParaRPr lang="zh-CN" altLang="en-US" sz="1600" b="0" dirty="0">
              <a:latin typeface="微软雅黑" panose="020B0503020204020204" pitchFamily="34" charset="-122"/>
              <a:ea typeface="微软雅黑" panose="020B0503020204020204" pitchFamily="34" charset="-122"/>
            </a:endParaRPr>
          </a:p>
        </p:txBody>
      </p:sp>
      <p:sp>
        <p:nvSpPr>
          <p:cNvPr id="55" name="文本框 54"/>
          <p:cNvSpPr txBox="1"/>
          <p:nvPr/>
        </p:nvSpPr>
        <p:spPr>
          <a:xfrm>
            <a:off x="8812467" y="4822120"/>
            <a:ext cx="2268570" cy="1600438"/>
          </a:xfrm>
          <a:prstGeom prst="rect">
            <a:avLst/>
          </a:prstGeom>
          <a:noFill/>
        </p:spPr>
        <p:txBody>
          <a:bodyPr wrap="none" rtlCol="0">
            <a:spAutoFit/>
          </a:bodyPr>
          <a:lstStyle/>
          <a:p>
            <a:pPr marL="285750" indent="-285750">
              <a:buFont typeface="Wingdings" panose="05000000000000000000" pitchFamily="2" charset="2"/>
              <a:buChar char="u"/>
            </a:pPr>
            <a:r>
              <a:rPr lang="en-US" altLang="zh-CN" sz="1400" dirty="0">
                <a:latin typeface="微软雅黑" panose="020B0503020204020204" pitchFamily="34" charset="-122"/>
                <a:ea typeface="微软雅黑" panose="020B0503020204020204" pitchFamily="34" charset="-122"/>
                <a:cs typeface="Times New Roman" panose="02020603050405020304" pitchFamily="18" charset="0"/>
              </a:rPr>
              <a:t>8K</a:t>
            </a:r>
            <a:r>
              <a:rPr lang="zh-CN" altLang="en-US" sz="1400" dirty="0">
                <a:latin typeface="微软雅黑" panose="020B0503020204020204" pitchFamily="34" charset="-122"/>
                <a:ea typeface="微软雅黑" panose="020B0503020204020204" pitchFamily="34" charset="-122"/>
                <a:cs typeface="Times New Roman" panose="02020603050405020304" pitchFamily="18" charset="0"/>
              </a:rPr>
              <a:t>全面成熟</a:t>
            </a:r>
            <a:endParaRPr lang="en-US" altLang="zh-CN" sz="1400" dirty="0">
              <a:latin typeface="微软雅黑" panose="020B0503020204020204" pitchFamily="34" charset="-122"/>
              <a:ea typeface="微软雅黑" panose="020B0503020204020204" pitchFamily="34" charset="-122"/>
              <a:cs typeface="Times New Roman" panose="02020603050405020304" pitchFamily="18" charset="0"/>
            </a:endParaRPr>
          </a:p>
          <a:p>
            <a:pPr marL="285750" indent="-285750">
              <a:buFont typeface="Wingdings" panose="05000000000000000000" pitchFamily="2" charset="2"/>
              <a:buChar char="u"/>
            </a:pPr>
            <a:r>
              <a:rPr lang="en-US" altLang="zh-CN" sz="1400" dirty="0">
                <a:latin typeface="微软雅黑" panose="020B0503020204020204" pitchFamily="34" charset="-122"/>
                <a:ea typeface="微软雅黑" panose="020B0503020204020204" pitchFamily="34" charset="-122"/>
                <a:cs typeface="Times New Roman" panose="02020603050405020304" pitchFamily="18" charset="0"/>
              </a:rPr>
              <a:t>VR/AR</a:t>
            </a:r>
            <a:r>
              <a:rPr lang="zh-CN" altLang="en-US" sz="1400" dirty="0">
                <a:latin typeface="微软雅黑" panose="020B0503020204020204" pitchFamily="34" charset="-122"/>
                <a:ea typeface="微软雅黑" panose="020B0503020204020204" pitchFamily="34" charset="-122"/>
                <a:cs typeface="Times New Roman" panose="02020603050405020304" pitchFamily="18" charset="0"/>
              </a:rPr>
              <a:t>普及</a:t>
            </a:r>
            <a:endParaRPr lang="en-US" altLang="zh-CN" sz="1400" dirty="0">
              <a:latin typeface="微软雅黑" panose="020B0503020204020204" pitchFamily="34" charset="-122"/>
              <a:ea typeface="微软雅黑" panose="020B0503020204020204" pitchFamily="34" charset="-122"/>
              <a:cs typeface="Times New Roman" panose="02020603050405020304" pitchFamily="18" charset="0"/>
            </a:endParaRPr>
          </a:p>
          <a:p>
            <a:pPr marL="285750" indent="-285750">
              <a:buFont typeface="Wingdings" panose="05000000000000000000" pitchFamily="2" charset="2"/>
              <a:buChar char="u"/>
            </a:pPr>
            <a:r>
              <a:rPr lang="zh-CN" altLang="en-US" sz="1400" dirty="0">
                <a:latin typeface="微软雅黑" panose="020B0503020204020204" pitchFamily="34" charset="-122"/>
                <a:ea typeface="微软雅黑" panose="020B0503020204020204" pitchFamily="34" charset="-122"/>
                <a:cs typeface="Times New Roman" panose="02020603050405020304" pitchFamily="18" charset="0"/>
              </a:rPr>
              <a:t>全息视频引入</a:t>
            </a:r>
            <a:endParaRPr lang="en-US" altLang="zh-CN" sz="1400" dirty="0">
              <a:latin typeface="微软雅黑" panose="020B0503020204020204" pitchFamily="34" charset="-122"/>
              <a:ea typeface="微软雅黑" panose="020B0503020204020204" pitchFamily="34" charset="-122"/>
              <a:cs typeface="Times New Roman" panose="02020603050405020304" pitchFamily="18" charset="0"/>
            </a:endParaRPr>
          </a:p>
          <a:p>
            <a:pPr marL="285750" indent="-285750">
              <a:buFont typeface="Wingdings" panose="05000000000000000000" pitchFamily="2" charset="2"/>
              <a:buChar char="u"/>
            </a:pPr>
            <a:r>
              <a:rPr lang="zh-CN" altLang="en-US" sz="1400" dirty="0">
                <a:latin typeface="微软雅黑" panose="020B0503020204020204" pitchFamily="34" charset="-122"/>
                <a:ea typeface="微软雅黑" panose="020B0503020204020204" pitchFamily="34" charset="-122"/>
                <a:cs typeface="Times New Roman" panose="02020603050405020304" pitchFamily="18" charset="0"/>
              </a:rPr>
              <a:t>千兆到户称为基本需求</a:t>
            </a:r>
            <a:endParaRPr lang="en-US" altLang="zh-CN" sz="1400" dirty="0">
              <a:latin typeface="微软雅黑" panose="020B0503020204020204" pitchFamily="34" charset="-122"/>
              <a:ea typeface="微软雅黑" panose="020B0503020204020204" pitchFamily="34" charset="-122"/>
              <a:cs typeface="Times New Roman" panose="02020603050405020304" pitchFamily="18" charset="0"/>
            </a:endParaRPr>
          </a:p>
          <a:p>
            <a:pPr marL="285750" indent="-285750">
              <a:buFont typeface="Wingdings" panose="05000000000000000000" pitchFamily="2" charset="2"/>
              <a:buChar char="u"/>
            </a:pPr>
            <a:r>
              <a:rPr lang="zh-CN" altLang="en-US" sz="1400" dirty="0">
                <a:latin typeface="微软雅黑" panose="020B0503020204020204" pitchFamily="34" charset="-122"/>
                <a:ea typeface="微软雅黑" panose="020B0503020204020204" pitchFamily="34" charset="-122"/>
                <a:cs typeface="Times New Roman" panose="02020603050405020304" pitchFamily="18" charset="0"/>
              </a:rPr>
              <a:t>移动</a:t>
            </a:r>
            <a:r>
              <a:rPr lang="en-US" altLang="zh-CN" sz="1400" dirty="0">
                <a:latin typeface="微软雅黑" panose="020B0503020204020204" pitchFamily="34" charset="-122"/>
                <a:ea typeface="微软雅黑" panose="020B0503020204020204" pitchFamily="34" charset="-122"/>
                <a:cs typeface="Times New Roman" panose="02020603050405020304" pitchFamily="18" charset="0"/>
              </a:rPr>
              <a:t>5G</a:t>
            </a:r>
            <a:endParaRPr lang="en-US" altLang="zh-CN" sz="1400" dirty="0">
              <a:latin typeface="微软雅黑" panose="020B0503020204020204" pitchFamily="34" charset="-122"/>
              <a:ea typeface="微软雅黑" panose="020B0503020204020204" pitchFamily="34" charset="-122"/>
              <a:cs typeface="Times New Roman" panose="02020603050405020304" pitchFamily="18" charset="0"/>
            </a:endParaRPr>
          </a:p>
          <a:p>
            <a:pPr marL="285750" indent="-285750">
              <a:buFont typeface="Wingdings" panose="05000000000000000000" pitchFamily="2" charset="2"/>
              <a:buChar char="u"/>
            </a:pPr>
            <a:r>
              <a:rPr lang="zh-CN" altLang="en-US" sz="1400" dirty="0">
                <a:latin typeface="微软雅黑" panose="020B0503020204020204" pitchFamily="34" charset="-122"/>
                <a:ea typeface="微软雅黑" panose="020B0503020204020204" pitchFamily="34" charset="-122"/>
                <a:cs typeface="Times New Roman" panose="02020603050405020304" pitchFamily="18" charset="0"/>
              </a:rPr>
              <a:t>网络全面重构</a:t>
            </a:r>
            <a:endParaRPr lang="en-US" altLang="zh-CN" sz="1400" dirty="0">
              <a:latin typeface="微软雅黑" panose="020B0503020204020204" pitchFamily="34" charset="-122"/>
              <a:ea typeface="微软雅黑" panose="020B0503020204020204" pitchFamily="34" charset="-122"/>
              <a:cs typeface="Times New Roman" panose="02020603050405020304" pitchFamily="18" charset="0"/>
            </a:endParaRPr>
          </a:p>
          <a:p>
            <a:pPr marL="285750" indent="-285750">
              <a:buFont typeface="Wingdings" panose="05000000000000000000" pitchFamily="2" charset="2"/>
              <a:buChar char="u"/>
            </a:pPr>
            <a:r>
              <a:rPr lang="zh-CN" altLang="en-US" sz="1400" dirty="0">
                <a:latin typeface="微软雅黑" panose="020B0503020204020204" pitchFamily="34" charset="-122"/>
                <a:ea typeface="微软雅黑" panose="020B0503020204020204" pitchFamily="34" charset="-122"/>
                <a:cs typeface="Times New Roman" panose="02020603050405020304" pitchFamily="18" charset="0"/>
              </a:rPr>
              <a:t>超千兆宽带</a:t>
            </a:r>
            <a:endParaRPr lang="zh-CN" altLang="en-US" sz="14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6" name="文本框 55"/>
          <p:cNvSpPr txBox="1"/>
          <p:nvPr/>
        </p:nvSpPr>
        <p:spPr>
          <a:xfrm>
            <a:off x="479376" y="3589705"/>
            <a:ext cx="6181500" cy="400110"/>
          </a:xfrm>
          <a:prstGeom prst="rect">
            <a:avLst/>
          </a:prstGeom>
          <a:noFill/>
        </p:spPr>
        <p:txBody>
          <a:bodyPr vert="horz" wrap="none" lIns="91440" tIns="45720" rIns="91440" bIns="45720" numCol="1" anchor="t">
            <a:spAutoFit/>
          </a:bodyPr>
          <a:lstStyle/>
          <a:p>
            <a:pPr marL="0" indent="0" algn="l" defTabSz="914400" eaLnBrk="0" fontAlgn="auto" latinLnBrk="0">
              <a:lnSpc>
                <a:spcPct val="100000"/>
              </a:lnSpc>
              <a:spcBef>
                <a:spcPts val="0"/>
              </a:spcBef>
              <a:spcAft>
                <a:spcPts val="0"/>
              </a:spcAft>
              <a:buFontTx/>
              <a:buNone/>
            </a:pPr>
            <a:r>
              <a:rPr lang="en-US" altLang="ko-KR" sz="2000" b="1" strike="noStrike" cap="none" dirty="0">
                <a:solidFill>
                  <a:srgbClr val="C00000"/>
                </a:solidFill>
                <a:latin typeface="微软雅黑" panose="020B0503020204020204" pitchFamily="34" charset="-122"/>
                <a:ea typeface="微软雅黑" panose="020B0503020204020204" pitchFamily="34" charset="-122"/>
              </a:rPr>
              <a:t>视频业务进入“大视频”阶段，5G成为基础通信保障</a:t>
            </a:r>
            <a:endParaRPr lang="ko-KR" altLang="en-US" sz="2000" b="1" strike="noStrike" cap="none" dirty="0">
              <a:solidFill>
                <a:srgbClr val="C00000"/>
              </a:solidFill>
              <a:latin typeface="微软雅黑" panose="020B0503020204020204" pitchFamily="34" charset="-122"/>
              <a:ea typeface="微软雅黑" panose="020B0503020204020204" pitchFamily="34" charset="-122"/>
            </a:endParaRPr>
          </a:p>
        </p:txBody>
      </p:sp>
      <p:sp>
        <p:nvSpPr>
          <p:cNvPr id="19" name="圆角矩形 56"/>
          <p:cNvSpPr/>
          <p:nvPr/>
        </p:nvSpPr>
        <p:spPr>
          <a:xfrm>
            <a:off x="370765" y="1340768"/>
            <a:ext cx="11125835" cy="2111345"/>
          </a:xfrm>
          <a:prstGeom prst="roundRect">
            <a:avLst>
              <a:gd name="adj" fmla="val 5265"/>
            </a:avLst>
          </a:prstGeom>
          <a:ln w="12700" cap="flat" cmpd="sng">
            <a:solidFill>
              <a:srgbClr val="516CB8">
                <a:alpha val="100000"/>
              </a:srgbClr>
            </a:solidFill>
            <a:prstDash val="sysDash"/>
          </a:ln>
        </p:spPr>
        <p:style>
          <a:lnRef idx="2">
            <a:schemeClr val="accent1"/>
          </a:lnRef>
          <a:fillRef idx="1">
            <a:schemeClr val="lt1"/>
          </a:fillRef>
          <a:effectRef idx="0">
            <a:schemeClr val="accent1"/>
          </a:effectRef>
          <a:fontRef idx="minor">
            <a:schemeClr val="dk1"/>
          </a:fontRef>
        </p:style>
        <p:txBody>
          <a:bodyPr vert="horz" wrap="square" lIns="91440" tIns="179705" rIns="91440" bIns="45720" numCol="1" anchor="t">
            <a:noAutofit/>
          </a:bodyPr>
          <a:lstStyle/>
          <a:p>
            <a:pPr marL="285750" indent="-285750" eaLnBrk="0">
              <a:lnSpc>
                <a:spcPct val="150000"/>
              </a:lnSpc>
              <a:spcAft>
                <a:spcPts val="600"/>
              </a:spcAft>
              <a:buClr>
                <a:srgbClr val="000000"/>
              </a:buClr>
              <a:buSzPct val="76000"/>
              <a:buFont typeface="Wingdings" panose="05000000000000000000" pitchFamily="2" charset="2"/>
              <a:buChar char="Ø"/>
            </a:pPr>
            <a:r>
              <a:rPr lang="en-US" altLang="ko-KR" b="0" strike="noStrike" cap="none" dirty="0">
                <a:solidFill>
                  <a:srgbClr val="FF0000"/>
                </a:solidFill>
                <a:latin typeface="微软雅黑" panose="020B0503020204020204" pitchFamily="34" charset="-122"/>
                <a:ea typeface="微软雅黑" panose="020B0503020204020204" pitchFamily="34" charset="-122"/>
              </a:rPr>
              <a:t>大视频时代到来，在线视频市场规模巨大</a:t>
            </a:r>
            <a:r>
              <a:rPr lang="en-US" altLang="ko-KR" b="0" strike="noStrike" cap="none" dirty="0">
                <a:latin typeface="微软雅黑" panose="020B0503020204020204" pitchFamily="34" charset="-122"/>
                <a:ea typeface="微软雅黑" panose="020B0503020204020204" pitchFamily="34" charset="-122"/>
              </a:rPr>
              <a:t>。近几年来，随着光线宽带、</a:t>
            </a:r>
            <a:r>
              <a:rPr lang="en-US" altLang="ko-KR" dirty="0">
                <a:latin typeface="微软雅黑" panose="020B0503020204020204" pitchFamily="34" charset="-122"/>
                <a:ea typeface="微软雅黑" panose="020B0503020204020204" pitchFamily="34" charset="-122"/>
              </a:rPr>
              <a:t>智能终端的快速发</a:t>
            </a:r>
            <a:r>
              <a:rPr lang="zh-CN" altLang="en-US" dirty="0">
                <a:latin typeface="微软雅黑" panose="020B0503020204020204" pitchFamily="34" charset="-122"/>
                <a:ea typeface="微软雅黑" panose="020B0503020204020204" pitchFamily="34" charset="-122"/>
              </a:rPr>
              <a:t>展，</a:t>
            </a:r>
            <a:r>
              <a:rPr lang="en-US" altLang="ko-KR" dirty="0">
                <a:latin typeface="微软雅黑" panose="020B0503020204020204" pitchFamily="34" charset="-122"/>
                <a:ea typeface="微软雅黑" panose="020B0503020204020204" pitchFamily="34" charset="-122"/>
              </a:rPr>
              <a:t>播放视频</a:t>
            </a:r>
            <a:r>
              <a:rPr lang="en-US" altLang="ko-KR" b="0" strike="noStrike" cap="none" dirty="0">
                <a:latin typeface="微软雅黑" panose="020B0503020204020204" pitchFamily="34" charset="-122"/>
                <a:ea typeface="微软雅黑" panose="020B0503020204020204" pitchFamily="34" charset="-122"/>
              </a:rPr>
              <a:t>已经成为人们的一种生活方式。</a:t>
            </a:r>
            <a:r>
              <a:rPr lang="en-US" altLang="ko-KR" b="1" strike="noStrike" cap="none" dirty="0">
                <a:latin typeface="微软雅黑" panose="020B0503020204020204" pitchFamily="34" charset="-122"/>
                <a:ea typeface="微软雅黑" panose="020B0503020204020204" pitchFamily="34" charset="-122"/>
              </a:rPr>
              <a:t>行业预测，到2020年视频流量在网络数据消费占比将超过95%</a:t>
            </a:r>
            <a:endParaRPr lang="ko-KR" altLang="en-US" b="1" strike="noStrike" cap="none" dirty="0">
              <a:latin typeface="微软雅黑" panose="020B0503020204020204" pitchFamily="34" charset="-122"/>
              <a:ea typeface="华文中宋" panose="02010600040101010101" charset="-122"/>
            </a:endParaRPr>
          </a:p>
          <a:p>
            <a:pPr marL="285750" indent="-285750" defTabSz="914400" eaLnBrk="0" fontAlgn="auto">
              <a:lnSpc>
                <a:spcPct val="150000"/>
              </a:lnSpc>
              <a:spcBef>
                <a:spcPts val="0"/>
              </a:spcBef>
              <a:spcAft>
                <a:spcPts val="600"/>
              </a:spcAft>
              <a:buClr>
                <a:srgbClr val="000000"/>
              </a:buClr>
              <a:buSzPct val="76000"/>
              <a:buFont typeface="Wingdings" panose="05000000000000000000" pitchFamily="2" charset="2"/>
              <a:buChar char="Ø"/>
            </a:pPr>
            <a:r>
              <a:rPr lang="en-US" altLang="ko-KR" b="0" strike="noStrike" cap="none" dirty="0">
                <a:latin typeface="微软雅黑" panose="020B0503020204020204" pitchFamily="34" charset="-122"/>
                <a:ea typeface="微软雅黑" panose="020B0503020204020204" pitchFamily="34" charset="-122"/>
              </a:rPr>
              <a:t>目前4K的硬件已经成熟，</a:t>
            </a:r>
            <a:r>
              <a:rPr lang="en-US" altLang="ko-KR" b="1" strike="noStrike" cap="none" dirty="0">
                <a:latin typeface="微软雅黑" panose="020B0503020204020204" pitchFamily="34" charset="-122"/>
                <a:ea typeface="微软雅黑" panose="020B0503020204020204" pitchFamily="34" charset="-122"/>
              </a:rPr>
              <a:t>8K技术</a:t>
            </a:r>
            <a:r>
              <a:rPr lang="en-US" altLang="ko-KR" b="0" strike="noStrike" cap="none" dirty="0">
                <a:latin typeface="微软雅黑" panose="020B0503020204020204" pitchFamily="34" charset="-122"/>
                <a:ea typeface="微软雅黑" panose="020B0503020204020204" pitchFamily="34" charset="-122"/>
              </a:rPr>
              <a:t>代表未来视频技术发展的方向。</a:t>
            </a:r>
            <a:endParaRPr lang="ko-KR" altLang="en-US" b="0" strike="noStrike" cap="none" dirty="0">
              <a:latin typeface="微软雅黑" panose="020B0503020204020204" pitchFamily="34" charset="-122"/>
              <a:ea typeface="华文中宋" panose="02010600040101010101" charset="-122"/>
            </a:endParaRPr>
          </a:p>
          <a:p>
            <a:pPr marL="285750" indent="-285750" defTabSz="914400" eaLnBrk="0" fontAlgn="auto">
              <a:lnSpc>
                <a:spcPct val="150000"/>
              </a:lnSpc>
              <a:spcBef>
                <a:spcPts val="0"/>
              </a:spcBef>
              <a:spcAft>
                <a:spcPts val="600"/>
              </a:spcAft>
              <a:buClr>
                <a:srgbClr val="000000"/>
              </a:buClr>
              <a:buSzPct val="76000"/>
              <a:buFont typeface="Wingdings" panose="05000000000000000000" pitchFamily="2" charset="2"/>
              <a:buChar char="Ø"/>
            </a:pPr>
            <a:r>
              <a:rPr lang="en-US" altLang="ko-KR" b="0" strike="noStrike" cap="none" dirty="0">
                <a:solidFill>
                  <a:schemeClr val="tx1"/>
                </a:solidFill>
                <a:latin typeface="微软雅黑" panose="020B0503020204020204" pitchFamily="34" charset="-122"/>
                <a:ea typeface="微软雅黑" panose="020B0503020204020204" pitchFamily="34" charset="-122"/>
              </a:rPr>
              <a:t>巴西里约奥运会8K直播试运行，</a:t>
            </a:r>
            <a:r>
              <a:rPr lang="en-US" altLang="ko-KR" b="1" strike="noStrike" cap="none" dirty="0">
                <a:solidFill>
                  <a:srgbClr val="FF0000"/>
                </a:solidFill>
                <a:latin typeface="微软雅黑" panose="020B0503020204020204" pitchFamily="34" charset="-122"/>
                <a:ea typeface="微软雅黑" panose="020B0503020204020204" pitchFamily="34" charset="-122"/>
              </a:rPr>
              <a:t>日本将在2021年用8K技术转播东奥</a:t>
            </a:r>
            <a:endParaRPr lang="ko-KR" altLang="en-US" b="1" strike="noStrike" cap="none" dirty="0">
              <a:solidFill>
                <a:srgbClr val="FF0000"/>
              </a:solidFill>
              <a:latin typeface="微软雅黑" panose="020B0503020204020204" pitchFamily="34" charset="-122"/>
              <a:ea typeface="华文中宋" panose="02010600040101010101" charset="-122"/>
            </a:endParaRPr>
          </a:p>
          <a:p>
            <a:pPr marL="249555" indent="-249555" defTabSz="914400" eaLnBrk="0" fontAlgn="auto">
              <a:lnSpc>
                <a:spcPct val="150000"/>
              </a:lnSpc>
              <a:spcBef>
                <a:spcPts val="0"/>
              </a:spcBef>
              <a:spcAft>
                <a:spcPts val="600"/>
              </a:spcAft>
              <a:buClr>
                <a:srgbClr val="006600"/>
              </a:buClr>
              <a:buSzPct val="76000"/>
              <a:buFont typeface="Wingdings" panose="05000000000000000000"/>
              <a:buChar char="p"/>
            </a:pPr>
            <a:endParaRPr lang="ko-KR" altLang="en-US" sz="1600" b="1" strike="noStrike" cap="none" dirty="0">
              <a:solidFill>
                <a:srgbClr val="FF0000"/>
              </a:solidFill>
              <a:latin typeface="微软雅黑" panose="020B0503020204020204" pitchFamily="34" charset="-122"/>
              <a:ea typeface="华文中宋" panose="02010600040101010101" charset="-122"/>
            </a:endParaRPr>
          </a:p>
        </p:txBody>
      </p:sp>
      <p:sp>
        <p:nvSpPr>
          <p:cNvPr id="20" name="圆角矩形 57"/>
          <p:cNvSpPr/>
          <p:nvPr/>
        </p:nvSpPr>
        <p:spPr>
          <a:xfrm>
            <a:off x="357073" y="965988"/>
            <a:ext cx="3830320" cy="518796"/>
          </a:xfrm>
          <a:prstGeom prst="roundRect">
            <a:avLst/>
          </a:prstGeom>
          <a:solidFill>
            <a:schemeClr val="accent1">
              <a:lumMod val="40000"/>
              <a:lumOff val="60000"/>
            </a:schemeClr>
          </a:solidFill>
          <a:ln>
            <a:noFill/>
          </a:ln>
        </p:spPr>
        <p:style>
          <a:lnRef idx="1">
            <a:scrgbClr r="0" g="0" b="0"/>
          </a:lnRef>
          <a:fillRef idx="3">
            <a:scrgbClr r="0" g="0" b="0"/>
          </a:fillRef>
          <a:effectRef idx="3">
            <a:schemeClr val="accent6">
              <a:hueOff val="0"/>
              <a:satOff val="0"/>
              <a:lumOff val="0"/>
              <a:alphaOff val="0"/>
            </a:schemeClr>
          </a:effectRef>
          <a:fontRef idx="minor">
            <a:schemeClr val="lt1"/>
          </a:fontRef>
        </p:style>
        <p:txBody>
          <a:bodyPr wrap="square"/>
          <a:lstStyle/>
          <a:p>
            <a:pPr algn="ctr">
              <a:buClr>
                <a:srgbClr val="0066FF"/>
              </a:buClr>
              <a:buFont typeface="Wingdings" panose="05000000000000000000" pitchFamily="2" charset="2"/>
              <a:buNone/>
            </a:pPr>
            <a:r>
              <a:rPr lang="zh-CN" altLang="en-US" sz="2400" dirty="0">
                <a:solidFill>
                  <a:schemeClr val="tx1"/>
                </a:solidFill>
                <a:latin typeface="微软雅黑" panose="020B0503020204020204" pitchFamily="34" charset="-122"/>
                <a:ea typeface="微软雅黑" panose="020B0503020204020204" pitchFamily="34" charset="-122"/>
              </a:rPr>
              <a:t>大视频需求推动网络重构</a:t>
            </a:r>
            <a:endParaRPr lang="zh-CN" altLang="en-US" sz="2400" dirty="0">
              <a:solidFill>
                <a:schemeClr val="tx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幻灯片编号占位符 5"/>
          <p:cNvSpPr>
            <a:spLocks noGrp="1"/>
          </p:cNvSpPr>
          <p:nvPr>
            <p:ph type="sldNum" sz="quarter" idx="12"/>
          </p:nvPr>
        </p:nvSpPr>
        <p:spPr>
          <a:xfrm>
            <a:off x="8610600" y="6356350"/>
            <a:ext cx="2743835" cy="365760"/>
          </a:xfrm>
        </p:spPr>
        <p:txBody>
          <a:bodyPr/>
          <a:lstStyle/>
          <a:p>
            <a:fld id="{2113E9BD-5FE3-48C4-85C4-2D5992B50EB6}" type="slidenum">
              <a:rPr lang="zh-CN" altLang="en-US" smtClean="0"/>
            </a:fld>
            <a:endParaRPr lang="zh-CN" altLang="en-US"/>
          </a:p>
        </p:txBody>
      </p:sp>
      <p:sp>
        <p:nvSpPr>
          <p:cNvPr id="23" name="标题 1"/>
          <p:cNvSpPr txBox="1"/>
          <p:nvPr/>
        </p:nvSpPr>
        <p:spPr>
          <a:xfrm>
            <a:off x="838200" y="306070"/>
            <a:ext cx="10515600" cy="5302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5G</a:t>
            </a:r>
            <a:r>
              <a:rPr lang="zh-CN" altLang="en-US" sz="3200" b="1" dirty="0">
                <a:solidFill>
                  <a:srgbClr val="415199"/>
                </a:solidFill>
                <a:latin typeface="微软雅黑" panose="020B0503020204020204" pitchFamily="34" charset="-122"/>
                <a:ea typeface="微软雅黑" panose="020B0503020204020204" pitchFamily="34" charset="-122"/>
                <a:cs typeface="Times New Roman" panose="02020603050405020304" pitchFamily="18" charset="0"/>
              </a:rPr>
              <a:t>需求驱动：物联网成为核心场景</a:t>
            </a:r>
            <a:endParaRPr kumimoji="1" lang="zh-CN" altLang="en-US" sz="3200" b="1" dirty="0">
              <a:solidFill>
                <a:srgbClr val="415199"/>
              </a:solidFill>
              <a:latin typeface="微软雅黑" panose="020B0503020204020204" pitchFamily="34" charset="-122"/>
              <a:ea typeface="微软雅黑" panose="020B0503020204020204" pitchFamily="34" charset="-122"/>
            </a:endParaRPr>
          </a:p>
        </p:txBody>
      </p:sp>
      <p:sp>
        <p:nvSpPr>
          <p:cNvPr id="5" name="矩形 4"/>
          <p:cNvSpPr/>
          <p:nvPr/>
        </p:nvSpPr>
        <p:spPr>
          <a:xfrm>
            <a:off x="370393" y="1060708"/>
            <a:ext cx="5626735" cy="2120902"/>
          </a:xfrm>
          <a:prstGeom prst="rect">
            <a:avLst/>
          </a:prstGeom>
        </p:spPr>
        <p:txBody>
          <a:bodyPr vert="horz" wrap="square" lIns="91440" tIns="45720" rIns="91440" bIns="45720" numCol="1" anchor="t">
            <a:spAutoFit/>
          </a:bodyPr>
          <a:lstStyle/>
          <a:p>
            <a:pPr marL="285750" indent="-285750" algn="l" defTabSz="914400" eaLnBrk="0" fontAlgn="auto" latinLnBrk="0">
              <a:lnSpc>
                <a:spcPct val="150000"/>
              </a:lnSpc>
              <a:spcBef>
                <a:spcPts val="0"/>
              </a:spcBef>
              <a:spcAft>
                <a:spcPts val="0"/>
              </a:spcAft>
              <a:buFont typeface="Wingdings" panose="05000000000000000000" pitchFamily="2" charset="2"/>
              <a:buChar char="u"/>
            </a:pPr>
            <a:r>
              <a:rPr lang="en-US" altLang="ko-KR" sz="1800" b="0" strike="noStrike" cap="none" dirty="0">
                <a:latin typeface="微软雅黑" panose="020B0503020204020204" pitchFamily="34" charset="-122"/>
                <a:ea typeface="微软雅黑" panose="020B0503020204020204" pitchFamily="34" charset="-122"/>
              </a:rPr>
              <a:t>在5G新技术的推动下，</a:t>
            </a:r>
            <a:r>
              <a:rPr lang="en-US" altLang="ko-KR" sz="1800" b="1" strike="noStrike" cap="none" dirty="0">
                <a:latin typeface="微软雅黑" panose="020B0503020204020204" pitchFamily="34" charset="-122"/>
                <a:ea typeface="微软雅黑" panose="020B0503020204020204" pitchFamily="34" charset="-122"/>
              </a:rPr>
              <a:t>物联网</a:t>
            </a:r>
            <a:r>
              <a:rPr lang="en-US" altLang="ko-KR" sz="1800" b="0" strike="noStrike" cap="none" dirty="0">
                <a:latin typeface="微软雅黑" panose="020B0503020204020204" pitchFamily="34" charset="-122"/>
                <a:ea typeface="微软雅黑" panose="020B0503020204020204" pitchFamily="34" charset="-122"/>
              </a:rPr>
              <a:t>的发展已经进入高速增长期</a:t>
            </a:r>
            <a:endParaRPr lang="ko-KR" altLang="en-US" sz="1800" b="0" strike="noStrike" cap="none" dirty="0">
              <a:latin typeface="微软雅黑" panose="020B0503020204020204" pitchFamily="34" charset="-122"/>
              <a:ea typeface="华文中宋" panose="02010600040101010101" charset="-122"/>
            </a:endParaRPr>
          </a:p>
          <a:p>
            <a:pPr marL="285750" indent="-285750" algn="l" defTabSz="914400" eaLnBrk="0" fontAlgn="auto" latinLnBrk="0">
              <a:lnSpc>
                <a:spcPct val="150000"/>
              </a:lnSpc>
              <a:spcBef>
                <a:spcPts val="0"/>
              </a:spcBef>
              <a:spcAft>
                <a:spcPts val="0"/>
              </a:spcAft>
              <a:buFont typeface="Wingdings" panose="05000000000000000000" pitchFamily="2" charset="2"/>
              <a:buChar char="u"/>
            </a:pPr>
            <a:r>
              <a:rPr lang="en-US" altLang="ko-KR" sz="1800" b="0" strike="noStrike" cap="none" dirty="0">
                <a:latin typeface="微软雅黑" panose="020B0503020204020204" pitchFamily="34" charset="-122"/>
                <a:ea typeface="微软雅黑" panose="020B0503020204020204" pitchFamily="34" charset="-122"/>
              </a:rPr>
              <a:t>未来的互联网市场将朝向碎片化，差异化和定制化方向改变，如果说物联网连接数至2020年将达到</a:t>
            </a:r>
            <a:r>
              <a:rPr lang="en-US" altLang="ko-KR" sz="1800" b="1" strike="noStrike" cap="none" dirty="0">
                <a:latin typeface="微软雅黑" panose="020B0503020204020204" pitchFamily="34" charset="-122"/>
                <a:ea typeface="微软雅黑" panose="020B0503020204020204" pitchFamily="34" charset="-122"/>
              </a:rPr>
              <a:t>500亿</a:t>
            </a:r>
            <a:r>
              <a:rPr lang="en-US" altLang="ko-KR" sz="1800" b="0" strike="noStrike" cap="none" dirty="0">
                <a:latin typeface="微软雅黑" panose="020B0503020204020204" pitchFamily="34" charset="-122"/>
                <a:ea typeface="微软雅黑" panose="020B0503020204020204" pitchFamily="34" charset="-122"/>
              </a:rPr>
              <a:t>，那么未来物联网连接数规模将接近</a:t>
            </a:r>
            <a:r>
              <a:rPr lang="en-US" altLang="ko-KR" sz="1800" b="1" strike="noStrike" cap="none" dirty="0">
                <a:latin typeface="微软雅黑" panose="020B0503020204020204" pitchFamily="34" charset="-122"/>
                <a:ea typeface="微软雅黑" panose="020B0503020204020204" pitchFamily="34" charset="-122"/>
              </a:rPr>
              <a:t>十万亿</a:t>
            </a:r>
            <a:r>
              <a:rPr lang="en-US" altLang="ko-KR" sz="1800" b="0" strike="noStrike" cap="none" dirty="0">
                <a:latin typeface="微软雅黑" panose="020B0503020204020204" pitchFamily="34" charset="-122"/>
                <a:ea typeface="微软雅黑" panose="020B0503020204020204" pitchFamily="34" charset="-122"/>
              </a:rPr>
              <a:t>。</a:t>
            </a:r>
            <a:endParaRPr lang="ko-KR" altLang="en-US" sz="1800" b="0" strike="noStrike" cap="none" dirty="0">
              <a:latin typeface="微软雅黑" panose="020B0503020204020204" pitchFamily="34" charset="-122"/>
              <a:ea typeface="华文中宋" panose="02010600040101010101" charset="-122"/>
            </a:endParaRPr>
          </a:p>
        </p:txBody>
      </p:sp>
      <p:pic>
        <p:nvPicPr>
          <p:cNvPr id="3" name="图片 2" descr="C:/Users/cyg/AppData/Roaming/JisuOffice/ETemp/5472_7603080/image10.png"/>
          <p:cNvPicPr>
            <a:picLocks noChangeAspect="1"/>
          </p:cNvPicPr>
          <p:nvPr/>
        </p:nvPicPr>
        <p:blipFill rotWithShape="1">
          <a:blip r:embed="rId1">
            <a:extLst>
              <a:ext uri="{28A0092B-C50C-407E-A947-70E740481C1C}">
                <a14:useLocalDpi xmlns:a14="http://schemas.microsoft.com/office/drawing/2010/main" val="0"/>
              </a:ext>
            </a:extLst>
          </a:blip>
          <a:srcRect/>
          <a:stretch>
            <a:fillRect/>
          </a:stretch>
        </p:blipFill>
        <p:spPr>
          <a:xfrm>
            <a:off x="6217285" y="1238885"/>
            <a:ext cx="5470525" cy="4498340"/>
          </a:xfrm>
          <a:prstGeom prst="rect">
            <a:avLst/>
          </a:prstGeom>
          <a:noFill/>
        </p:spPr>
      </p:pic>
      <p:pic>
        <p:nvPicPr>
          <p:cNvPr id="12" name="图片 11" descr="C:/Users/cyg/AppData/Roaming/JisuOffice/ETemp/5472_7603080/image15.jpg"/>
          <p:cNvPicPr>
            <a:picLocks noChangeAspect="1"/>
          </p:cNvPicPr>
          <p:nvPr/>
        </p:nvPicPr>
        <p:blipFill rotWithShape="1">
          <a:blip r:embed="rId2">
            <a:extLst>
              <a:ext uri="{28A0092B-C50C-407E-A947-70E740481C1C}">
                <a14:useLocalDpi xmlns:a14="http://schemas.microsoft.com/office/drawing/2010/main" val="0"/>
              </a:ext>
            </a:extLst>
          </a:blip>
          <a:srcRect/>
          <a:stretch>
            <a:fillRect/>
          </a:stretch>
        </p:blipFill>
        <p:spPr>
          <a:xfrm>
            <a:off x="1055440" y="3332920"/>
            <a:ext cx="4195798" cy="2439729"/>
          </a:xfrm>
          <a:prstGeom prst="rect">
            <a:avLst/>
          </a:prstGeom>
          <a:noFill/>
        </p:spPr>
      </p:pic>
      <p:sp>
        <p:nvSpPr>
          <p:cNvPr id="17" name="文本框 16"/>
          <p:cNvSpPr txBox="1"/>
          <p:nvPr/>
        </p:nvSpPr>
        <p:spPr>
          <a:xfrm>
            <a:off x="888937" y="5913501"/>
            <a:ext cx="4528804" cy="307777"/>
          </a:xfrm>
          <a:prstGeom prst="rect">
            <a:avLst/>
          </a:prstGeom>
          <a:noFill/>
        </p:spPr>
        <p:txBody>
          <a:bodyPr vert="horz" wrap="none" lIns="91440" tIns="45720" rIns="91440" bIns="45720" numCol="1" anchor="t">
            <a:spAutoFit/>
          </a:bodyPr>
          <a:lstStyle/>
          <a:p>
            <a:pPr marL="0" indent="0" algn="ctr" defTabSz="914400" eaLnBrk="0" fontAlgn="auto" latinLnBrk="0">
              <a:lnSpc>
                <a:spcPct val="100000"/>
              </a:lnSpc>
              <a:spcBef>
                <a:spcPts val="0"/>
              </a:spcBef>
              <a:spcAft>
                <a:spcPts val="0"/>
              </a:spcAft>
              <a:buFontTx/>
              <a:buNone/>
            </a:pPr>
            <a:r>
              <a:rPr lang="en-US" altLang="ko-KR" sz="1400" b="1" strike="noStrike" cap="none" dirty="0" err="1">
                <a:latin typeface="微软雅黑" panose="020B0503020204020204" pitchFamily="34" charset="-122"/>
                <a:ea typeface="微软雅黑" panose="020B0503020204020204" pitchFamily="34" charset="-122"/>
              </a:rPr>
              <a:t>实现万亿量级的物联网连接</a:t>
            </a:r>
            <a:r>
              <a:rPr lang="zh-CN" altLang="en-US" sz="1400" b="1" strike="noStrike" cap="none" dirty="0">
                <a:latin typeface="微软雅黑" panose="020B0503020204020204" pitchFamily="34" charset="-122"/>
                <a:ea typeface="微软雅黑" panose="020B0503020204020204" pitchFamily="34" charset="-122"/>
              </a:rPr>
              <a:t>（人与人</a:t>
            </a:r>
            <a:r>
              <a:rPr lang="en-US" altLang="zh-CN" sz="1400" b="1" strike="noStrike" cap="none" dirty="0">
                <a:latin typeface="微软雅黑" panose="020B0503020204020204" pitchFamily="34" charset="-122"/>
                <a:ea typeface="微软雅黑" panose="020B0503020204020204" pitchFamily="34" charset="-122"/>
              </a:rPr>
              <a:t>\</a:t>
            </a:r>
            <a:r>
              <a:rPr lang="zh-CN" altLang="en-US" sz="1400" b="1" strike="noStrike" cap="none" dirty="0">
                <a:latin typeface="微软雅黑" panose="020B0503020204020204" pitchFamily="34" charset="-122"/>
                <a:ea typeface="微软雅黑" panose="020B0503020204020204" pitchFamily="34" charset="-122"/>
              </a:rPr>
              <a:t>人与物</a:t>
            </a:r>
            <a:r>
              <a:rPr lang="en-US" altLang="zh-CN" sz="1400" b="1" strike="noStrike" cap="none" dirty="0">
                <a:latin typeface="微软雅黑" panose="020B0503020204020204" pitchFamily="34" charset="-122"/>
                <a:ea typeface="微软雅黑" panose="020B0503020204020204" pitchFamily="34" charset="-122"/>
              </a:rPr>
              <a:t>\</a:t>
            </a:r>
            <a:r>
              <a:rPr lang="zh-CN" altLang="en-US" sz="1400" b="1" strike="noStrike" cap="none" dirty="0">
                <a:latin typeface="微软雅黑" panose="020B0503020204020204" pitchFamily="34" charset="-122"/>
                <a:ea typeface="微软雅黑" panose="020B0503020204020204" pitchFamily="34" charset="-122"/>
              </a:rPr>
              <a:t>物与物）</a:t>
            </a:r>
            <a:endParaRPr lang="ko-KR" altLang="en-US" sz="1400" b="1" strike="noStrike" cap="none" dirty="0">
              <a:latin typeface="微软雅黑" panose="020B0503020204020204" pitchFamily="34" charset="-122"/>
              <a:ea typeface="华文中宋" panose="02010600040101010101" charset="-122"/>
            </a:endParaRPr>
          </a:p>
        </p:txBody>
      </p:sp>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KSO_WM_UNIT_TABLE_BEAUTIFY" val="smartTable{460b6a51-3861-47b9-a15b-82e9cf17cac8}"/>
</p:tagLst>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14513</Words>
  <Application>WPS 演示</Application>
  <PresentationFormat>宽屏</PresentationFormat>
  <Paragraphs>1399</Paragraphs>
  <Slides>76</Slides>
  <Notes>39</Notes>
  <HiddenSlides>0</HiddenSlides>
  <MMClips>0</MMClips>
  <ScaleCrop>false</ScaleCrop>
  <HeadingPairs>
    <vt:vector size="8" baseType="variant">
      <vt:variant>
        <vt:lpstr>已用的字体</vt:lpstr>
      </vt:variant>
      <vt:variant>
        <vt:i4>15</vt:i4>
      </vt:variant>
      <vt:variant>
        <vt:lpstr>主题</vt:lpstr>
      </vt:variant>
      <vt:variant>
        <vt:i4>1</vt:i4>
      </vt:variant>
      <vt:variant>
        <vt:lpstr>嵌入 OLE 服务器</vt:lpstr>
      </vt:variant>
      <vt:variant>
        <vt:i4>2</vt:i4>
      </vt:variant>
      <vt:variant>
        <vt:lpstr>幻灯片标题</vt:lpstr>
      </vt:variant>
      <vt:variant>
        <vt:i4>76</vt:i4>
      </vt:variant>
    </vt:vector>
  </HeadingPairs>
  <TitlesOfParts>
    <vt:vector size="94" baseType="lpstr">
      <vt:lpstr>Arial</vt:lpstr>
      <vt:lpstr>宋体</vt:lpstr>
      <vt:lpstr>Wingdings</vt:lpstr>
      <vt:lpstr>黑体</vt:lpstr>
      <vt:lpstr>微软雅黑</vt:lpstr>
      <vt:lpstr>Times New Roman</vt:lpstr>
      <vt:lpstr>华文中宋</vt:lpstr>
      <vt:lpstr>华文楷体</vt:lpstr>
      <vt:lpstr>华文细黑</vt:lpstr>
      <vt:lpstr>Arial</vt:lpstr>
      <vt:lpstr>Wingdings</vt:lpstr>
      <vt:lpstr>Calibri</vt:lpstr>
      <vt:lpstr>Arial Unicode MS</vt:lpstr>
      <vt:lpstr>Calibri Light</vt:lpstr>
      <vt:lpstr>Calibri</vt:lpstr>
      <vt:lpstr>Office 主题​​</vt:lpstr>
      <vt:lpstr>Visio.Drawing.15</vt:lpstr>
      <vt:lpstr>Visio.Drawing.15</vt:lpstr>
      <vt:lpstr>PowerPoint 演示文稿</vt:lpstr>
      <vt:lpstr>5G时代通信网络的安全挑战和机遇</vt:lpstr>
      <vt:lpstr>移动通信的十年定律</vt:lpstr>
      <vt:lpstr>第五代蜂窝通信系统（5G）</vt:lpstr>
      <vt:lpstr>第五代蜂窝通信系统（5G）</vt:lpstr>
      <vt:lpstr>第五代蜂窝通信系统（5G）</vt:lpstr>
      <vt:lpstr>PowerPoint 演示文稿</vt:lpstr>
      <vt:lpstr>PowerPoint 演示文稿</vt:lpstr>
      <vt:lpstr>PowerPoint 演示文稿</vt:lpstr>
      <vt:lpstr>PowerPoint 演示文稿</vt:lpstr>
      <vt:lpstr>PowerPoint 演示文稿</vt:lpstr>
      <vt:lpstr>PowerPoint 演示文稿</vt:lpstr>
      <vt:lpstr>5G发展进程：标准是5G落地的前提</vt:lpstr>
      <vt:lpstr>5G发展进程：频谱是5G落地的基础</vt:lpstr>
      <vt:lpstr>中、美、欧加快5G频谱规划</vt:lpstr>
      <vt:lpstr>PowerPoint 演示文稿</vt:lpstr>
      <vt:lpstr>我国5G布局时间表不断与国际同步</vt:lpstr>
      <vt:lpstr>标准化过程是大国博弈的过程</vt:lpstr>
      <vt:lpstr>主导Polar码标准，意义重大</vt:lpstr>
      <vt:lpstr>中国在标准制定中的话语权不断提升 </vt:lpstr>
      <vt:lpstr>设备商：华为，主导标准和国内外5G预商用 </vt:lpstr>
      <vt:lpstr>设备商：中兴通讯， Pre5G领先， 5G产品化争先</vt:lpstr>
      <vt:lpstr>设备商：我国设备商5G测试结果领先 </vt:lpstr>
      <vt:lpstr>PowerPoint 演示文稿</vt:lpstr>
      <vt:lpstr>PowerPoint 演示文稿</vt:lpstr>
      <vt:lpstr>PowerPoint 演示文稿</vt:lpstr>
      <vt:lpstr>5G时代-国家战略支持</vt:lpstr>
      <vt:lpstr>5G关键技术</vt:lpstr>
      <vt:lpstr>PowerPoint 演示文稿</vt:lpstr>
      <vt:lpstr>PowerPoint 演示文稿</vt:lpstr>
      <vt:lpstr>网络技术：网络切片</vt:lpstr>
      <vt:lpstr>网络技术：SDN</vt:lpstr>
      <vt:lpstr>网络技术：NFV</vt:lpstr>
      <vt:lpstr>网络技术：5G移动边缘计算（MEC）</vt:lpstr>
      <vt:lpstr>5G时代通信网络的安全挑战和机遇</vt:lpstr>
      <vt:lpstr>5G安全需求：延续4G的安全需求</vt:lpstr>
      <vt:lpstr>5G安全需求：新技术驱动的安全需求（NFV\SDN）</vt:lpstr>
      <vt:lpstr>5G安全需求：新技术驱动的安全需求（网络切片）</vt:lpstr>
      <vt:lpstr>5G安全需求：新技术驱动的安全需求（MEC）</vt:lpstr>
      <vt:lpstr>5G安全需求：垂直行业服务驱动的安全需求</vt:lpstr>
      <vt:lpstr>5G时代通信网络的安全挑战和机遇</vt:lpstr>
      <vt:lpstr>PowerPoint 演示文稿</vt:lpstr>
      <vt:lpstr>5G安全架构</vt:lpstr>
      <vt:lpstr>5G安全架构</vt:lpstr>
      <vt:lpstr>PowerPoint 演示文稿</vt:lpstr>
      <vt:lpstr>5G时代通信网络的安全挑战和机遇</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5G时代通信网络的安全挑战和机遇</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5G时代通信网络的安全挑战和机遇</vt:lpstr>
      <vt:lpstr>PowerPoint 演示文稿</vt:lpstr>
      <vt:lpstr>PowerPoint 演示文稿</vt:lpstr>
      <vt:lpstr>PowerPoint 演示文稿</vt:lpstr>
      <vt:lpstr>PowerPoint 演示文稿</vt:lpstr>
      <vt:lpstr>PowerPoint 演示文稿</vt:lpstr>
      <vt:lpstr>网络空间安全“四大名著”—杨义先教授著</vt:lpstr>
      <vt:lpstr>PowerPoint 演示文稿</vt:lpstr>
      <vt:lpstr>6G要往4个方向发展： </vt:lpstr>
      <vt:lpstr>6G要往4个方向发展： </vt:lpstr>
      <vt:lpstr>6G要往4个方向发展： </vt:lpstr>
      <vt:lpstr>6G要往4个方向发展： </vt:lpstr>
      <vt:lpstr>PowerPoint 演示文稿</vt:lpstr>
      <vt:lpstr> 5G “电联共建” ：“孙刘联手抗曹”已成型</vt:lpstr>
    </vt:vector>
  </TitlesOfParts>
  <Company>CPSec</Company>
  <LinksUpToDate>false</LinksUpToDate>
  <SharedDoc>false</SharedDoc>
  <HyperlinksChanged>false</HyperlinksChanged>
  <AppVersion>14.0000</AppVersion>
  <Pages>50</Page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Long</dc:creator>
  <cp:lastModifiedBy>Peng</cp:lastModifiedBy>
  <cp:revision>496</cp:revision>
  <dcterms:created xsi:type="dcterms:W3CDTF">2020-03-06T03:19:00Z</dcterms:created>
  <dcterms:modified xsi:type="dcterms:W3CDTF">2020-08-27T03:48:31Z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2052-11.1.0.9912</vt:lpwstr>
  </property>
</Properties>
</file>

<file path=docProps/thumbnail.jpeg>
</file>